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42"/>
  </p:notesMasterIdLst>
  <p:sldIdLst>
    <p:sldId id="594" r:id="rId2"/>
    <p:sldId id="676" r:id="rId3"/>
    <p:sldId id="517" r:id="rId4"/>
    <p:sldId id="374" r:id="rId5"/>
    <p:sldId id="606" r:id="rId6"/>
    <p:sldId id="607" r:id="rId7"/>
    <p:sldId id="693" r:id="rId8"/>
    <p:sldId id="335" r:id="rId9"/>
    <p:sldId id="687" r:id="rId10"/>
    <p:sldId id="363" r:id="rId11"/>
    <p:sldId id="284" r:id="rId12"/>
    <p:sldId id="591" r:id="rId13"/>
    <p:sldId id="636" r:id="rId14"/>
    <p:sldId id="289" r:id="rId15"/>
    <p:sldId id="286" r:id="rId16"/>
    <p:sldId id="291" r:id="rId17"/>
    <p:sldId id="292" r:id="rId18"/>
    <p:sldId id="293" r:id="rId19"/>
    <p:sldId id="294" r:id="rId20"/>
    <p:sldId id="332" r:id="rId21"/>
    <p:sldId id="325" r:id="rId22"/>
    <p:sldId id="299" r:id="rId23"/>
    <p:sldId id="645" r:id="rId24"/>
    <p:sldId id="349" r:id="rId25"/>
    <p:sldId id="700" r:id="rId26"/>
    <p:sldId id="702" r:id="rId27"/>
    <p:sldId id="621" r:id="rId28"/>
    <p:sldId id="622" r:id="rId29"/>
    <p:sldId id="623" r:id="rId30"/>
    <p:sldId id="624" r:id="rId31"/>
    <p:sldId id="625" r:id="rId32"/>
    <p:sldId id="627" r:id="rId33"/>
    <p:sldId id="600" r:id="rId34"/>
    <p:sldId id="701" r:id="rId35"/>
    <p:sldId id="310" r:id="rId36"/>
    <p:sldId id="329" r:id="rId37"/>
    <p:sldId id="345" r:id="rId38"/>
    <p:sldId id="598" r:id="rId39"/>
    <p:sldId id="688" r:id="rId40"/>
    <p:sldId id="641"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stė Aleknienė" initials="AA" lastIdx="1" clrIdx="0">
    <p:extLst>
      <p:ext uri="{19B8F6BF-5375-455C-9EA6-DF929625EA0E}">
        <p15:presenceInfo xmlns:p15="http://schemas.microsoft.com/office/powerpoint/2012/main" userId="S-1-5-21-3055203641-2064266983-847990119-161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84211" autoAdjust="0"/>
  </p:normalViewPr>
  <p:slideViewPr>
    <p:cSldViewPr snapToGrid="0">
      <p:cViewPr varScale="1">
        <p:scale>
          <a:sx n="64" d="100"/>
          <a:sy n="64" d="100"/>
        </p:scale>
        <p:origin x="177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FFCA31-0E8D-409D-B9A1-19141293AE46}"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lt-LT"/>
        </a:p>
      </dgm:t>
    </dgm:pt>
    <dgm:pt modelId="{7BF296D2-2EAE-470F-976F-18E685E99C6F}">
      <dgm:prSet phldrT="[Tekstas]" custT="1"/>
      <dgm:spPr/>
      <dgm:t>
        <a:bodyPr/>
        <a:lstStyle/>
        <a:p>
          <a:r>
            <a:rPr lang="lt-LT" sz="1600" dirty="0">
              <a:latin typeface="Bebas Neue"/>
            </a:rPr>
            <a:t>- viešųjų pirkimų planavimas, organizavimas, vykdymas;</a:t>
          </a:r>
        </a:p>
        <a:p>
          <a:r>
            <a:rPr lang="lt-LT" sz="1600" dirty="0">
              <a:latin typeface="Bebas Neue"/>
            </a:rPr>
            <a:t>- valstybės paslapties naudojimas;</a:t>
          </a:r>
        </a:p>
        <a:p>
          <a:r>
            <a:rPr lang="lt-LT" sz="1600" dirty="0">
              <a:latin typeface="Bebas Neue"/>
            </a:rPr>
            <a:t>- turto valdymas ir naudojimas;</a:t>
          </a:r>
        </a:p>
        <a:p>
          <a:r>
            <a:rPr lang="lt-LT" sz="1600" dirty="0">
              <a:latin typeface="Bebas Neue"/>
            </a:rPr>
            <a:t>- kt.</a:t>
          </a:r>
        </a:p>
      </dgm:t>
    </dgm:pt>
    <dgm:pt modelId="{AE2CE1DD-A35C-4B74-849D-8B78379E0870}" type="sibTrans" cxnId="{32A0635B-9DDD-4506-AA57-3872FD6BA975}">
      <dgm:prSet/>
      <dgm:spPr/>
      <dgm:t>
        <a:bodyPr/>
        <a:lstStyle/>
        <a:p>
          <a:endParaRPr lang="lt-LT"/>
        </a:p>
      </dgm:t>
    </dgm:pt>
    <dgm:pt modelId="{C6B1DD30-449C-4F4F-90ED-36DE71E5028D}" type="parTrans" cxnId="{32A0635B-9DDD-4506-AA57-3872FD6BA975}">
      <dgm:prSet/>
      <dgm:spPr/>
      <dgm:t>
        <a:bodyPr/>
        <a:lstStyle/>
        <a:p>
          <a:endParaRPr lang="lt-LT"/>
        </a:p>
      </dgm:t>
    </dgm:pt>
    <dgm:pt modelId="{BED1B118-6628-4330-A594-87BD7D8475BA}" type="pres">
      <dgm:prSet presAssocID="{0CFFCA31-0E8D-409D-B9A1-19141293AE46}" presName="linear" presStyleCnt="0">
        <dgm:presLayoutVars>
          <dgm:dir/>
          <dgm:resizeHandles val="exact"/>
        </dgm:presLayoutVars>
      </dgm:prSet>
      <dgm:spPr/>
    </dgm:pt>
    <dgm:pt modelId="{1F4B1FBA-8780-4E3E-BC37-4F4C3CECB708}" type="pres">
      <dgm:prSet presAssocID="{7BF296D2-2EAE-470F-976F-18E685E99C6F}" presName="comp" presStyleCnt="0"/>
      <dgm:spPr/>
    </dgm:pt>
    <dgm:pt modelId="{1ADE806C-C4F5-4CF2-ADD0-D24FA747B0D6}" type="pres">
      <dgm:prSet presAssocID="{7BF296D2-2EAE-470F-976F-18E685E99C6F}" presName="box" presStyleLbl="node1" presStyleIdx="0" presStyleCnt="1"/>
      <dgm:spPr/>
    </dgm:pt>
    <dgm:pt modelId="{DCE3F466-81E5-43C8-B4A4-BAFF736B6754}" type="pres">
      <dgm:prSet presAssocID="{7BF296D2-2EAE-470F-976F-18E685E99C6F}" presName="img" presStyleLbl="fgImgPlace1" presStyleIdx="0" presStyleCnt="1"/>
      <dgm:spPr/>
    </dgm:pt>
    <dgm:pt modelId="{CD7888E2-CB3D-4167-9731-C002531CA350}" type="pres">
      <dgm:prSet presAssocID="{7BF296D2-2EAE-470F-976F-18E685E99C6F}" presName="text" presStyleLbl="node1" presStyleIdx="0" presStyleCnt="1">
        <dgm:presLayoutVars>
          <dgm:bulletEnabled val="1"/>
        </dgm:presLayoutVars>
      </dgm:prSet>
      <dgm:spPr/>
    </dgm:pt>
  </dgm:ptLst>
  <dgm:cxnLst>
    <dgm:cxn modelId="{32A0635B-9DDD-4506-AA57-3872FD6BA975}" srcId="{0CFFCA31-0E8D-409D-B9A1-19141293AE46}" destId="{7BF296D2-2EAE-470F-976F-18E685E99C6F}" srcOrd="0" destOrd="0" parTransId="{C6B1DD30-449C-4F4F-90ED-36DE71E5028D}" sibTransId="{AE2CE1DD-A35C-4B74-849D-8B78379E0870}"/>
    <dgm:cxn modelId="{A98ED96C-FF41-4430-9B32-F8CACDB77860}" type="presOf" srcId="{7BF296D2-2EAE-470F-976F-18E685E99C6F}" destId="{1ADE806C-C4F5-4CF2-ADD0-D24FA747B0D6}" srcOrd="0" destOrd="0" presId="urn:microsoft.com/office/officeart/2005/8/layout/vList4"/>
    <dgm:cxn modelId="{E723D497-FDC7-44B1-B42F-E7500B0E9EE4}" type="presOf" srcId="{0CFFCA31-0E8D-409D-B9A1-19141293AE46}" destId="{BED1B118-6628-4330-A594-87BD7D8475BA}" srcOrd="0" destOrd="0" presId="urn:microsoft.com/office/officeart/2005/8/layout/vList4"/>
    <dgm:cxn modelId="{F97D29BE-7A8A-4154-BB2C-031A77B072E1}" type="presOf" srcId="{7BF296D2-2EAE-470F-976F-18E685E99C6F}" destId="{CD7888E2-CB3D-4167-9731-C002531CA350}" srcOrd="1" destOrd="0" presId="urn:microsoft.com/office/officeart/2005/8/layout/vList4"/>
    <dgm:cxn modelId="{DF295511-2A3F-4430-9296-6817DAD2718C}" type="presParOf" srcId="{BED1B118-6628-4330-A594-87BD7D8475BA}" destId="{1F4B1FBA-8780-4E3E-BC37-4F4C3CECB708}" srcOrd="0" destOrd="0" presId="urn:microsoft.com/office/officeart/2005/8/layout/vList4"/>
    <dgm:cxn modelId="{8F9B1E60-26AF-4B8D-9EE9-20E0C2585EA0}" type="presParOf" srcId="{1F4B1FBA-8780-4E3E-BC37-4F4C3CECB708}" destId="{1ADE806C-C4F5-4CF2-ADD0-D24FA747B0D6}" srcOrd="0" destOrd="0" presId="urn:microsoft.com/office/officeart/2005/8/layout/vList4"/>
    <dgm:cxn modelId="{81D97700-D129-47D0-9703-B647CF29C6DC}" type="presParOf" srcId="{1F4B1FBA-8780-4E3E-BC37-4F4C3CECB708}" destId="{DCE3F466-81E5-43C8-B4A4-BAFF736B6754}" srcOrd="1" destOrd="0" presId="urn:microsoft.com/office/officeart/2005/8/layout/vList4"/>
    <dgm:cxn modelId="{3FBBCAE7-B98C-4AA1-8B72-3ABAAC8FE5D1}" type="presParOf" srcId="{1F4B1FBA-8780-4E3E-BC37-4F4C3CECB708}" destId="{CD7888E2-CB3D-4167-9731-C002531CA350}"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DE806C-C4F5-4CF2-ADD0-D24FA747B0D6}">
      <dsp:nvSpPr>
        <dsp:cNvPr id="0" name=""/>
        <dsp:cNvSpPr/>
      </dsp:nvSpPr>
      <dsp:spPr>
        <a:xfrm>
          <a:off x="0" y="0"/>
          <a:ext cx="6096000" cy="159282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lt-LT" sz="1600" kern="1200" dirty="0">
              <a:latin typeface="Bebas Neue"/>
            </a:rPr>
            <a:t>- viešųjų pirkimų planavimas, organizavimas, vykdymas;</a:t>
          </a:r>
        </a:p>
        <a:p>
          <a:pPr marL="0" lvl="0" indent="0" algn="l" defTabSz="711200">
            <a:lnSpc>
              <a:spcPct val="90000"/>
            </a:lnSpc>
            <a:spcBef>
              <a:spcPct val="0"/>
            </a:spcBef>
            <a:spcAft>
              <a:spcPct val="35000"/>
            </a:spcAft>
            <a:buNone/>
          </a:pPr>
          <a:r>
            <a:rPr lang="lt-LT" sz="1600" kern="1200" dirty="0">
              <a:latin typeface="Bebas Neue"/>
            </a:rPr>
            <a:t>- valstybės paslapties naudojimas;</a:t>
          </a:r>
        </a:p>
        <a:p>
          <a:pPr marL="0" lvl="0" indent="0" algn="l" defTabSz="711200">
            <a:lnSpc>
              <a:spcPct val="90000"/>
            </a:lnSpc>
            <a:spcBef>
              <a:spcPct val="0"/>
            </a:spcBef>
            <a:spcAft>
              <a:spcPct val="35000"/>
            </a:spcAft>
            <a:buNone/>
          </a:pPr>
          <a:r>
            <a:rPr lang="lt-LT" sz="1600" kern="1200" dirty="0">
              <a:latin typeface="Bebas Neue"/>
            </a:rPr>
            <a:t>- turto valdymas ir naudojimas;</a:t>
          </a:r>
        </a:p>
        <a:p>
          <a:pPr marL="0" lvl="0" indent="0" algn="l" defTabSz="711200">
            <a:lnSpc>
              <a:spcPct val="90000"/>
            </a:lnSpc>
            <a:spcBef>
              <a:spcPct val="0"/>
            </a:spcBef>
            <a:spcAft>
              <a:spcPct val="35000"/>
            </a:spcAft>
            <a:buNone/>
          </a:pPr>
          <a:r>
            <a:rPr lang="lt-LT" sz="1600" kern="1200" dirty="0">
              <a:latin typeface="Bebas Neue"/>
            </a:rPr>
            <a:t>- kt.</a:t>
          </a:r>
        </a:p>
      </dsp:txBody>
      <dsp:txXfrm>
        <a:off x="1378482" y="0"/>
        <a:ext cx="4717517" cy="1592827"/>
      </dsp:txXfrm>
    </dsp:sp>
    <dsp:sp modelId="{DCE3F466-81E5-43C8-B4A4-BAFF736B6754}">
      <dsp:nvSpPr>
        <dsp:cNvPr id="0" name=""/>
        <dsp:cNvSpPr/>
      </dsp:nvSpPr>
      <dsp:spPr>
        <a:xfrm>
          <a:off x="159282" y="159282"/>
          <a:ext cx="1219200" cy="1274261"/>
        </a:xfrm>
        <a:prstGeom prst="roundRect">
          <a:avLst>
            <a:gd name="adj" fmla="val 1000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EEDA99-BFA9-4CCA-ABEF-26521A833ED2}" type="datetimeFigureOut">
              <a:rPr lang="lt-LT" smtClean="0"/>
              <a:t>2019.06.18</a:t>
            </a:fld>
            <a:endParaRPr lang="lt-LT"/>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27A70D-05B1-4BE4-89C7-56697DDC7620}" type="slidenum">
              <a:rPr lang="lt-LT" smtClean="0"/>
              <a:t>‹#›</a:t>
            </a:fld>
            <a:endParaRPr lang="lt-LT"/>
          </a:p>
        </p:txBody>
      </p:sp>
    </p:spTree>
    <p:extLst>
      <p:ext uri="{BB962C8B-B14F-4D97-AF65-F5344CB8AC3E}">
        <p14:creationId xmlns:p14="http://schemas.microsoft.com/office/powerpoint/2010/main" val="3847147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65AEFA80-48A7-4BD3-B367-5EDB64E685F2}" type="slidenum">
              <a:rPr lang="ko-KR" altLang="en-US" smtClean="0"/>
              <a:pPr/>
              <a:t>1</a:t>
            </a:fld>
            <a:endParaRPr lang="ko-KR" altLang="en-US" dirty="0"/>
          </a:p>
        </p:txBody>
      </p:sp>
    </p:spTree>
    <p:extLst>
      <p:ext uri="{BB962C8B-B14F-4D97-AF65-F5344CB8AC3E}">
        <p14:creationId xmlns:p14="http://schemas.microsoft.com/office/powerpoint/2010/main" val="21224701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sz="1200" kern="1200" dirty="0">
                <a:solidFill>
                  <a:schemeClr val="tx1"/>
                </a:solidFill>
                <a:effectLst/>
                <a:latin typeface="+mn-lt"/>
                <a:ea typeface="+mn-ea"/>
                <a:cs typeface="+mn-cs"/>
              </a:rPr>
              <a:t>kyšininkavimas, prekyba poveikiu, papirkimas, kitos nusikalstamos veikos, jeigu jos padarytos viešojo administravimo sektoriuje arba teikiant viešąsias paslaugas siekiant sau ar kitiems asmenims naudos: piktnaudžiavimas tarnybine padėtimi arba įgaliojimų viršijimas, piktnaudžiavimas oficialiais įgaliojimais, dokumentų ar matavimo priemonių suklastojimas, sukčiavimas, turto pasisavinimas ar iššvaistymas, tarnybos paslapties atskleidimas, komercinės paslapties atskleidimas, neteisingų duomenų apie pajamas, pelną ar turtą pateikimas, nusikalstamu būdu įgytų pinigų ar turto legalizavimas, kišimasis į valstybės tarnautojo ar viešojo administravimo funkcijas atliekančio asmens veiklą ar kitos nusikalstamos veikos, kai tokių veikų padarymu siekiama ar reikalaujama kyšio, papirkimo arba nuslėpti ar užmaskuoti kyšininkavimą ar papirkimą. </a:t>
            </a:r>
            <a:endParaRPr lang="lt-LT" dirty="0"/>
          </a:p>
        </p:txBody>
      </p:sp>
      <p:sp>
        <p:nvSpPr>
          <p:cNvPr id="4" name="Slide Number Placeholder 3"/>
          <p:cNvSpPr>
            <a:spLocks noGrp="1"/>
          </p:cNvSpPr>
          <p:nvPr>
            <p:ph type="sldNum" sz="quarter" idx="5"/>
          </p:nvPr>
        </p:nvSpPr>
        <p:spPr/>
        <p:txBody>
          <a:bodyPr/>
          <a:lstStyle/>
          <a:p>
            <a:fld id="{8D27A70D-05B1-4BE4-89C7-56697DDC7620}" type="slidenum">
              <a:rPr lang="lt-LT" smtClean="0"/>
              <a:t>14</a:t>
            </a:fld>
            <a:endParaRPr lang="lt-LT"/>
          </a:p>
        </p:txBody>
      </p:sp>
    </p:spTree>
    <p:extLst>
      <p:ext uri="{BB962C8B-B14F-4D97-AF65-F5344CB8AC3E}">
        <p14:creationId xmlns:p14="http://schemas.microsoft.com/office/powerpoint/2010/main" val="11510660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65AEFA80-48A7-4BD3-B367-5EDB64E685F2}" type="slidenum">
              <a:rPr lang="ko-KR" altLang="en-US" smtClean="0"/>
              <a:pPr/>
              <a:t>24</a:t>
            </a:fld>
            <a:endParaRPr lang="ko-KR" altLang="en-US" dirty="0"/>
          </a:p>
        </p:txBody>
      </p:sp>
    </p:spTree>
    <p:extLst>
      <p:ext uri="{BB962C8B-B14F-4D97-AF65-F5344CB8AC3E}">
        <p14:creationId xmlns:p14="http://schemas.microsoft.com/office/powerpoint/2010/main" val="4047684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10"/>
          </p:nvPr>
        </p:nvSpPr>
        <p:spPr/>
        <p:txBody>
          <a:bodyPr/>
          <a:lstStyle/>
          <a:p>
            <a:fld id="{65AEFA80-48A7-4BD3-B367-5EDB64E685F2}" type="slidenum">
              <a:rPr lang="ko-KR" altLang="en-US" smtClean="0"/>
              <a:pPr/>
              <a:t>25</a:t>
            </a:fld>
            <a:endParaRPr lang="ko-KR" altLang="en-US" dirty="0"/>
          </a:p>
        </p:txBody>
      </p:sp>
    </p:spTree>
    <p:extLst>
      <p:ext uri="{BB962C8B-B14F-4D97-AF65-F5344CB8AC3E}">
        <p14:creationId xmlns:p14="http://schemas.microsoft.com/office/powerpoint/2010/main" val="3101978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10"/>
          </p:nvPr>
        </p:nvSpPr>
        <p:spPr/>
        <p:txBody>
          <a:bodyPr/>
          <a:lstStyle/>
          <a:p>
            <a:fld id="{65AEFA80-48A7-4BD3-B367-5EDB64E685F2}" type="slidenum">
              <a:rPr lang="ko-KR" altLang="en-US" smtClean="0"/>
              <a:pPr/>
              <a:t>27</a:t>
            </a:fld>
            <a:endParaRPr lang="ko-KR" altLang="en-US" dirty="0"/>
          </a:p>
        </p:txBody>
      </p:sp>
    </p:spTree>
    <p:extLst>
      <p:ext uri="{BB962C8B-B14F-4D97-AF65-F5344CB8AC3E}">
        <p14:creationId xmlns:p14="http://schemas.microsoft.com/office/powerpoint/2010/main" val="2559982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10"/>
          </p:nvPr>
        </p:nvSpPr>
        <p:spPr/>
        <p:txBody>
          <a:bodyPr/>
          <a:lstStyle/>
          <a:p>
            <a:fld id="{65AEFA80-48A7-4BD3-B367-5EDB64E685F2}" type="slidenum">
              <a:rPr lang="ko-KR" altLang="en-US" smtClean="0"/>
              <a:pPr/>
              <a:t>28</a:t>
            </a:fld>
            <a:endParaRPr lang="ko-KR" altLang="en-US" dirty="0"/>
          </a:p>
        </p:txBody>
      </p:sp>
    </p:spTree>
    <p:extLst>
      <p:ext uri="{BB962C8B-B14F-4D97-AF65-F5344CB8AC3E}">
        <p14:creationId xmlns:p14="http://schemas.microsoft.com/office/powerpoint/2010/main" val="16493831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10"/>
          </p:nvPr>
        </p:nvSpPr>
        <p:spPr/>
        <p:txBody>
          <a:bodyPr/>
          <a:lstStyle/>
          <a:p>
            <a:fld id="{65AEFA80-48A7-4BD3-B367-5EDB64E685F2}" type="slidenum">
              <a:rPr lang="ko-KR" altLang="en-US" smtClean="0"/>
              <a:pPr/>
              <a:t>29</a:t>
            </a:fld>
            <a:endParaRPr lang="ko-KR" altLang="en-US" dirty="0"/>
          </a:p>
        </p:txBody>
      </p:sp>
    </p:spTree>
    <p:extLst>
      <p:ext uri="{BB962C8B-B14F-4D97-AF65-F5344CB8AC3E}">
        <p14:creationId xmlns:p14="http://schemas.microsoft.com/office/powerpoint/2010/main" val="16493831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10"/>
          </p:nvPr>
        </p:nvSpPr>
        <p:spPr/>
        <p:txBody>
          <a:bodyPr/>
          <a:lstStyle/>
          <a:p>
            <a:fld id="{65AEFA80-48A7-4BD3-B367-5EDB64E685F2}" type="slidenum">
              <a:rPr lang="ko-KR" altLang="en-US" smtClean="0"/>
              <a:pPr/>
              <a:t>30</a:t>
            </a:fld>
            <a:endParaRPr lang="ko-KR" altLang="en-US" dirty="0"/>
          </a:p>
        </p:txBody>
      </p:sp>
    </p:spTree>
    <p:extLst>
      <p:ext uri="{BB962C8B-B14F-4D97-AF65-F5344CB8AC3E}">
        <p14:creationId xmlns:p14="http://schemas.microsoft.com/office/powerpoint/2010/main" val="16493831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10"/>
          </p:nvPr>
        </p:nvSpPr>
        <p:spPr/>
        <p:txBody>
          <a:bodyPr/>
          <a:lstStyle/>
          <a:p>
            <a:fld id="{65AEFA80-48A7-4BD3-B367-5EDB64E685F2}" type="slidenum">
              <a:rPr lang="ko-KR" altLang="en-US" smtClean="0"/>
              <a:pPr/>
              <a:t>31</a:t>
            </a:fld>
            <a:endParaRPr lang="ko-KR" altLang="en-US" dirty="0"/>
          </a:p>
        </p:txBody>
      </p:sp>
    </p:spTree>
    <p:extLst>
      <p:ext uri="{BB962C8B-B14F-4D97-AF65-F5344CB8AC3E}">
        <p14:creationId xmlns:p14="http://schemas.microsoft.com/office/powerpoint/2010/main" val="16493831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10"/>
          </p:nvPr>
        </p:nvSpPr>
        <p:spPr/>
        <p:txBody>
          <a:bodyPr/>
          <a:lstStyle/>
          <a:p>
            <a:fld id="{65AEFA80-48A7-4BD3-B367-5EDB64E685F2}" type="slidenum">
              <a:rPr lang="ko-KR" altLang="en-US" smtClean="0"/>
              <a:pPr/>
              <a:t>32</a:t>
            </a:fld>
            <a:endParaRPr lang="ko-KR" altLang="en-US" dirty="0"/>
          </a:p>
        </p:txBody>
      </p:sp>
    </p:spTree>
    <p:extLst>
      <p:ext uri="{BB962C8B-B14F-4D97-AF65-F5344CB8AC3E}">
        <p14:creationId xmlns:p14="http://schemas.microsoft.com/office/powerpoint/2010/main" val="16493831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algn="l"/>
            <a:r>
              <a:rPr lang="lt-LT" dirty="0">
                <a:solidFill>
                  <a:srgbClr val="FFFF00"/>
                </a:solidFill>
              </a:rPr>
              <a:t>Techniniai klausimai:</a:t>
            </a:r>
          </a:p>
          <a:p>
            <a:pPr algn="l"/>
            <a:r>
              <a:rPr lang="lt-LT" dirty="0">
                <a:solidFill>
                  <a:srgbClr val="FFFF00"/>
                </a:solidFill>
              </a:rPr>
              <a:t>Veiklos sritis;</a:t>
            </a:r>
          </a:p>
          <a:p>
            <a:pPr algn="l"/>
            <a:r>
              <a:rPr lang="lt-LT" dirty="0">
                <a:solidFill>
                  <a:srgbClr val="FFFF00"/>
                </a:solidFill>
              </a:rPr>
              <a:t>Nustatymą atlikęs</a:t>
            </a:r>
            <a:r>
              <a:rPr lang="lt-LT" baseline="0" dirty="0">
                <a:solidFill>
                  <a:srgbClr val="FFFF00"/>
                </a:solidFill>
              </a:rPr>
              <a:t> asmuo</a:t>
            </a:r>
          </a:p>
          <a:p>
            <a:pPr algn="l"/>
            <a:r>
              <a:rPr lang="lt-LT" baseline="0" dirty="0">
                <a:solidFill>
                  <a:srgbClr val="FFFF00"/>
                </a:solidFill>
              </a:rPr>
              <a:t>Vertintas laikotarpis</a:t>
            </a:r>
            <a:endParaRPr lang="en-US" dirty="0">
              <a:solidFill>
                <a:srgbClr val="FFFF00"/>
              </a:solidFill>
            </a:endParaRPr>
          </a:p>
        </p:txBody>
      </p:sp>
      <p:sp>
        <p:nvSpPr>
          <p:cNvPr id="4" name="Skaidrės numerio vietos rezervavimo ženklas 3"/>
          <p:cNvSpPr>
            <a:spLocks noGrp="1"/>
          </p:cNvSpPr>
          <p:nvPr>
            <p:ph type="sldNum" sz="quarter" idx="10"/>
          </p:nvPr>
        </p:nvSpPr>
        <p:spPr/>
        <p:txBody>
          <a:bodyPr/>
          <a:lstStyle/>
          <a:p>
            <a:fld id="{65AEFA80-48A7-4BD3-B367-5EDB64E685F2}" type="slidenum">
              <a:rPr lang="ko-KR" altLang="en-US" smtClean="0"/>
              <a:pPr/>
              <a:t>33</a:t>
            </a:fld>
            <a:endParaRPr lang="ko-KR" altLang="en-US" dirty="0"/>
          </a:p>
        </p:txBody>
      </p:sp>
    </p:spTree>
    <p:extLst>
      <p:ext uri="{BB962C8B-B14F-4D97-AF65-F5344CB8AC3E}">
        <p14:creationId xmlns:p14="http://schemas.microsoft.com/office/powerpoint/2010/main" val="1793262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65AEFA80-48A7-4BD3-B367-5EDB64E685F2}" type="slidenum">
              <a:rPr lang="ko-KR" altLang="en-US" smtClean="0"/>
              <a:pPr/>
              <a:t>2</a:t>
            </a:fld>
            <a:endParaRPr lang="ko-KR" altLang="en-US" dirty="0"/>
          </a:p>
        </p:txBody>
      </p:sp>
    </p:spTree>
    <p:extLst>
      <p:ext uri="{BB962C8B-B14F-4D97-AF65-F5344CB8AC3E}">
        <p14:creationId xmlns:p14="http://schemas.microsoft.com/office/powerpoint/2010/main" val="26556386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algn="l"/>
            <a:endParaRPr lang="ko-KR" altLang="en-US" dirty="0"/>
          </a:p>
        </p:txBody>
      </p:sp>
      <p:sp>
        <p:nvSpPr>
          <p:cNvPr id="4" name="슬라이드 번호 개체 틀 3"/>
          <p:cNvSpPr>
            <a:spLocks noGrp="1"/>
          </p:cNvSpPr>
          <p:nvPr>
            <p:ph type="sldNum" sz="quarter" idx="10"/>
          </p:nvPr>
        </p:nvSpPr>
        <p:spPr/>
        <p:txBody>
          <a:bodyPr/>
          <a:lstStyle/>
          <a:p>
            <a:fld id="{65AEFA80-48A7-4BD3-B367-5EDB64E685F2}" type="slidenum">
              <a:rPr lang="ko-KR" altLang="en-US" smtClean="0"/>
              <a:pPr/>
              <a:t>34</a:t>
            </a:fld>
            <a:endParaRPr lang="ko-KR" altLang="en-US" dirty="0"/>
          </a:p>
        </p:txBody>
      </p:sp>
    </p:spTree>
    <p:extLst>
      <p:ext uri="{BB962C8B-B14F-4D97-AF65-F5344CB8AC3E}">
        <p14:creationId xmlns:p14="http://schemas.microsoft.com/office/powerpoint/2010/main" val="40476849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algn="l"/>
            <a:endParaRPr lang="en-US" dirty="0"/>
          </a:p>
        </p:txBody>
      </p:sp>
      <p:sp>
        <p:nvSpPr>
          <p:cNvPr id="4" name="Skaidrės numerio vietos rezervavimo ženklas 3"/>
          <p:cNvSpPr>
            <a:spLocks noGrp="1"/>
          </p:cNvSpPr>
          <p:nvPr>
            <p:ph type="sldNum" sz="quarter" idx="10"/>
          </p:nvPr>
        </p:nvSpPr>
        <p:spPr/>
        <p:txBody>
          <a:bodyPr/>
          <a:lstStyle/>
          <a:p>
            <a:fld id="{65AEFA80-48A7-4BD3-B367-5EDB64E685F2}" type="slidenum">
              <a:rPr lang="ko-KR" altLang="en-US" smtClean="0"/>
              <a:pPr/>
              <a:t>37</a:t>
            </a:fld>
            <a:endParaRPr lang="ko-KR" altLang="en-US" dirty="0"/>
          </a:p>
        </p:txBody>
      </p:sp>
    </p:spTree>
    <p:extLst>
      <p:ext uri="{BB962C8B-B14F-4D97-AF65-F5344CB8AC3E}">
        <p14:creationId xmlns:p14="http://schemas.microsoft.com/office/powerpoint/2010/main" val="38565057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algn="l"/>
            <a:endParaRPr lang="en-US" dirty="0"/>
          </a:p>
        </p:txBody>
      </p:sp>
      <p:sp>
        <p:nvSpPr>
          <p:cNvPr id="4" name="Skaidrės numerio vietos rezervavimo ženklas 3"/>
          <p:cNvSpPr>
            <a:spLocks noGrp="1"/>
          </p:cNvSpPr>
          <p:nvPr>
            <p:ph type="sldNum" sz="quarter" idx="10"/>
          </p:nvPr>
        </p:nvSpPr>
        <p:spPr/>
        <p:txBody>
          <a:bodyPr/>
          <a:lstStyle/>
          <a:p>
            <a:fld id="{65AEFA80-48A7-4BD3-B367-5EDB64E685F2}" type="slidenum">
              <a:rPr lang="ko-KR" altLang="en-US" smtClean="0"/>
              <a:pPr/>
              <a:t>38</a:t>
            </a:fld>
            <a:endParaRPr lang="ko-KR" altLang="en-US" dirty="0"/>
          </a:p>
        </p:txBody>
      </p:sp>
    </p:spTree>
    <p:extLst>
      <p:ext uri="{BB962C8B-B14F-4D97-AF65-F5344CB8AC3E}">
        <p14:creationId xmlns:p14="http://schemas.microsoft.com/office/powerpoint/2010/main" val="32865505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fld id="{65AEFA80-48A7-4BD3-B367-5EDB64E685F2}" type="slidenum">
              <a:rPr lang="ko-KR" altLang="en-US" smtClean="0"/>
              <a:pPr/>
              <a:t>39</a:t>
            </a:fld>
            <a:endParaRPr lang="ko-KR" altLang="en-US" dirty="0"/>
          </a:p>
        </p:txBody>
      </p:sp>
    </p:spTree>
    <p:extLst>
      <p:ext uri="{BB962C8B-B14F-4D97-AF65-F5344CB8AC3E}">
        <p14:creationId xmlns:p14="http://schemas.microsoft.com/office/powerpoint/2010/main" val="2524522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09600" marR="0" indent="-609600" algn="l" defTabSz="914400" rtl="0" eaLnBrk="1" fontAlgn="auto" latinLnBrk="1" hangingPunct="1">
              <a:lnSpc>
                <a:spcPct val="100000"/>
              </a:lnSpc>
              <a:spcBef>
                <a:spcPts val="0"/>
              </a:spcBef>
              <a:spcAft>
                <a:spcPts val="0"/>
              </a:spcAft>
              <a:buClrTx/>
              <a:buSzTx/>
              <a:buFontTx/>
              <a:buNone/>
              <a:tabLst/>
              <a:defRPr/>
            </a:pPr>
            <a:endParaRPr lang="lt-LT" altLang="en-US" sz="1200" dirty="0">
              <a:solidFill>
                <a:schemeClr val="tx2"/>
              </a:solidFill>
              <a:latin typeface="Times New Roman" panose="02020603050405020304" pitchFamily="18" charset="0"/>
              <a:cs typeface="Times New Roman" panose="02020603050405020304" pitchFamily="18" charset="0"/>
            </a:endParaRPr>
          </a:p>
          <a:p>
            <a:pPr marL="609600" marR="0" lvl="0" indent="-609600" algn="l" defTabSz="914400" rtl="0" eaLnBrk="1" fontAlgn="auto" latinLnBrk="1" hangingPunct="1">
              <a:lnSpc>
                <a:spcPct val="100000"/>
              </a:lnSpc>
              <a:spcBef>
                <a:spcPts val="0"/>
              </a:spcBef>
              <a:spcAft>
                <a:spcPts val="0"/>
              </a:spcAft>
              <a:buClrTx/>
              <a:buSzTx/>
              <a:buFontTx/>
              <a:buNone/>
              <a:tabLst/>
              <a:defRPr/>
            </a:pPr>
            <a:r>
              <a:rPr lang="lt-LT" altLang="ko-KR" sz="1200" dirty="0">
                <a:ea typeface="Roboto Light" pitchFamily="2" charset="0"/>
                <a:cs typeface="Roboto Condensed Regular"/>
              </a:rPr>
              <a:t>patvirtintos 2011 m. gegužės 13 d. STT direktoriaus įsakymu Nr. 2-170</a:t>
            </a:r>
            <a:endParaRPr lang="pt-BR" altLang="ko-KR" sz="1200" dirty="0">
              <a:ea typeface="Roboto Light" pitchFamily="2" charset="0"/>
              <a:cs typeface="Roboto Condensed Regular"/>
            </a:endParaRPr>
          </a:p>
          <a:p>
            <a:pPr marL="609600" indent="-609600" algn="l" eaLnBrk="1" hangingPunct="1">
              <a:buFontTx/>
              <a:buNone/>
            </a:pPr>
            <a:endParaRPr lang="lt-LT" altLang="en-US" sz="1200" dirty="0">
              <a:solidFill>
                <a:schemeClr val="tx2"/>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65AEFA80-48A7-4BD3-B367-5EDB64E685F2}" type="slidenum">
              <a:rPr lang="ko-KR" altLang="en-US" smtClean="0"/>
              <a:pPr/>
              <a:t>4</a:t>
            </a:fld>
            <a:endParaRPr lang="ko-KR" altLang="en-US" dirty="0"/>
          </a:p>
        </p:txBody>
      </p:sp>
    </p:spTree>
    <p:extLst>
      <p:ext uri="{BB962C8B-B14F-4D97-AF65-F5344CB8AC3E}">
        <p14:creationId xmlns:p14="http://schemas.microsoft.com/office/powerpoint/2010/main" val="2673751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fld id="{65AEFA80-48A7-4BD3-B367-5EDB64E685F2}" type="slidenum">
              <a:rPr lang="ko-KR" altLang="en-US" smtClean="0"/>
              <a:pPr/>
              <a:t>5</a:t>
            </a:fld>
            <a:endParaRPr lang="ko-KR" altLang="en-US" dirty="0"/>
          </a:p>
        </p:txBody>
      </p:sp>
    </p:spTree>
    <p:extLst>
      <p:ext uri="{BB962C8B-B14F-4D97-AF65-F5344CB8AC3E}">
        <p14:creationId xmlns:p14="http://schemas.microsoft.com/office/powerpoint/2010/main" val="3515139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lt-LT" sz="1200" b="1" dirty="0">
              <a:latin typeface="Times New Roman" pitchFamily="18" charset="0"/>
              <a:cs typeface="Times New Roman" pitchFamily="18"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lt-LT" sz="1200" dirty="0">
                <a:latin typeface="Times New Roman" panose="02020603050405020304" pitchFamily="18" charset="0"/>
                <a:cs typeface="Times New Roman" panose="02020603050405020304" pitchFamily="18" charset="0"/>
              </a:rPr>
              <a:t>Nuo 2017 metų valstybės ar savivaldybės įstaigomis laikomos valstybės ar savivaldybės įstaigos, valstybės ar savivaldybės įmonės, kaip jos apibrėžtos Lietuvos Respublikos valstybės ir savivaldybės įmonių įstatyme, taip pat įmonės, kurių valstybei ar savivaldybei nuosavybės teise priklausančios akcijos visuotiniame akcininkų susirinkime suteikia daugiau kaip 50 procentų balsų, ir įmonės, kuriose valstybė ar savivaldybė gali paskirti daugiau kaip pusę įmonės administracijos, valdymo arba priežiūros tarnybos narių. </a:t>
            </a:r>
            <a:endParaRPr lang="lt-LT" altLang="lt-LT" sz="1200"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65AEFA80-48A7-4BD3-B367-5EDB64E685F2}" type="slidenum">
              <a:rPr lang="ko-KR" altLang="en-US" smtClean="0"/>
              <a:pPr/>
              <a:t>6</a:t>
            </a:fld>
            <a:endParaRPr lang="ko-KR" altLang="en-US" dirty="0"/>
          </a:p>
        </p:txBody>
      </p:sp>
    </p:spTree>
    <p:extLst>
      <p:ext uri="{BB962C8B-B14F-4D97-AF65-F5344CB8AC3E}">
        <p14:creationId xmlns:p14="http://schemas.microsoft.com/office/powerpoint/2010/main" val="3929912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lt-LT" sz="1200" b="1" dirty="0">
              <a:latin typeface="Times New Roman" pitchFamily="18" charset="0"/>
              <a:cs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65AEFA80-48A7-4BD3-B367-5EDB64E685F2}" type="slidenum">
              <a:rPr lang="ko-KR" altLang="en-US" smtClean="0"/>
              <a:pPr/>
              <a:t>7</a:t>
            </a:fld>
            <a:endParaRPr lang="ko-KR" altLang="en-US" dirty="0"/>
          </a:p>
        </p:txBody>
      </p:sp>
    </p:spTree>
    <p:extLst>
      <p:ext uri="{BB962C8B-B14F-4D97-AF65-F5344CB8AC3E}">
        <p14:creationId xmlns:p14="http://schemas.microsoft.com/office/powerpoint/2010/main" val="2403426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dirty="0">
                <a:solidFill>
                  <a:srgbClr val="92D050"/>
                </a:solidFill>
                <a:effectLst/>
                <a:latin typeface="Calibri"/>
                <a:ea typeface="Calibri"/>
                <a:cs typeface="Times New Roman"/>
              </a:rPr>
              <a:t>ANTIKORUPCIJOS KOMISIJA</a:t>
            </a:r>
          </a:p>
          <a:p>
            <a:pPr lvl="0"/>
            <a:endParaRPr lang="en-GB" sz="1200" b="1" dirty="0">
              <a:solidFill>
                <a:srgbClr val="92D050"/>
              </a:solidFill>
              <a:effectLst/>
              <a:latin typeface="Calibri"/>
              <a:ea typeface="Calibri"/>
              <a:cs typeface="Times New Roman"/>
            </a:endParaRPr>
          </a:p>
          <a:p>
            <a:pPr lvl="0"/>
            <a:r>
              <a:rPr lang="lt-LT" sz="1200" b="1" dirty="0">
                <a:solidFill>
                  <a:srgbClr val="92D050"/>
                </a:solidFill>
                <a:effectLst/>
                <a:latin typeface="Calibri"/>
                <a:ea typeface="Calibri"/>
                <a:cs typeface="Times New Roman"/>
              </a:rPr>
              <a:t> </a:t>
            </a:r>
            <a:r>
              <a:rPr lang="lt-LT" sz="1200" kern="1200" dirty="0">
                <a:solidFill>
                  <a:schemeClr val="tx1"/>
                </a:solidFill>
                <a:effectLst/>
                <a:latin typeface="+mn-lt"/>
                <a:ea typeface="+mn-ea"/>
                <a:cs typeface="+mn-cs"/>
              </a:rPr>
              <a:t>Užtikrina </a:t>
            </a:r>
            <a:r>
              <a:rPr lang="en-US" sz="1200" kern="1200" dirty="0" err="1">
                <a:solidFill>
                  <a:schemeClr val="tx1"/>
                </a:solidFill>
                <a:effectLst/>
                <a:latin typeface="+mn-lt"/>
                <a:ea typeface="+mn-ea"/>
                <a:cs typeface="+mn-cs"/>
              </a:rPr>
              <a:t>priemon</a:t>
            </a:r>
            <a:r>
              <a:rPr lang="lt-LT" sz="1200" kern="1200" dirty="0">
                <a:solidFill>
                  <a:schemeClr val="tx1"/>
                </a:solidFill>
                <a:effectLst/>
                <a:latin typeface="+mn-lt"/>
                <a:ea typeface="+mn-ea"/>
                <a:cs typeface="+mn-cs"/>
              </a:rPr>
              <a:t>ės vykdymo kontrolę;</a:t>
            </a:r>
          </a:p>
          <a:p>
            <a:pPr lvl="0"/>
            <a:r>
              <a:rPr lang="lt-LT" sz="1200" kern="1200" dirty="0">
                <a:solidFill>
                  <a:schemeClr val="tx1"/>
                </a:solidFill>
                <a:effectLst/>
                <a:latin typeface="+mn-lt"/>
                <a:ea typeface="+mn-ea"/>
                <a:cs typeface="+mn-cs"/>
              </a:rPr>
              <a:t>Teikia siūlymus dėl Savivaldybės veiklos sričių, kuriose būtų tikslinga atlikti korupcijos apsireiškimo tikimybės nustatymą;</a:t>
            </a:r>
          </a:p>
          <a:p>
            <a:pPr lvl="0"/>
            <a:r>
              <a:rPr lang="lt-LT" sz="1200" kern="1200" dirty="0">
                <a:solidFill>
                  <a:schemeClr val="tx1"/>
                </a:solidFill>
                <a:effectLst/>
                <a:latin typeface="+mn-lt"/>
                <a:ea typeface="+mn-ea"/>
                <a:cs typeface="+mn-cs"/>
              </a:rPr>
              <a:t>Svarsto (derina) Savivaldybės išvados dėl veiklos sričių, kuriose egzistuoja didelė korupcijos pasireiškimo tikimybė, projektą;</a:t>
            </a:r>
          </a:p>
          <a:p>
            <a:pPr lvl="0"/>
            <a:r>
              <a:rPr lang="lt-LT" sz="1200" kern="1200" dirty="0">
                <a:solidFill>
                  <a:schemeClr val="tx1"/>
                </a:solidFill>
                <a:effectLst/>
                <a:latin typeface="+mn-lt"/>
                <a:ea typeface="+mn-ea"/>
                <a:cs typeface="+mn-cs"/>
              </a:rPr>
              <a:t>Teikia pasiūlymus nustatytiems korupcijos rizikos veiksniams valdyti, sumažinti ir (ar) pašalinti;</a:t>
            </a:r>
          </a:p>
          <a:p>
            <a:pPr lvl="0"/>
            <a:r>
              <a:rPr lang="lt-LT" sz="1200" kern="1200" dirty="0">
                <a:solidFill>
                  <a:schemeClr val="tx1"/>
                </a:solidFill>
                <a:effectLst/>
                <a:latin typeface="+mn-lt"/>
                <a:ea typeface="+mn-ea"/>
                <a:cs typeface="+mn-cs"/>
              </a:rPr>
              <a:t>Užtikrina/vykdo STT korupcijos rizikos analizės atlikimo metu pateiktų rekomendacijų įgyvendinimo kontrolę;</a:t>
            </a:r>
          </a:p>
          <a:p>
            <a:pPr lvl="0"/>
            <a:r>
              <a:rPr lang="lt-LT" sz="1200" kern="1200" dirty="0">
                <a:solidFill>
                  <a:schemeClr val="tx1"/>
                </a:solidFill>
                <a:effectLst/>
                <a:latin typeface="+mn-lt"/>
                <a:ea typeface="+mn-ea"/>
                <a:cs typeface="+mn-cs"/>
              </a:rPr>
              <a:t>Teikia siūlymus dėl STT korupcijos rizikos analizės atlikimo metu pateiktų rekomendacijų įgyvendinimo.</a:t>
            </a:r>
          </a:p>
          <a:p>
            <a:pPr algn="just">
              <a:lnSpc>
                <a:spcPct val="107000"/>
              </a:lnSpc>
              <a:spcAft>
                <a:spcPts val="800"/>
              </a:spcAft>
            </a:pPr>
            <a:endParaRPr lang="lt-LT" dirty="0"/>
          </a:p>
        </p:txBody>
      </p:sp>
      <p:sp>
        <p:nvSpPr>
          <p:cNvPr id="4" name="Slide Number Placeholder 3"/>
          <p:cNvSpPr>
            <a:spLocks noGrp="1"/>
          </p:cNvSpPr>
          <p:nvPr>
            <p:ph type="sldNum" sz="quarter" idx="10"/>
          </p:nvPr>
        </p:nvSpPr>
        <p:spPr/>
        <p:txBody>
          <a:bodyPr/>
          <a:lstStyle/>
          <a:p>
            <a:fld id="{65AEFA80-48A7-4BD3-B367-5EDB64E685F2}" type="slidenum">
              <a:rPr lang="ko-KR" altLang="en-US" smtClean="0"/>
              <a:pPr/>
              <a:t>9</a:t>
            </a:fld>
            <a:endParaRPr lang="ko-KR" altLang="en-US" dirty="0"/>
          </a:p>
        </p:txBody>
      </p:sp>
    </p:spTree>
    <p:extLst>
      <p:ext uri="{BB962C8B-B14F-4D97-AF65-F5344CB8AC3E}">
        <p14:creationId xmlns:p14="http://schemas.microsoft.com/office/powerpoint/2010/main" val="10286197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10"/>
          </p:nvPr>
        </p:nvSpPr>
        <p:spPr/>
        <p:txBody>
          <a:bodyPr/>
          <a:lstStyle/>
          <a:p>
            <a:fld id="{65AEFA80-48A7-4BD3-B367-5EDB64E685F2}" type="slidenum">
              <a:rPr lang="ko-KR" altLang="en-US" smtClean="0"/>
              <a:pPr/>
              <a:t>10</a:t>
            </a:fld>
            <a:endParaRPr lang="ko-KR" altLang="en-US" dirty="0"/>
          </a:p>
        </p:txBody>
      </p:sp>
    </p:spTree>
    <p:extLst>
      <p:ext uri="{BB962C8B-B14F-4D97-AF65-F5344CB8AC3E}">
        <p14:creationId xmlns:p14="http://schemas.microsoft.com/office/powerpoint/2010/main" val="34157447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10"/>
          </p:nvPr>
        </p:nvSpPr>
        <p:spPr/>
        <p:txBody>
          <a:bodyPr/>
          <a:lstStyle/>
          <a:p>
            <a:fld id="{65AEFA80-48A7-4BD3-B367-5EDB64E685F2}" type="slidenum">
              <a:rPr lang="ko-KR" altLang="en-US" smtClean="0"/>
              <a:pPr/>
              <a:t>12</a:t>
            </a:fld>
            <a:endParaRPr lang="ko-KR" altLang="en-US" dirty="0"/>
          </a:p>
        </p:txBody>
      </p:sp>
    </p:spTree>
    <p:extLst>
      <p:ext uri="{BB962C8B-B14F-4D97-AF65-F5344CB8AC3E}">
        <p14:creationId xmlns:p14="http://schemas.microsoft.com/office/powerpoint/2010/main" val="1679699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lt-LT"/>
              <a:t>Spustelėję redag. ruoš. pavad. stilių</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Spustelėję redag. ruoš. paantrš. stilių</a:t>
            </a:r>
          </a:p>
        </p:txBody>
      </p:sp>
      <p:sp>
        <p:nvSpPr>
          <p:cNvPr id="4" name="Date Placeholder 3"/>
          <p:cNvSpPr>
            <a:spLocks noGrp="1"/>
          </p:cNvSpPr>
          <p:nvPr>
            <p:ph type="dt" sz="half" idx="10"/>
          </p:nvPr>
        </p:nvSpPr>
        <p:spPr/>
        <p:txBody>
          <a:bodyPr/>
          <a:lstStyle/>
          <a:p>
            <a:fld id="{1D8BD707-D9CF-40AE-B4C6-C98DA3205C09}" type="datetimeFigureOut">
              <a:rPr lang="en-US" smtClean="0"/>
              <a:pPr/>
              <a:t>6/18/2019</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p>
        </p:txBody>
      </p:sp>
      <p:sp>
        <p:nvSpPr>
          <p:cNvPr id="3" name="Vertical Text Placeholder 2"/>
          <p:cNvSpPr>
            <a:spLocks noGrp="1"/>
          </p:cNvSpPr>
          <p:nvPr>
            <p:ph type="body" orient="vert" idx="1"/>
          </p:nvPr>
        </p:nvSpPr>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e Placeholder 3"/>
          <p:cNvSpPr>
            <a:spLocks noGrp="1"/>
          </p:cNvSpPr>
          <p:nvPr>
            <p:ph type="dt" sz="half" idx="10"/>
          </p:nvPr>
        </p:nvSpPr>
        <p:spPr/>
        <p:txBody>
          <a:bodyPr/>
          <a:lstStyle/>
          <a:p>
            <a:fld id="{1D8BD707-D9CF-40AE-B4C6-C98DA3205C09}" type="datetimeFigureOut">
              <a:rPr lang="en-US" smtClean="0"/>
              <a:pPr/>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lt-LT"/>
              <a:t>Spustelėję redag. ruoš. pavad. stilių</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e Placeholder 3"/>
          <p:cNvSpPr>
            <a:spLocks noGrp="1"/>
          </p:cNvSpPr>
          <p:nvPr>
            <p:ph type="dt" sz="half" idx="10"/>
          </p:nvPr>
        </p:nvSpPr>
        <p:spPr/>
        <p:txBody>
          <a:bodyPr/>
          <a:lstStyle/>
          <a:p>
            <a:fld id="{1D8BD707-D9CF-40AE-B4C6-C98DA3205C09}" type="datetimeFigureOut">
              <a:rPr lang="en-US" smtClean="0"/>
              <a:pPr/>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Pavadinimas ir grafikas">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lt-LT"/>
              <a:t>Spustelėję redag. ruoš. pavad. stilių</a:t>
            </a:r>
          </a:p>
        </p:txBody>
      </p:sp>
      <p:sp>
        <p:nvSpPr>
          <p:cNvPr id="3" name="Chart Placeholder 2"/>
          <p:cNvSpPr>
            <a:spLocks noGrp="1"/>
          </p:cNvSpPr>
          <p:nvPr>
            <p:ph type="chart" idx="1"/>
          </p:nvPr>
        </p:nvSpPr>
        <p:spPr>
          <a:xfrm>
            <a:off x="457200" y="1600200"/>
            <a:ext cx="8229600" cy="4525963"/>
          </a:xfrm>
        </p:spPr>
        <p:txBody>
          <a:bodyPr/>
          <a:lstStyle/>
          <a:p>
            <a:pPr lvl="0"/>
            <a:r>
              <a:rPr lang="lt-LT" noProof="0"/>
              <a:t>Spustelėkite piktogramą, jei norite pridėti diagramą</a:t>
            </a:r>
          </a:p>
        </p:txBody>
      </p:sp>
      <p:sp>
        <p:nvSpPr>
          <p:cNvPr id="4" name="Rectangle 4"/>
          <p:cNvSpPr>
            <a:spLocks noGrp="1" noChangeArrowheads="1"/>
          </p:cNvSpPr>
          <p:nvPr>
            <p:ph type="dt" sz="half" idx="10"/>
          </p:nvPr>
        </p:nvSpPr>
        <p:spPr>
          <a:ln/>
        </p:spPr>
        <p:txBody>
          <a:bodyPr/>
          <a:lstStyle>
            <a:lvl1pPr>
              <a:defRPr/>
            </a:lvl1pPr>
          </a:lstStyle>
          <a:p>
            <a:pPr>
              <a:defRPr/>
            </a:pPr>
            <a:r>
              <a:rPr lang="lt-LT"/>
              <a:t>2014 m. balandis - gegužė</a:t>
            </a:r>
          </a:p>
        </p:txBody>
      </p:sp>
      <p:sp>
        <p:nvSpPr>
          <p:cNvPr id="5" name="Rectangle 5"/>
          <p:cNvSpPr>
            <a:spLocks noGrp="1" noChangeArrowheads="1"/>
          </p:cNvSpPr>
          <p:nvPr>
            <p:ph type="ftr" sz="quarter" idx="11"/>
          </p:nvPr>
        </p:nvSpPr>
        <p:spPr>
          <a:ln/>
        </p:spPr>
        <p:txBody>
          <a:bodyPr/>
          <a:lstStyle>
            <a:lvl1pPr>
              <a:defRPr/>
            </a:lvl1pPr>
          </a:lstStyle>
          <a:p>
            <a:pPr>
              <a:defRPr/>
            </a:pPr>
            <a:r>
              <a:rPr lang="lt-LT"/>
              <a:t>Tyrimas atliktas LR Specialiųjų tyrimų tarnybos užsakymu</a:t>
            </a:r>
          </a:p>
        </p:txBody>
      </p:sp>
      <p:sp>
        <p:nvSpPr>
          <p:cNvPr id="6" name="Rectangle 6"/>
          <p:cNvSpPr>
            <a:spLocks noGrp="1" noChangeArrowheads="1"/>
          </p:cNvSpPr>
          <p:nvPr>
            <p:ph type="sldNum" sz="quarter" idx="12"/>
          </p:nvPr>
        </p:nvSpPr>
        <p:spPr>
          <a:ln/>
        </p:spPr>
        <p:txBody>
          <a:bodyPr/>
          <a:lstStyle>
            <a:lvl1pPr>
              <a:defRPr/>
            </a:lvl1pPr>
          </a:lstStyle>
          <a:p>
            <a:pPr>
              <a:defRPr/>
            </a:pPr>
            <a:fld id="{AAEB9A83-BD2D-4E33-98C5-E0F52636E40B}" type="slidenum">
              <a:rPr lang="lt-LT"/>
              <a:pPr>
                <a:defRPr/>
              </a:pPr>
              <a:t>‹#›</a:t>
            </a:fld>
            <a:endParaRPr lang="lt-L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Pavadinimas ir lentelė">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lt-LT"/>
              <a:t>Spustelėję redag. ruoš. pavad. stilių</a:t>
            </a:r>
          </a:p>
        </p:txBody>
      </p:sp>
      <p:sp>
        <p:nvSpPr>
          <p:cNvPr id="3" name="Table Placeholder 2"/>
          <p:cNvSpPr>
            <a:spLocks noGrp="1"/>
          </p:cNvSpPr>
          <p:nvPr>
            <p:ph type="tbl" idx="1"/>
          </p:nvPr>
        </p:nvSpPr>
        <p:spPr>
          <a:xfrm>
            <a:off x="457200" y="1600200"/>
            <a:ext cx="8229600" cy="4525963"/>
          </a:xfrm>
        </p:spPr>
        <p:txBody>
          <a:bodyPr/>
          <a:lstStyle/>
          <a:p>
            <a:pPr lvl="0"/>
            <a:r>
              <a:rPr lang="lt-LT" noProof="0"/>
              <a:t>Spustelėkite piktogramą, jei norite pridėti lentelę</a:t>
            </a:r>
          </a:p>
        </p:txBody>
      </p:sp>
      <p:sp>
        <p:nvSpPr>
          <p:cNvPr id="4" name="Rectangle 4"/>
          <p:cNvSpPr>
            <a:spLocks noGrp="1" noChangeArrowheads="1"/>
          </p:cNvSpPr>
          <p:nvPr>
            <p:ph type="dt" sz="half" idx="10"/>
          </p:nvPr>
        </p:nvSpPr>
        <p:spPr>
          <a:ln/>
        </p:spPr>
        <p:txBody>
          <a:bodyPr/>
          <a:lstStyle>
            <a:lvl1pPr>
              <a:defRPr/>
            </a:lvl1pPr>
          </a:lstStyle>
          <a:p>
            <a:pPr>
              <a:defRPr/>
            </a:pPr>
            <a:r>
              <a:rPr lang="lt-LT"/>
              <a:t>2014 m. balandis - gegužė</a:t>
            </a:r>
          </a:p>
        </p:txBody>
      </p:sp>
      <p:sp>
        <p:nvSpPr>
          <p:cNvPr id="5" name="Rectangle 5"/>
          <p:cNvSpPr>
            <a:spLocks noGrp="1" noChangeArrowheads="1"/>
          </p:cNvSpPr>
          <p:nvPr>
            <p:ph type="ftr" sz="quarter" idx="11"/>
          </p:nvPr>
        </p:nvSpPr>
        <p:spPr>
          <a:ln/>
        </p:spPr>
        <p:txBody>
          <a:bodyPr/>
          <a:lstStyle>
            <a:lvl1pPr>
              <a:defRPr/>
            </a:lvl1pPr>
          </a:lstStyle>
          <a:p>
            <a:pPr>
              <a:defRPr/>
            </a:pPr>
            <a:r>
              <a:rPr lang="lt-LT"/>
              <a:t>Tyrimas atliktas LR Specialiųjų tyrimų tarnybos užsakymu</a:t>
            </a:r>
          </a:p>
        </p:txBody>
      </p:sp>
      <p:sp>
        <p:nvSpPr>
          <p:cNvPr id="6" name="Rectangle 6"/>
          <p:cNvSpPr>
            <a:spLocks noGrp="1" noChangeArrowheads="1"/>
          </p:cNvSpPr>
          <p:nvPr>
            <p:ph type="sldNum" sz="quarter" idx="12"/>
          </p:nvPr>
        </p:nvSpPr>
        <p:spPr>
          <a:ln/>
        </p:spPr>
        <p:txBody>
          <a:bodyPr/>
          <a:lstStyle>
            <a:lvl1pPr>
              <a:defRPr/>
            </a:lvl1pPr>
          </a:lstStyle>
          <a:p>
            <a:pPr>
              <a:defRPr/>
            </a:pPr>
            <a:fld id="{F5704E69-6044-4E51-8979-EF2C19955C27}" type="slidenum">
              <a:rPr lang="lt-LT"/>
              <a:pPr>
                <a:defRPr/>
              </a:pPr>
              <a:t>‹#›</a:t>
            </a:fld>
            <a:endParaRPr lang="lt-L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non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1305002"/>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Basic Layout with Text_Lef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5" name="텍스트 개체 틀 4"/>
          <p:cNvSpPr>
            <a:spLocks noGrp="1"/>
          </p:cNvSpPr>
          <p:nvPr>
            <p:ph type="body" sz="quarter" idx="10" hasCustomPrompt="1"/>
          </p:nvPr>
        </p:nvSpPr>
        <p:spPr>
          <a:xfrm>
            <a:off x="720726" y="1172634"/>
            <a:ext cx="1763713" cy="3992167"/>
          </a:xfrm>
          <a:prstGeom prst="rect">
            <a:avLst/>
          </a:prstGeom>
        </p:spPr>
        <p:txBody>
          <a:bodyPr lIns="0" tIns="0" rIns="0" bIns="0"/>
          <a:lstStyle>
            <a:lvl1pPr marL="0" indent="0" algn="just">
              <a:buNone/>
              <a:defRPr lang="en-US" altLang="ko-KR" sz="800" kern="1200" dirty="0" smtClean="0">
                <a:gradFill>
                  <a:gsLst>
                    <a:gs pos="0">
                      <a:schemeClr val="tx1">
                        <a:alpha val="70000"/>
                      </a:schemeClr>
                    </a:gs>
                    <a:gs pos="100000">
                      <a:schemeClr val="tx1">
                        <a:alpha val="70000"/>
                      </a:schemeClr>
                    </a:gs>
                  </a:gsLst>
                  <a:lin ang="5400000" scaled="0"/>
                </a:gradFill>
                <a:latin typeface="+mn-lt"/>
                <a:ea typeface="+mn-ea"/>
                <a:cs typeface="Roboto Condensed Regular"/>
              </a:defRPr>
            </a:lvl1pPr>
            <a:lvl2pPr marL="457200" indent="0">
              <a:buNone/>
              <a:defRPr lang="ko-KR" altLang="en-US" sz="800" kern="1200" dirty="0" smtClean="0">
                <a:gradFill flip="none" rotWithShape="1">
                  <a:gsLst>
                    <a:gs pos="0">
                      <a:srgbClr val="2F3540"/>
                    </a:gs>
                    <a:gs pos="100000">
                      <a:srgbClr val="2F3540"/>
                    </a:gs>
                  </a:gsLst>
                  <a:lin ang="0" scaled="1"/>
                  <a:tileRect/>
                </a:gradFill>
                <a:latin typeface="Roboto Condensed Light"/>
                <a:ea typeface="+mn-ea"/>
                <a:cs typeface="+mn-cs"/>
              </a:defRPr>
            </a:lvl2pPr>
            <a:lvl3pPr marL="914400" indent="0">
              <a:buNone/>
              <a:defRPr lang="ko-KR" altLang="en-US" sz="800" kern="1200" dirty="0" smtClean="0">
                <a:gradFill flip="none" rotWithShape="1">
                  <a:gsLst>
                    <a:gs pos="0">
                      <a:srgbClr val="2F3540"/>
                    </a:gs>
                    <a:gs pos="100000">
                      <a:srgbClr val="2F3540"/>
                    </a:gs>
                  </a:gsLst>
                  <a:lin ang="0" scaled="1"/>
                  <a:tileRect/>
                </a:gradFill>
                <a:latin typeface="Roboto Condensed Light"/>
                <a:ea typeface="+mn-ea"/>
                <a:cs typeface="+mn-cs"/>
              </a:defRPr>
            </a:lvl3pPr>
            <a:lvl4pPr marL="1371600" indent="0">
              <a:buNone/>
              <a:defRPr lang="ko-KR" altLang="en-US" sz="800" kern="1200" dirty="0" smtClean="0">
                <a:gradFill flip="none" rotWithShape="1">
                  <a:gsLst>
                    <a:gs pos="0">
                      <a:srgbClr val="2F3540"/>
                    </a:gs>
                    <a:gs pos="100000">
                      <a:srgbClr val="2F3540"/>
                    </a:gs>
                  </a:gsLst>
                  <a:lin ang="0" scaled="1"/>
                  <a:tileRect/>
                </a:gradFill>
                <a:latin typeface="Roboto Condensed Light"/>
                <a:ea typeface="+mn-ea"/>
                <a:cs typeface="+mn-cs"/>
              </a:defRPr>
            </a:lvl4pPr>
            <a:lvl5pPr marL="1828800" indent="0">
              <a:buNone/>
              <a:defRPr lang="ko-KR" altLang="en-US" sz="800" kern="1200" dirty="0" smtClean="0">
                <a:gradFill flip="none" rotWithShape="1">
                  <a:gsLst>
                    <a:gs pos="0">
                      <a:srgbClr val="2F3540"/>
                    </a:gs>
                    <a:gs pos="100000">
                      <a:srgbClr val="2F3540"/>
                    </a:gs>
                  </a:gsLst>
                  <a:lin ang="0" scaled="1"/>
                  <a:tileRect/>
                </a:gradFill>
                <a:latin typeface="Roboto Condensed Light"/>
                <a:ea typeface="+mn-ea"/>
                <a:cs typeface="+mn-cs"/>
              </a:defRPr>
            </a:lvl5pPr>
          </a:lstStyle>
          <a:p>
            <a:pPr lvl="0"/>
            <a:r>
              <a:rPr lang="en-US" altLang="ko-KR" dirty="0"/>
              <a:t>Click to edit Master text styles</a:t>
            </a:r>
          </a:p>
        </p:txBody>
      </p:sp>
    </p:spTree>
    <p:extLst>
      <p:ext uri="{BB962C8B-B14F-4D97-AF65-F5344CB8AC3E}">
        <p14:creationId xmlns:p14="http://schemas.microsoft.com/office/powerpoint/2010/main" val="3697008252"/>
      </p:ext>
    </p:extLst>
  </p:cSld>
  <p:clrMapOvr>
    <a:masterClrMapping/>
  </p:clrMapOvr>
  <p:transition spd="med">
    <p:fade/>
  </p:transition>
  <p:extLst mod="1">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Basic Layou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801037385"/>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p>
        </p:txBody>
      </p:sp>
      <p:sp>
        <p:nvSpPr>
          <p:cNvPr id="3" name="Content Placeholder 2"/>
          <p:cNvSpPr>
            <a:spLocks noGrp="1"/>
          </p:cNvSpPr>
          <p:nvPr>
            <p:ph idx="1"/>
          </p:nvPr>
        </p:nvSpPr>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e Placeholder 3"/>
          <p:cNvSpPr>
            <a:spLocks noGrp="1"/>
          </p:cNvSpPr>
          <p:nvPr>
            <p:ph type="dt" sz="half" idx="10"/>
          </p:nvPr>
        </p:nvSpPr>
        <p:spPr/>
        <p:txBody>
          <a:bodyPr/>
          <a:lstStyle/>
          <a:p>
            <a:fld id="{1D8BD707-D9CF-40AE-B4C6-C98DA3205C09}" type="datetimeFigureOut">
              <a:rPr lang="en-US" smtClean="0"/>
              <a:pPr/>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r>
              <a:rPr lang="en-US"/>
              <a:t>1</a:t>
            </a:r>
            <a:endParaRPr lang="en-US" dirty="0"/>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lt-LT"/>
              <a:t>Spustelėję redag. ruoš. pavad. stilių</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Spustelėję redag. ruoš. teksto stilių</a:t>
            </a:r>
          </a:p>
        </p:txBody>
      </p:sp>
      <p:sp>
        <p:nvSpPr>
          <p:cNvPr id="4" name="Date Placeholder 3"/>
          <p:cNvSpPr>
            <a:spLocks noGrp="1"/>
          </p:cNvSpPr>
          <p:nvPr>
            <p:ph type="dt" sz="half" idx="10"/>
          </p:nvPr>
        </p:nvSpPr>
        <p:spPr/>
        <p:txBody>
          <a:bodyPr/>
          <a:lstStyle/>
          <a:p>
            <a:fld id="{1D8BD707-D9CF-40AE-B4C6-C98DA3205C09}" type="datetimeFigureOut">
              <a:rPr lang="en-US" smtClean="0"/>
              <a:pPr/>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5" name="Date Placeholder 4"/>
          <p:cNvSpPr>
            <a:spLocks noGrp="1"/>
          </p:cNvSpPr>
          <p:nvPr>
            <p:ph type="dt" sz="half" idx="10"/>
          </p:nvPr>
        </p:nvSpPr>
        <p:spPr/>
        <p:txBody>
          <a:bodyPr/>
          <a:lstStyle/>
          <a:p>
            <a:fld id="{1D8BD707-D9CF-40AE-B4C6-C98DA3205C09}" type="datetimeFigureOut">
              <a:rPr lang="en-US" smtClean="0"/>
              <a:pPr/>
              <a:t>6/18/2019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t-LT"/>
              <a:t>Spustelėję redag. ruoš. pavad. stilių</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7" name="Date Placeholder 6"/>
          <p:cNvSpPr>
            <a:spLocks noGrp="1"/>
          </p:cNvSpPr>
          <p:nvPr>
            <p:ph type="dt" sz="half" idx="10"/>
          </p:nvPr>
        </p:nvSpPr>
        <p:spPr/>
        <p:txBody>
          <a:bodyPr/>
          <a:lstStyle/>
          <a:p>
            <a:fld id="{1D8BD707-D9CF-40AE-B4C6-C98DA3205C09}" type="datetimeFigureOut">
              <a:rPr lang="en-US" smtClean="0"/>
              <a:pPr/>
              <a:t>6/18/2019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p>
        </p:txBody>
      </p:sp>
      <p:sp>
        <p:nvSpPr>
          <p:cNvPr id="3" name="Date Placeholder 2"/>
          <p:cNvSpPr>
            <a:spLocks noGrp="1"/>
          </p:cNvSpPr>
          <p:nvPr>
            <p:ph type="dt" sz="half" idx="10"/>
          </p:nvPr>
        </p:nvSpPr>
        <p:spPr/>
        <p:txBody>
          <a:bodyPr/>
          <a:lstStyle/>
          <a:p>
            <a:fld id="{1D8BD707-D9CF-40AE-B4C6-C98DA3205C09}" type="datetimeFigureOut">
              <a:rPr lang="en-US" smtClean="0"/>
              <a:pPr/>
              <a:t>6/18/2019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lt-LT"/>
              <a:t>Spustelėję redag. ruoš. pavad. stilių</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Spustelėję redag. ruoš. teksto stilių</a:t>
            </a:r>
          </a:p>
        </p:txBody>
      </p:sp>
      <p:sp>
        <p:nvSpPr>
          <p:cNvPr id="5" name="Date Placeholder 4"/>
          <p:cNvSpPr>
            <a:spLocks noGrp="1"/>
          </p:cNvSpPr>
          <p:nvPr>
            <p:ph type="dt" sz="half" idx="10"/>
          </p:nvPr>
        </p:nvSpPr>
        <p:spPr/>
        <p:txBody>
          <a:bodyPr/>
          <a:lstStyle/>
          <a:p>
            <a:fld id="{1D8BD707-D9CF-40AE-B4C6-C98DA3205C09}" type="datetimeFigureOut">
              <a:rPr lang="en-US" smtClean="0"/>
              <a:pPr/>
              <a:t>6/18/2019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lt-LT"/>
              <a:t>Spustelėję redag. ruoš. pavad. stilių</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 norėdami įtraukti pav.</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Spustelėję redag. ruoš. teksto stilių</a:t>
            </a:r>
          </a:p>
        </p:txBody>
      </p:sp>
      <p:sp>
        <p:nvSpPr>
          <p:cNvPr id="5" name="Date Placeholder 4"/>
          <p:cNvSpPr>
            <a:spLocks noGrp="1"/>
          </p:cNvSpPr>
          <p:nvPr>
            <p:ph type="dt" sz="half" idx="10"/>
          </p:nvPr>
        </p:nvSpPr>
        <p:spPr/>
        <p:txBody>
          <a:bodyPr/>
          <a:lstStyle/>
          <a:p>
            <a:fld id="{1D8BD707-D9CF-40AE-B4C6-C98DA3205C09}" type="datetimeFigureOut">
              <a:rPr lang="en-US" smtClean="0"/>
              <a:pPr/>
              <a:t>6/18/2019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print">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lt-LT"/>
              <a:t>Spustelėję redag. ruoš. pavad. stilių</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6/18/2019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Lst>
  <p:transition spd="med">
    <p:wipe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hyperlink" Target="http://www.vilnius.lt/vaktai2011/DefaultLite.aspx?Id=3&amp;DocId=30247240"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image" Target="../media/image8.jpeg"/></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타원 78"/>
          <p:cNvSpPr/>
          <p:nvPr/>
        </p:nvSpPr>
        <p:spPr>
          <a:xfrm>
            <a:off x="3560825" y="184478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98" name="타원 97"/>
          <p:cNvSpPr/>
          <p:nvPr/>
        </p:nvSpPr>
        <p:spPr>
          <a:xfrm>
            <a:off x="251400" y="110925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99" name="타원 98"/>
          <p:cNvSpPr/>
          <p:nvPr/>
        </p:nvSpPr>
        <p:spPr>
          <a:xfrm>
            <a:off x="986829" y="110925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00" name="타원 99"/>
          <p:cNvSpPr/>
          <p:nvPr/>
        </p:nvSpPr>
        <p:spPr>
          <a:xfrm>
            <a:off x="1722258" y="110925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01" name="타원 100"/>
          <p:cNvSpPr/>
          <p:nvPr/>
        </p:nvSpPr>
        <p:spPr>
          <a:xfrm>
            <a:off x="2457685" y="110925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02" name="타원 101"/>
          <p:cNvSpPr/>
          <p:nvPr/>
        </p:nvSpPr>
        <p:spPr>
          <a:xfrm>
            <a:off x="3193114" y="110925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03" name="타원 102"/>
          <p:cNvSpPr/>
          <p:nvPr/>
        </p:nvSpPr>
        <p:spPr>
          <a:xfrm>
            <a:off x="3708085" y="1062368"/>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04" name="타원 103"/>
          <p:cNvSpPr/>
          <p:nvPr/>
        </p:nvSpPr>
        <p:spPr>
          <a:xfrm>
            <a:off x="4663972" y="110925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05" name="타원 104"/>
          <p:cNvSpPr/>
          <p:nvPr/>
        </p:nvSpPr>
        <p:spPr>
          <a:xfrm>
            <a:off x="5399401" y="110925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06" name="타원 105"/>
          <p:cNvSpPr/>
          <p:nvPr/>
        </p:nvSpPr>
        <p:spPr>
          <a:xfrm>
            <a:off x="6134827" y="110925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07" name="타원 106"/>
          <p:cNvSpPr/>
          <p:nvPr/>
        </p:nvSpPr>
        <p:spPr>
          <a:xfrm>
            <a:off x="6870255" y="110925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08" name="타원 107"/>
          <p:cNvSpPr/>
          <p:nvPr/>
        </p:nvSpPr>
        <p:spPr>
          <a:xfrm>
            <a:off x="7605681" y="110925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09" name="타원 108"/>
          <p:cNvSpPr/>
          <p:nvPr/>
        </p:nvSpPr>
        <p:spPr>
          <a:xfrm>
            <a:off x="8341106" y="110925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75" name="타원 74"/>
          <p:cNvSpPr/>
          <p:nvPr/>
        </p:nvSpPr>
        <p:spPr>
          <a:xfrm>
            <a:off x="619114" y="184478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76" name="타원 75"/>
          <p:cNvSpPr/>
          <p:nvPr/>
        </p:nvSpPr>
        <p:spPr>
          <a:xfrm>
            <a:off x="1354542" y="189478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77" name="타원 76"/>
          <p:cNvSpPr/>
          <p:nvPr/>
        </p:nvSpPr>
        <p:spPr>
          <a:xfrm>
            <a:off x="2089970" y="184478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78" name="타원 77"/>
          <p:cNvSpPr/>
          <p:nvPr/>
        </p:nvSpPr>
        <p:spPr>
          <a:xfrm>
            <a:off x="2825397" y="184478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80" name="타원 79"/>
          <p:cNvSpPr/>
          <p:nvPr/>
        </p:nvSpPr>
        <p:spPr>
          <a:xfrm>
            <a:off x="4296253" y="184478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87" name="타원 86"/>
          <p:cNvSpPr/>
          <p:nvPr/>
        </p:nvSpPr>
        <p:spPr>
          <a:xfrm>
            <a:off x="5031681" y="189478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88" name="타원 87"/>
          <p:cNvSpPr/>
          <p:nvPr/>
        </p:nvSpPr>
        <p:spPr>
          <a:xfrm>
            <a:off x="5767109" y="184478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95" name="타원 94"/>
          <p:cNvSpPr/>
          <p:nvPr/>
        </p:nvSpPr>
        <p:spPr>
          <a:xfrm>
            <a:off x="6502536" y="184478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96" name="타원 95"/>
          <p:cNvSpPr/>
          <p:nvPr/>
        </p:nvSpPr>
        <p:spPr>
          <a:xfrm>
            <a:off x="7237964" y="184478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97" name="타원 96"/>
          <p:cNvSpPr/>
          <p:nvPr/>
        </p:nvSpPr>
        <p:spPr>
          <a:xfrm>
            <a:off x="7973392" y="184478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24" name="타원 123"/>
          <p:cNvSpPr/>
          <p:nvPr/>
        </p:nvSpPr>
        <p:spPr>
          <a:xfrm flipV="1">
            <a:off x="251400" y="517267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25" name="타원 124"/>
          <p:cNvSpPr/>
          <p:nvPr/>
        </p:nvSpPr>
        <p:spPr>
          <a:xfrm flipV="1">
            <a:off x="986829" y="517267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26" name="타원 125"/>
          <p:cNvSpPr/>
          <p:nvPr/>
        </p:nvSpPr>
        <p:spPr>
          <a:xfrm flipV="1">
            <a:off x="1722258" y="517267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27" name="타원 126"/>
          <p:cNvSpPr/>
          <p:nvPr/>
        </p:nvSpPr>
        <p:spPr>
          <a:xfrm flipV="1">
            <a:off x="2457685" y="517267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28" name="타원 127"/>
          <p:cNvSpPr/>
          <p:nvPr/>
        </p:nvSpPr>
        <p:spPr>
          <a:xfrm flipV="1">
            <a:off x="3193114" y="517267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29" name="타원 128"/>
          <p:cNvSpPr/>
          <p:nvPr/>
        </p:nvSpPr>
        <p:spPr>
          <a:xfrm flipV="1">
            <a:off x="3928543" y="517267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30" name="타원 129"/>
          <p:cNvSpPr/>
          <p:nvPr/>
        </p:nvSpPr>
        <p:spPr>
          <a:xfrm flipV="1">
            <a:off x="4663972" y="517267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31" name="타원 130"/>
          <p:cNvSpPr/>
          <p:nvPr/>
        </p:nvSpPr>
        <p:spPr>
          <a:xfrm flipV="1">
            <a:off x="5399401" y="517267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32" name="타원 131"/>
          <p:cNvSpPr/>
          <p:nvPr/>
        </p:nvSpPr>
        <p:spPr>
          <a:xfrm flipV="1">
            <a:off x="6134827" y="517267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33" name="타원 132"/>
          <p:cNvSpPr/>
          <p:nvPr/>
        </p:nvSpPr>
        <p:spPr>
          <a:xfrm flipV="1">
            <a:off x="6870255" y="517267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34" name="타원 133"/>
          <p:cNvSpPr/>
          <p:nvPr/>
        </p:nvSpPr>
        <p:spPr>
          <a:xfrm flipV="1">
            <a:off x="7605681" y="517267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35" name="타원 134"/>
          <p:cNvSpPr/>
          <p:nvPr/>
        </p:nvSpPr>
        <p:spPr>
          <a:xfrm flipV="1">
            <a:off x="8341106" y="517267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13" name="타원 112"/>
          <p:cNvSpPr/>
          <p:nvPr/>
        </p:nvSpPr>
        <p:spPr>
          <a:xfrm flipV="1">
            <a:off x="619114" y="443714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14" name="타원 113"/>
          <p:cNvSpPr/>
          <p:nvPr/>
        </p:nvSpPr>
        <p:spPr>
          <a:xfrm flipV="1">
            <a:off x="1354542" y="443714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15" name="타원 114"/>
          <p:cNvSpPr/>
          <p:nvPr/>
        </p:nvSpPr>
        <p:spPr>
          <a:xfrm flipV="1">
            <a:off x="2089970" y="443714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16" name="타원 115"/>
          <p:cNvSpPr/>
          <p:nvPr/>
        </p:nvSpPr>
        <p:spPr>
          <a:xfrm flipV="1">
            <a:off x="2825397" y="443714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17" name="타원 116"/>
          <p:cNvSpPr/>
          <p:nvPr/>
        </p:nvSpPr>
        <p:spPr>
          <a:xfrm flipV="1">
            <a:off x="3560825" y="443714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18" name="타원 117"/>
          <p:cNvSpPr/>
          <p:nvPr/>
        </p:nvSpPr>
        <p:spPr>
          <a:xfrm flipV="1">
            <a:off x="4296253" y="443714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19" name="타원 118"/>
          <p:cNvSpPr/>
          <p:nvPr/>
        </p:nvSpPr>
        <p:spPr>
          <a:xfrm flipV="1">
            <a:off x="5031681" y="443714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20" name="타원 119"/>
          <p:cNvSpPr/>
          <p:nvPr/>
        </p:nvSpPr>
        <p:spPr>
          <a:xfrm flipV="1">
            <a:off x="5767109" y="443714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21" name="타원 120"/>
          <p:cNvSpPr/>
          <p:nvPr/>
        </p:nvSpPr>
        <p:spPr>
          <a:xfrm flipV="1">
            <a:off x="6502536" y="443714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sp>
        <p:nvSpPr>
          <p:cNvPr id="122" name="타원 121"/>
          <p:cNvSpPr/>
          <p:nvPr/>
        </p:nvSpPr>
        <p:spPr>
          <a:xfrm flipV="1">
            <a:off x="7256083" y="5042975"/>
            <a:ext cx="1147835"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accent3"/>
              </a:solidFill>
            </a:endParaRPr>
          </a:p>
        </p:txBody>
      </p:sp>
      <p:sp>
        <p:nvSpPr>
          <p:cNvPr id="123" name="타원 122"/>
          <p:cNvSpPr/>
          <p:nvPr/>
        </p:nvSpPr>
        <p:spPr>
          <a:xfrm flipV="1">
            <a:off x="7973392" y="4437140"/>
            <a:ext cx="551494" cy="551494"/>
          </a:xfrm>
          <a:prstGeom prst="ellipse">
            <a:avLst/>
          </a:prstGeom>
          <a:solidFill>
            <a:schemeClr val="accent3">
              <a:alpha val="1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pic>
        <p:nvPicPr>
          <p:cNvPr id="8" name="Paveikslėlis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2576" y="2488315"/>
            <a:ext cx="6688759" cy="29855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TextBox 8"/>
          <p:cNvSpPr txBox="1"/>
          <p:nvPr/>
        </p:nvSpPr>
        <p:spPr>
          <a:xfrm>
            <a:off x="740084" y="1062369"/>
            <a:ext cx="7784803" cy="1138773"/>
          </a:xfrm>
          <a:prstGeom prst="rect">
            <a:avLst/>
          </a:prstGeom>
          <a:noFill/>
        </p:spPr>
        <p:txBody>
          <a:bodyPr wrap="square" rtlCol="0">
            <a:spAutoFit/>
          </a:bodyPr>
          <a:lstStyle/>
          <a:p>
            <a:pPr algn="ctr"/>
            <a:r>
              <a:rPr lang="lt-LT" sz="3400" b="1" dirty="0">
                <a:ln w="9525">
                  <a:solidFill>
                    <a:schemeClr val="bg1"/>
                  </a:solidFill>
                  <a:prstDash val="solid"/>
                </a:ln>
                <a:solidFill>
                  <a:schemeClr val="tx2"/>
                </a:solidFill>
                <a:effectLst>
                  <a:outerShdw blurRad="12700" dist="38100" dir="2700000" algn="tl" rotWithShape="0">
                    <a:schemeClr val="bg1">
                      <a:lumMod val="50000"/>
                    </a:schemeClr>
                  </a:outerShdw>
                </a:effectLst>
                <a:latin typeface="Bebas Neue"/>
              </a:rPr>
              <a:t>KORUPCIJOS PASIREIŠKIMO TIKIMYBĖS </a:t>
            </a:r>
          </a:p>
          <a:p>
            <a:pPr algn="ctr"/>
            <a:r>
              <a:rPr lang="lt-LT" sz="3400" b="1" dirty="0">
                <a:ln w="9525">
                  <a:solidFill>
                    <a:schemeClr val="bg1"/>
                  </a:solidFill>
                  <a:prstDash val="solid"/>
                </a:ln>
                <a:solidFill>
                  <a:schemeClr val="tx2"/>
                </a:solidFill>
                <a:effectLst>
                  <a:outerShdw blurRad="12700" dist="38100" dir="2700000" algn="tl" rotWithShape="0">
                    <a:schemeClr val="bg1">
                      <a:lumMod val="50000"/>
                    </a:schemeClr>
                  </a:outerShdw>
                </a:effectLst>
                <a:latin typeface="Bebas Neue"/>
              </a:rPr>
              <a:t>NUSTATYMAS</a:t>
            </a:r>
            <a:endParaRPr lang="en-GB" sz="3400" b="1" dirty="0">
              <a:ln w="9525">
                <a:solidFill>
                  <a:schemeClr val="bg1"/>
                </a:solidFill>
                <a:prstDash val="solid"/>
              </a:ln>
              <a:solidFill>
                <a:schemeClr val="tx2"/>
              </a:solidFill>
              <a:effectLst>
                <a:outerShdw blurRad="12700" dist="38100" dir="2700000" algn="tl" rotWithShape="0">
                  <a:schemeClr val="bg1">
                    <a:lumMod val="50000"/>
                  </a:schemeClr>
                </a:outerShdw>
              </a:effectLst>
              <a:latin typeface="Bebas Neue"/>
            </a:endParaRPr>
          </a:p>
        </p:txBody>
      </p:sp>
      <p:pic>
        <p:nvPicPr>
          <p:cNvPr id="51" name="Paveikslėlis 1">
            <a:extLst>
              <a:ext uri="{FF2B5EF4-FFF2-40B4-BE49-F238E27FC236}">
                <a16:creationId xmlns:a16="http://schemas.microsoft.com/office/drawing/2014/main" id="{9EE3C7B6-68A6-40F6-BBD4-235C76F096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8717" y="345360"/>
            <a:ext cx="551650" cy="601608"/>
          </a:xfrm>
          <a:prstGeom prst="rect">
            <a:avLst/>
          </a:prstGeom>
        </p:spPr>
      </p:pic>
    </p:spTree>
    <p:extLst>
      <p:ext uri="{BB962C8B-B14F-4D97-AF65-F5344CB8AC3E}">
        <p14:creationId xmlns:p14="http://schemas.microsoft.com/office/powerpoint/2010/main" val="368941985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blinds(horizontal)">
                                      <p:cBhvr>
                                        <p:cTn id="7" dur="500"/>
                                        <p:tgtEl>
                                          <p:spTgt spid="9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5"/>
                                        </p:tgtEl>
                                        <p:attrNameLst>
                                          <p:attrName>style.visibility</p:attrName>
                                        </p:attrNameLst>
                                      </p:cBhvr>
                                      <p:to>
                                        <p:strVal val="visible"/>
                                      </p:to>
                                    </p:set>
                                    <p:animEffect transition="in" filter="blinds(horizontal)">
                                      <p:cBhvr>
                                        <p:cTn id="10" dur="500"/>
                                        <p:tgtEl>
                                          <p:spTgt spid="7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00"/>
                                        </p:tgtEl>
                                        <p:attrNameLst>
                                          <p:attrName>style.visibility</p:attrName>
                                        </p:attrNameLst>
                                      </p:cBhvr>
                                      <p:to>
                                        <p:strVal val="visible"/>
                                      </p:to>
                                    </p:set>
                                    <p:animEffect transition="in" filter="blinds(horizontal)">
                                      <p:cBhvr>
                                        <p:cTn id="13" dur="500"/>
                                        <p:tgtEl>
                                          <p:spTgt spid="100"/>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7"/>
                                        </p:tgtEl>
                                        <p:attrNameLst>
                                          <p:attrName>style.visibility</p:attrName>
                                        </p:attrNameLst>
                                      </p:cBhvr>
                                      <p:to>
                                        <p:strVal val="visible"/>
                                      </p:to>
                                    </p:set>
                                    <p:animEffect transition="in" filter="blinds(horizontal)">
                                      <p:cBhvr>
                                        <p:cTn id="16" dur="500"/>
                                        <p:tgtEl>
                                          <p:spTgt spid="77"/>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02"/>
                                        </p:tgtEl>
                                        <p:attrNameLst>
                                          <p:attrName>style.visibility</p:attrName>
                                        </p:attrNameLst>
                                      </p:cBhvr>
                                      <p:to>
                                        <p:strVal val="visible"/>
                                      </p:to>
                                    </p:set>
                                    <p:animEffect transition="in" filter="blinds(horizontal)">
                                      <p:cBhvr>
                                        <p:cTn id="19" dur="500"/>
                                        <p:tgtEl>
                                          <p:spTgt spid="102"/>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79"/>
                                        </p:tgtEl>
                                        <p:attrNameLst>
                                          <p:attrName>style.visibility</p:attrName>
                                        </p:attrNameLst>
                                      </p:cBhvr>
                                      <p:to>
                                        <p:strVal val="visible"/>
                                      </p:to>
                                    </p:set>
                                    <p:animEffect transition="in" filter="blinds(horizontal)">
                                      <p:cBhvr>
                                        <p:cTn id="22" dur="500"/>
                                        <p:tgtEl>
                                          <p:spTgt spid="79"/>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104"/>
                                        </p:tgtEl>
                                        <p:attrNameLst>
                                          <p:attrName>style.visibility</p:attrName>
                                        </p:attrNameLst>
                                      </p:cBhvr>
                                      <p:to>
                                        <p:strVal val="visible"/>
                                      </p:to>
                                    </p:set>
                                    <p:animEffect transition="in" filter="blinds(horizontal)">
                                      <p:cBhvr>
                                        <p:cTn id="25" dur="500"/>
                                        <p:tgtEl>
                                          <p:spTgt spid="104"/>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87"/>
                                        </p:tgtEl>
                                        <p:attrNameLst>
                                          <p:attrName>style.visibility</p:attrName>
                                        </p:attrNameLst>
                                      </p:cBhvr>
                                      <p:to>
                                        <p:strVal val="visible"/>
                                      </p:to>
                                    </p:set>
                                    <p:animEffect transition="in" filter="blinds(horizontal)">
                                      <p:cBhvr>
                                        <p:cTn id="28" dur="500"/>
                                        <p:tgtEl>
                                          <p:spTgt spid="87"/>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06"/>
                                        </p:tgtEl>
                                        <p:attrNameLst>
                                          <p:attrName>style.visibility</p:attrName>
                                        </p:attrNameLst>
                                      </p:cBhvr>
                                      <p:to>
                                        <p:strVal val="visible"/>
                                      </p:to>
                                    </p:set>
                                    <p:animEffect transition="in" filter="blinds(horizontal)">
                                      <p:cBhvr>
                                        <p:cTn id="31" dur="500"/>
                                        <p:tgtEl>
                                          <p:spTgt spid="106"/>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95"/>
                                        </p:tgtEl>
                                        <p:attrNameLst>
                                          <p:attrName>style.visibility</p:attrName>
                                        </p:attrNameLst>
                                      </p:cBhvr>
                                      <p:to>
                                        <p:strVal val="visible"/>
                                      </p:to>
                                    </p:set>
                                    <p:animEffect transition="in" filter="blinds(horizontal)">
                                      <p:cBhvr>
                                        <p:cTn id="34" dur="500"/>
                                        <p:tgtEl>
                                          <p:spTgt spid="95"/>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08"/>
                                        </p:tgtEl>
                                        <p:attrNameLst>
                                          <p:attrName>style.visibility</p:attrName>
                                        </p:attrNameLst>
                                      </p:cBhvr>
                                      <p:to>
                                        <p:strVal val="visible"/>
                                      </p:to>
                                    </p:set>
                                    <p:animEffect transition="in" filter="blinds(horizontal)">
                                      <p:cBhvr>
                                        <p:cTn id="37" dur="500"/>
                                        <p:tgtEl>
                                          <p:spTgt spid="108"/>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97"/>
                                        </p:tgtEl>
                                        <p:attrNameLst>
                                          <p:attrName>style.visibility</p:attrName>
                                        </p:attrNameLst>
                                      </p:cBhvr>
                                      <p:to>
                                        <p:strVal val="visible"/>
                                      </p:to>
                                    </p:set>
                                    <p:animEffect transition="in" filter="blinds(horizontal)">
                                      <p:cBhvr>
                                        <p:cTn id="40" dur="500"/>
                                        <p:tgtEl>
                                          <p:spTgt spid="97"/>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124"/>
                                        </p:tgtEl>
                                        <p:attrNameLst>
                                          <p:attrName>style.visibility</p:attrName>
                                        </p:attrNameLst>
                                      </p:cBhvr>
                                      <p:to>
                                        <p:strVal val="visible"/>
                                      </p:to>
                                    </p:set>
                                    <p:animEffect transition="in" filter="blinds(horizontal)">
                                      <p:cBhvr>
                                        <p:cTn id="43" dur="500"/>
                                        <p:tgtEl>
                                          <p:spTgt spid="124"/>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114"/>
                                        </p:tgtEl>
                                        <p:attrNameLst>
                                          <p:attrName>style.visibility</p:attrName>
                                        </p:attrNameLst>
                                      </p:cBhvr>
                                      <p:to>
                                        <p:strVal val="visible"/>
                                      </p:to>
                                    </p:set>
                                    <p:animEffect transition="in" filter="blinds(horizontal)">
                                      <p:cBhvr>
                                        <p:cTn id="46" dur="500"/>
                                        <p:tgtEl>
                                          <p:spTgt spid="114"/>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126"/>
                                        </p:tgtEl>
                                        <p:attrNameLst>
                                          <p:attrName>style.visibility</p:attrName>
                                        </p:attrNameLst>
                                      </p:cBhvr>
                                      <p:to>
                                        <p:strVal val="visible"/>
                                      </p:to>
                                    </p:set>
                                    <p:animEffect transition="in" filter="blinds(horizontal)">
                                      <p:cBhvr>
                                        <p:cTn id="49" dur="500"/>
                                        <p:tgtEl>
                                          <p:spTgt spid="126"/>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116"/>
                                        </p:tgtEl>
                                        <p:attrNameLst>
                                          <p:attrName>style.visibility</p:attrName>
                                        </p:attrNameLst>
                                      </p:cBhvr>
                                      <p:to>
                                        <p:strVal val="visible"/>
                                      </p:to>
                                    </p:set>
                                    <p:animEffect transition="in" filter="blinds(horizontal)">
                                      <p:cBhvr>
                                        <p:cTn id="52" dur="500"/>
                                        <p:tgtEl>
                                          <p:spTgt spid="116"/>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128"/>
                                        </p:tgtEl>
                                        <p:attrNameLst>
                                          <p:attrName>style.visibility</p:attrName>
                                        </p:attrNameLst>
                                      </p:cBhvr>
                                      <p:to>
                                        <p:strVal val="visible"/>
                                      </p:to>
                                    </p:set>
                                    <p:animEffect transition="in" filter="blinds(horizontal)">
                                      <p:cBhvr>
                                        <p:cTn id="55" dur="500"/>
                                        <p:tgtEl>
                                          <p:spTgt spid="128"/>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118"/>
                                        </p:tgtEl>
                                        <p:attrNameLst>
                                          <p:attrName>style.visibility</p:attrName>
                                        </p:attrNameLst>
                                      </p:cBhvr>
                                      <p:to>
                                        <p:strVal val="visible"/>
                                      </p:to>
                                    </p:set>
                                    <p:animEffect transition="in" filter="blinds(horizontal)">
                                      <p:cBhvr>
                                        <p:cTn id="58" dur="500"/>
                                        <p:tgtEl>
                                          <p:spTgt spid="118"/>
                                        </p:tgtEl>
                                      </p:cBhvr>
                                    </p:animEffect>
                                  </p:childTnLst>
                                </p:cTn>
                              </p:par>
                              <p:par>
                                <p:cTn id="59" presetID="3" presetClass="entr" presetSubtype="10" fill="hold" grpId="0" nodeType="withEffect">
                                  <p:stCondLst>
                                    <p:cond delay="0"/>
                                  </p:stCondLst>
                                  <p:childTnLst>
                                    <p:set>
                                      <p:cBhvr>
                                        <p:cTn id="60" dur="1" fill="hold">
                                          <p:stCondLst>
                                            <p:cond delay="0"/>
                                          </p:stCondLst>
                                        </p:cTn>
                                        <p:tgtEl>
                                          <p:spTgt spid="130"/>
                                        </p:tgtEl>
                                        <p:attrNameLst>
                                          <p:attrName>style.visibility</p:attrName>
                                        </p:attrNameLst>
                                      </p:cBhvr>
                                      <p:to>
                                        <p:strVal val="visible"/>
                                      </p:to>
                                    </p:set>
                                    <p:animEffect transition="in" filter="blinds(horizontal)">
                                      <p:cBhvr>
                                        <p:cTn id="61" dur="500"/>
                                        <p:tgtEl>
                                          <p:spTgt spid="130"/>
                                        </p:tgtEl>
                                      </p:cBhvr>
                                    </p:animEffect>
                                  </p:childTnLst>
                                </p:cTn>
                              </p:par>
                              <p:par>
                                <p:cTn id="62" presetID="3" presetClass="entr" presetSubtype="10" fill="hold" grpId="0" nodeType="withEffect">
                                  <p:stCondLst>
                                    <p:cond delay="0"/>
                                  </p:stCondLst>
                                  <p:childTnLst>
                                    <p:set>
                                      <p:cBhvr>
                                        <p:cTn id="63" dur="1" fill="hold">
                                          <p:stCondLst>
                                            <p:cond delay="0"/>
                                          </p:stCondLst>
                                        </p:cTn>
                                        <p:tgtEl>
                                          <p:spTgt spid="120"/>
                                        </p:tgtEl>
                                        <p:attrNameLst>
                                          <p:attrName>style.visibility</p:attrName>
                                        </p:attrNameLst>
                                      </p:cBhvr>
                                      <p:to>
                                        <p:strVal val="visible"/>
                                      </p:to>
                                    </p:set>
                                    <p:animEffect transition="in" filter="blinds(horizontal)">
                                      <p:cBhvr>
                                        <p:cTn id="64" dur="500"/>
                                        <p:tgtEl>
                                          <p:spTgt spid="120"/>
                                        </p:tgtEl>
                                      </p:cBhvr>
                                    </p:animEffect>
                                  </p:childTnLst>
                                </p:cTn>
                              </p:par>
                              <p:par>
                                <p:cTn id="65" presetID="3" presetClass="entr" presetSubtype="10" fill="hold" grpId="0" nodeType="withEffect">
                                  <p:stCondLst>
                                    <p:cond delay="0"/>
                                  </p:stCondLst>
                                  <p:childTnLst>
                                    <p:set>
                                      <p:cBhvr>
                                        <p:cTn id="66" dur="1" fill="hold">
                                          <p:stCondLst>
                                            <p:cond delay="0"/>
                                          </p:stCondLst>
                                        </p:cTn>
                                        <p:tgtEl>
                                          <p:spTgt spid="132"/>
                                        </p:tgtEl>
                                        <p:attrNameLst>
                                          <p:attrName>style.visibility</p:attrName>
                                        </p:attrNameLst>
                                      </p:cBhvr>
                                      <p:to>
                                        <p:strVal val="visible"/>
                                      </p:to>
                                    </p:set>
                                    <p:animEffect transition="in" filter="blinds(horizontal)">
                                      <p:cBhvr>
                                        <p:cTn id="67" dur="500"/>
                                        <p:tgtEl>
                                          <p:spTgt spid="132"/>
                                        </p:tgtEl>
                                      </p:cBhvr>
                                    </p:animEffect>
                                  </p:childTnLst>
                                </p:cTn>
                              </p:par>
                              <p:par>
                                <p:cTn id="68" presetID="3" presetClass="entr" presetSubtype="10" fill="hold" grpId="0" nodeType="withEffect">
                                  <p:stCondLst>
                                    <p:cond delay="0"/>
                                  </p:stCondLst>
                                  <p:childTnLst>
                                    <p:set>
                                      <p:cBhvr>
                                        <p:cTn id="69" dur="1" fill="hold">
                                          <p:stCondLst>
                                            <p:cond delay="0"/>
                                          </p:stCondLst>
                                        </p:cTn>
                                        <p:tgtEl>
                                          <p:spTgt spid="122"/>
                                        </p:tgtEl>
                                        <p:attrNameLst>
                                          <p:attrName>style.visibility</p:attrName>
                                        </p:attrNameLst>
                                      </p:cBhvr>
                                      <p:to>
                                        <p:strVal val="visible"/>
                                      </p:to>
                                    </p:set>
                                    <p:animEffect transition="in" filter="blinds(horizontal)">
                                      <p:cBhvr>
                                        <p:cTn id="70" dur="500"/>
                                        <p:tgtEl>
                                          <p:spTgt spid="122"/>
                                        </p:tgtEl>
                                      </p:cBhvr>
                                    </p:animEffect>
                                  </p:childTnLst>
                                </p:cTn>
                              </p:par>
                              <p:par>
                                <p:cTn id="71" presetID="3" presetClass="entr" presetSubtype="10" fill="hold" grpId="0" nodeType="withEffect">
                                  <p:stCondLst>
                                    <p:cond delay="0"/>
                                  </p:stCondLst>
                                  <p:childTnLst>
                                    <p:set>
                                      <p:cBhvr>
                                        <p:cTn id="72" dur="1" fill="hold">
                                          <p:stCondLst>
                                            <p:cond delay="0"/>
                                          </p:stCondLst>
                                        </p:cTn>
                                        <p:tgtEl>
                                          <p:spTgt spid="134"/>
                                        </p:tgtEl>
                                        <p:attrNameLst>
                                          <p:attrName>style.visibility</p:attrName>
                                        </p:attrNameLst>
                                      </p:cBhvr>
                                      <p:to>
                                        <p:strVal val="visible"/>
                                      </p:to>
                                    </p:set>
                                    <p:animEffect transition="in" filter="blinds(horizontal)">
                                      <p:cBhvr>
                                        <p:cTn id="73" dur="500"/>
                                        <p:tgtEl>
                                          <p:spTgt spid="134"/>
                                        </p:tgtEl>
                                      </p:cBhvr>
                                    </p:animEffect>
                                  </p:childTnLst>
                                </p:cTn>
                              </p:par>
                              <p:par>
                                <p:cTn id="74" presetID="3" presetClass="entr" presetSubtype="5" fill="hold" grpId="0" nodeType="withEffect">
                                  <p:stCondLst>
                                    <p:cond delay="0"/>
                                  </p:stCondLst>
                                  <p:childTnLst>
                                    <p:set>
                                      <p:cBhvr>
                                        <p:cTn id="75" dur="1" fill="hold">
                                          <p:stCondLst>
                                            <p:cond delay="0"/>
                                          </p:stCondLst>
                                        </p:cTn>
                                        <p:tgtEl>
                                          <p:spTgt spid="99"/>
                                        </p:tgtEl>
                                        <p:attrNameLst>
                                          <p:attrName>style.visibility</p:attrName>
                                        </p:attrNameLst>
                                      </p:cBhvr>
                                      <p:to>
                                        <p:strVal val="visible"/>
                                      </p:to>
                                    </p:set>
                                    <p:animEffect transition="in" filter="blinds(vertical)">
                                      <p:cBhvr>
                                        <p:cTn id="76" dur="500"/>
                                        <p:tgtEl>
                                          <p:spTgt spid="99"/>
                                        </p:tgtEl>
                                      </p:cBhvr>
                                    </p:animEffect>
                                  </p:childTnLst>
                                </p:cTn>
                              </p:par>
                              <p:par>
                                <p:cTn id="77" presetID="3" presetClass="entr" presetSubtype="5" fill="hold" grpId="0" nodeType="withEffect">
                                  <p:stCondLst>
                                    <p:cond delay="0"/>
                                  </p:stCondLst>
                                  <p:childTnLst>
                                    <p:set>
                                      <p:cBhvr>
                                        <p:cTn id="78" dur="1" fill="hold">
                                          <p:stCondLst>
                                            <p:cond delay="0"/>
                                          </p:stCondLst>
                                        </p:cTn>
                                        <p:tgtEl>
                                          <p:spTgt spid="76"/>
                                        </p:tgtEl>
                                        <p:attrNameLst>
                                          <p:attrName>style.visibility</p:attrName>
                                        </p:attrNameLst>
                                      </p:cBhvr>
                                      <p:to>
                                        <p:strVal val="visible"/>
                                      </p:to>
                                    </p:set>
                                    <p:animEffect transition="in" filter="blinds(vertical)">
                                      <p:cBhvr>
                                        <p:cTn id="79" dur="500"/>
                                        <p:tgtEl>
                                          <p:spTgt spid="76"/>
                                        </p:tgtEl>
                                      </p:cBhvr>
                                    </p:animEffect>
                                  </p:childTnLst>
                                </p:cTn>
                              </p:par>
                              <p:par>
                                <p:cTn id="80" presetID="3" presetClass="entr" presetSubtype="5" fill="hold" grpId="0" nodeType="withEffect">
                                  <p:stCondLst>
                                    <p:cond delay="0"/>
                                  </p:stCondLst>
                                  <p:childTnLst>
                                    <p:set>
                                      <p:cBhvr>
                                        <p:cTn id="81" dur="1" fill="hold">
                                          <p:stCondLst>
                                            <p:cond delay="0"/>
                                          </p:stCondLst>
                                        </p:cTn>
                                        <p:tgtEl>
                                          <p:spTgt spid="101"/>
                                        </p:tgtEl>
                                        <p:attrNameLst>
                                          <p:attrName>style.visibility</p:attrName>
                                        </p:attrNameLst>
                                      </p:cBhvr>
                                      <p:to>
                                        <p:strVal val="visible"/>
                                      </p:to>
                                    </p:set>
                                    <p:animEffect transition="in" filter="blinds(vertical)">
                                      <p:cBhvr>
                                        <p:cTn id="82" dur="500"/>
                                        <p:tgtEl>
                                          <p:spTgt spid="101"/>
                                        </p:tgtEl>
                                      </p:cBhvr>
                                    </p:animEffect>
                                  </p:childTnLst>
                                </p:cTn>
                              </p:par>
                              <p:par>
                                <p:cTn id="83" presetID="3" presetClass="entr" presetSubtype="5" fill="hold" grpId="0" nodeType="withEffect">
                                  <p:stCondLst>
                                    <p:cond delay="0"/>
                                  </p:stCondLst>
                                  <p:childTnLst>
                                    <p:set>
                                      <p:cBhvr>
                                        <p:cTn id="84" dur="1" fill="hold">
                                          <p:stCondLst>
                                            <p:cond delay="0"/>
                                          </p:stCondLst>
                                        </p:cTn>
                                        <p:tgtEl>
                                          <p:spTgt spid="78"/>
                                        </p:tgtEl>
                                        <p:attrNameLst>
                                          <p:attrName>style.visibility</p:attrName>
                                        </p:attrNameLst>
                                      </p:cBhvr>
                                      <p:to>
                                        <p:strVal val="visible"/>
                                      </p:to>
                                    </p:set>
                                    <p:animEffect transition="in" filter="blinds(vertical)">
                                      <p:cBhvr>
                                        <p:cTn id="85" dur="500"/>
                                        <p:tgtEl>
                                          <p:spTgt spid="78"/>
                                        </p:tgtEl>
                                      </p:cBhvr>
                                    </p:animEffect>
                                  </p:childTnLst>
                                </p:cTn>
                              </p:par>
                              <p:par>
                                <p:cTn id="86" presetID="3" presetClass="entr" presetSubtype="5" fill="hold" grpId="0" nodeType="withEffect">
                                  <p:stCondLst>
                                    <p:cond delay="0"/>
                                  </p:stCondLst>
                                  <p:childTnLst>
                                    <p:set>
                                      <p:cBhvr>
                                        <p:cTn id="87" dur="1" fill="hold">
                                          <p:stCondLst>
                                            <p:cond delay="0"/>
                                          </p:stCondLst>
                                        </p:cTn>
                                        <p:tgtEl>
                                          <p:spTgt spid="103"/>
                                        </p:tgtEl>
                                        <p:attrNameLst>
                                          <p:attrName>style.visibility</p:attrName>
                                        </p:attrNameLst>
                                      </p:cBhvr>
                                      <p:to>
                                        <p:strVal val="visible"/>
                                      </p:to>
                                    </p:set>
                                    <p:animEffect transition="in" filter="blinds(vertical)">
                                      <p:cBhvr>
                                        <p:cTn id="88" dur="500"/>
                                        <p:tgtEl>
                                          <p:spTgt spid="103"/>
                                        </p:tgtEl>
                                      </p:cBhvr>
                                    </p:animEffect>
                                  </p:childTnLst>
                                </p:cTn>
                              </p:par>
                              <p:par>
                                <p:cTn id="89" presetID="3" presetClass="entr" presetSubtype="5" fill="hold" grpId="0" nodeType="withEffect">
                                  <p:stCondLst>
                                    <p:cond delay="0"/>
                                  </p:stCondLst>
                                  <p:childTnLst>
                                    <p:set>
                                      <p:cBhvr>
                                        <p:cTn id="90" dur="1" fill="hold">
                                          <p:stCondLst>
                                            <p:cond delay="0"/>
                                          </p:stCondLst>
                                        </p:cTn>
                                        <p:tgtEl>
                                          <p:spTgt spid="80"/>
                                        </p:tgtEl>
                                        <p:attrNameLst>
                                          <p:attrName>style.visibility</p:attrName>
                                        </p:attrNameLst>
                                      </p:cBhvr>
                                      <p:to>
                                        <p:strVal val="visible"/>
                                      </p:to>
                                    </p:set>
                                    <p:animEffect transition="in" filter="blinds(vertical)">
                                      <p:cBhvr>
                                        <p:cTn id="91" dur="500"/>
                                        <p:tgtEl>
                                          <p:spTgt spid="80"/>
                                        </p:tgtEl>
                                      </p:cBhvr>
                                    </p:animEffect>
                                  </p:childTnLst>
                                </p:cTn>
                              </p:par>
                              <p:par>
                                <p:cTn id="92" presetID="3" presetClass="entr" presetSubtype="5" fill="hold" grpId="0" nodeType="withEffect">
                                  <p:stCondLst>
                                    <p:cond delay="0"/>
                                  </p:stCondLst>
                                  <p:childTnLst>
                                    <p:set>
                                      <p:cBhvr>
                                        <p:cTn id="93" dur="1" fill="hold">
                                          <p:stCondLst>
                                            <p:cond delay="0"/>
                                          </p:stCondLst>
                                        </p:cTn>
                                        <p:tgtEl>
                                          <p:spTgt spid="105"/>
                                        </p:tgtEl>
                                        <p:attrNameLst>
                                          <p:attrName>style.visibility</p:attrName>
                                        </p:attrNameLst>
                                      </p:cBhvr>
                                      <p:to>
                                        <p:strVal val="visible"/>
                                      </p:to>
                                    </p:set>
                                    <p:animEffect transition="in" filter="blinds(vertical)">
                                      <p:cBhvr>
                                        <p:cTn id="94" dur="500"/>
                                        <p:tgtEl>
                                          <p:spTgt spid="105"/>
                                        </p:tgtEl>
                                      </p:cBhvr>
                                    </p:animEffect>
                                  </p:childTnLst>
                                </p:cTn>
                              </p:par>
                              <p:par>
                                <p:cTn id="95" presetID="3" presetClass="entr" presetSubtype="5" fill="hold" grpId="0" nodeType="withEffect">
                                  <p:stCondLst>
                                    <p:cond delay="0"/>
                                  </p:stCondLst>
                                  <p:childTnLst>
                                    <p:set>
                                      <p:cBhvr>
                                        <p:cTn id="96" dur="1" fill="hold">
                                          <p:stCondLst>
                                            <p:cond delay="0"/>
                                          </p:stCondLst>
                                        </p:cTn>
                                        <p:tgtEl>
                                          <p:spTgt spid="88"/>
                                        </p:tgtEl>
                                        <p:attrNameLst>
                                          <p:attrName>style.visibility</p:attrName>
                                        </p:attrNameLst>
                                      </p:cBhvr>
                                      <p:to>
                                        <p:strVal val="visible"/>
                                      </p:to>
                                    </p:set>
                                    <p:animEffect transition="in" filter="blinds(vertical)">
                                      <p:cBhvr>
                                        <p:cTn id="97" dur="500"/>
                                        <p:tgtEl>
                                          <p:spTgt spid="88"/>
                                        </p:tgtEl>
                                      </p:cBhvr>
                                    </p:animEffect>
                                  </p:childTnLst>
                                </p:cTn>
                              </p:par>
                              <p:par>
                                <p:cTn id="98" presetID="3" presetClass="entr" presetSubtype="5" fill="hold" grpId="0" nodeType="withEffect">
                                  <p:stCondLst>
                                    <p:cond delay="0"/>
                                  </p:stCondLst>
                                  <p:childTnLst>
                                    <p:set>
                                      <p:cBhvr>
                                        <p:cTn id="99" dur="1" fill="hold">
                                          <p:stCondLst>
                                            <p:cond delay="0"/>
                                          </p:stCondLst>
                                        </p:cTn>
                                        <p:tgtEl>
                                          <p:spTgt spid="107"/>
                                        </p:tgtEl>
                                        <p:attrNameLst>
                                          <p:attrName>style.visibility</p:attrName>
                                        </p:attrNameLst>
                                      </p:cBhvr>
                                      <p:to>
                                        <p:strVal val="visible"/>
                                      </p:to>
                                    </p:set>
                                    <p:animEffect transition="in" filter="blinds(vertical)">
                                      <p:cBhvr>
                                        <p:cTn id="100" dur="500"/>
                                        <p:tgtEl>
                                          <p:spTgt spid="107"/>
                                        </p:tgtEl>
                                      </p:cBhvr>
                                    </p:animEffect>
                                  </p:childTnLst>
                                </p:cTn>
                              </p:par>
                              <p:par>
                                <p:cTn id="101" presetID="3" presetClass="entr" presetSubtype="5" fill="hold" grpId="0" nodeType="withEffect">
                                  <p:stCondLst>
                                    <p:cond delay="0"/>
                                  </p:stCondLst>
                                  <p:childTnLst>
                                    <p:set>
                                      <p:cBhvr>
                                        <p:cTn id="102" dur="1" fill="hold">
                                          <p:stCondLst>
                                            <p:cond delay="0"/>
                                          </p:stCondLst>
                                        </p:cTn>
                                        <p:tgtEl>
                                          <p:spTgt spid="96"/>
                                        </p:tgtEl>
                                        <p:attrNameLst>
                                          <p:attrName>style.visibility</p:attrName>
                                        </p:attrNameLst>
                                      </p:cBhvr>
                                      <p:to>
                                        <p:strVal val="visible"/>
                                      </p:to>
                                    </p:set>
                                    <p:animEffect transition="in" filter="blinds(vertical)">
                                      <p:cBhvr>
                                        <p:cTn id="103" dur="500"/>
                                        <p:tgtEl>
                                          <p:spTgt spid="96"/>
                                        </p:tgtEl>
                                      </p:cBhvr>
                                    </p:animEffect>
                                  </p:childTnLst>
                                </p:cTn>
                              </p:par>
                              <p:par>
                                <p:cTn id="104" presetID="3" presetClass="entr" presetSubtype="5" fill="hold" grpId="0" nodeType="withEffect">
                                  <p:stCondLst>
                                    <p:cond delay="0"/>
                                  </p:stCondLst>
                                  <p:childTnLst>
                                    <p:set>
                                      <p:cBhvr>
                                        <p:cTn id="105" dur="1" fill="hold">
                                          <p:stCondLst>
                                            <p:cond delay="0"/>
                                          </p:stCondLst>
                                        </p:cTn>
                                        <p:tgtEl>
                                          <p:spTgt spid="109"/>
                                        </p:tgtEl>
                                        <p:attrNameLst>
                                          <p:attrName>style.visibility</p:attrName>
                                        </p:attrNameLst>
                                      </p:cBhvr>
                                      <p:to>
                                        <p:strVal val="visible"/>
                                      </p:to>
                                    </p:set>
                                    <p:animEffect transition="in" filter="blinds(vertical)">
                                      <p:cBhvr>
                                        <p:cTn id="106" dur="500"/>
                                        <p:tgtEl>
                                          <p:spTgt spid="109"/>
                                        </p:tgtEl>
                                      </p:cBhvr>
                                    </p:animEffect>
                                  </p:childTnLst>
                                </p:cTn>
                              </p:par>
                              <p:par>
                                <p:cTn id="107" presetID="3" presetClass="entr" presetSubtype="5" fill="hold" grpId="0" nodeType="withEffect">
                                  <p:stCondLst>
                                    <p:cond delay="0"/>
                                  </p:stCondLst>
                                  <p:childTnLst>
                                    <p:set>
                                      <p:cBhvr>
                                        <p:cTn id="108" dur="1" fill="hold">
                                          <p:stCondLst>
                                            <p:cond delay="0"/>
                                          </p:stCondLst>
                                        </p:cTn>
                                        <p:tgtEl>
                                          <p:spTgt spid="113"/>
                                        </p:tgtEl>
                                        <p:attrNameLst>
                                          <p:attrName>style.visibility</p:attrName>
                                        </p:attrNameLst>
                                      </p:cBhvr>
                                      <p:to>
                                        <p:strVal val="visible"/>
                                      </p:to>
                                    </p:set>
                                    <p:animEffect transition="in" filter="blinds(vertical)">
                                      <p:cBhvr>
                                        <p:cTn id="109" dur="500"/>
                                        <p:tgtEl>
                                          <p:spTgt spid="113"/>
                                        </p:tgtEl>
                                      </p:cBhvr>
                                    </p:animEffect>
                                  </p:childTnLst>
                                </p:cTn>
                              </p:par>
                              <p:par>
                                <p:cTn id="110" presetID="3" presetClass="entr" presetSubtype="5" fill="hold" grpId="0" nodeType="withEffect">
                                  <p:stCondLst>
                                    <p:cond delay="0"/>
                                  </p:stCondLst>
                                  <p:childTnLst>
                                    <p:set>
                                      <p:cBhvr>
                                        <p:cTn id="111" dur="1" fill="hold">
                                          <p:stCondLst>
                                            <p:cond delay="0"/>
                                          </p:stCondLst>
                                        </p:cTn>
                                        <p:tgtEl>
                                          <p:spTgt spid="125"/>
                                        </p:tgtEl>
                                        <p:attrNameLst>
                                          <p:attrName>style.visibility</p:attrName>
                                        </p:attrNameLst>
                                      </p:cBhvr>
                                      <p:to>
                                        <p:strVal val="visible"/>
                                      </p:to>
                                    </p:set>
                                    <p:animEffect transition="in" filter="blinds(vertical)">
                                      <p:cBhvr>
                                        <p:cTn id="112" dur="500"/>
                                        <p:tgtEl>
                                          <p:spTgt spid="125"/>
                                        </p:tgtEl>
                                      </p:cBhvr>
                                    </p:animEffect>
                                  </p:childTnLst>
                                </p:cTn>
                              </p:par>
                              <p:par>
                                <p:cTn id="113" presetID="3" presetClass="entr" presetSubtype="5" fill="hold" grpId="0" nodeType="withEffect">
                                  <p:stCondLst>
                                    <p:cond delay="0"/>
                                  </p:stCondLst>
                                  <p:childTnLst>
                                    <p:set>
                                      <p:cBhvr>
                                        <p:cTn id="114" dur="1" fill="hold">
                                          <p:stCondLst>
                                            <p:cond delay="0"/>
                                          </p:stCondLst>
                                        </p:cTn>
                                        <p:tgtEl>
                                          <p:spTgt spid="115"/>
                                        </p:tgtEl>
                                        <p:attrNameLst>
                                          <p:attrName>style.visibility</p:attrName>
                                        </p:attrNameLst>
                                      </p:cBhvr>
                                      <p:to>
                                        <p:strVal val="visible"/>
                                      </p:to>
                                    </p:set>
                                    <p:animEffect transition="in" filter="blinds(vertical)">
                                      <p:cBhvr>
                                        <p:cTn id="115" dur="500"/>
                                        <p:tgtEl>
                                          <p:spTgt spid="115"/>
                                        </p:tgtEl>
                                      </p:cBhvr>
                                    </p:animEffect>
                                  </p:childTnLst>
                                </p:cTn>
                              </p:par>
                              <p:par>
                                <p:cTn id="116" presetID="3" presetClass="entr" presetSubtype="5" fill="hold" grpId="0" nodeType="withEffect">
                                  <p:stCondLst>
                                    <p:cond delay="0"/>
                                  </p:stCondLst>
                                  <p:childTnLst>
                                    <p:set>
                                      <p:cBhvr>
                                        <p:cTn id="117" dur="1" fill="hold">
                                          <p:stCondLst>
                                            <p:cond delay="0"/>
                                          </p:stCondLst>
                                        </p:cTn>
                                        <p:tgtEl>
                                          <p:spTgt spid="127"/>
                                        </p:tgtEl>
                                        <p:attrNameLst>
                                          <p:attrName>style.visibility</p:attrName>
                                        </p:attrNameLst>
                                      </p:cBhvr>
                                      <p:to>
                                        <p:strVal val="visible"/>
                                      </p:to>
                                    </p:set>
                                    <p:animEffect transition="in" filter="blinds(vertical)">
                                      <p:cBhvr>
                                        <p:cTn id="118" dur="500"/>
                                        <p:tgtEl>
                                          <p:spTgt spid="127"/>
                                        </p:tgtEl>
                                      </p:cBhvr>
                                    </p:animEffect>
                                  </p:childTnLst>
                                </p:cTn>
                              </p:par>
                              <p:par>
                                <p:cTn id="119" presetID="3" presetClass="entr" presetSubtype="5" fill="hold" grpId="0" nodeType="withEffect">
                                  <p:stCondLst>
                                    <p:cond delay="0"/>
                                  </p:stCondLst>
                                  <p:childTnLst>
                                    <p:set>
                                      <p:cBhvr>
                                        <p:cTn id="120" dur="1" fill="hold">
                                          <p:stCondLst>
                                            <p:cond delay="0"/>
                                          </p:stCondLst>
                                        </p:cTn>
                                        <p:tgtEl>
                                          <p:spTgt spid="117"/>
                                        </p:tgtEl>
                                        <p:attrNameLst>
                                          <p:attrName>style.visibility</p:attrName>
                                        </p:attrNameLst>
                                      </p:cBhvr>
                                      <p:to>
                                        <p:strVal val="visible"/>
                                      </p:to>
                                    </p:set>
                                    <p:animEffect transition="in" filter="blinds(vertical)">
                                      <p:cBhvr>
                                        <p:cTn id="121" dur="500"/>
                                        <p:tgtEl>
                                          <p:spTgt spid="117"/>
                                        </p:tgtEl>
                                      </p:cBhvr>
                                    </p:animEffect>
                                  </p:childTnLst>
                                </p:cTn>
                              </p:par>
                              <p:par>
                                <p:cTn id="122" presetID="3" presetClass="entr" presetSubtype="5" fill="hold" grpId="0" nodeType="withEffect">
                                  <p:stCondLst>
                                    <p:cond delay="0"/>
                                  </p:stCondLst>
                                  <p:childTnLst>
                                    <p:set>
                                      <p:cBhvr>
                                        <p:cTn id="123" dur="1" fill="hold">
                                          <p:stCondLst>
                                            <p:cond delay="0"/>
                                          </p:stCondLst>
                                        </p:cTn>
                                        <p:tgtEl>
                                          <p:spTgt spid="129"/>
                                        </p:tgtEl>
                                        <p:attrNameLst>
                                          <p:attrName>style.visibility</p:attrName>
                                        </p:attrNameLst>
                                      </p:cBhvr>
                                      <p:to>
                                        <p:strVal val="visible"/>
                                      </p:to>
                                    </p:set>
                                    <p:animEffect transition="in" filter="blinds(vertical)">
                                      <p:cBhvr>
                                        <p:cTn id="124" dur="500"/>
                                        <p:tgtEl>
                                          <p:spTgt spid="129"/>
                                        </p:tgtEl>
                                      </p:cBhvr>
                                    </p:animEffect>
                                  </p:childTnLst>
                                </p:cTn>
                              </p:par>
                              <p:par>
                                <p:cTn id="125" presetID="3" presetClass="entr" presetSubtype="5" fill="hold" grpId="0" nodeType="withEffect">
                                  <p:stCondLst>
                                    <p:cond delay="0"/>
                                  </p:stCondLst>
                                  <p:childTnLst>
                                    <p:set>
                                      <p:cBhvr>
                                        <p:cTn id="126" dur="1" fill="hold">
                                          <p:stCondLst>
                                            <p:cond delay="0"/>
                                          </p:stCondLst>
                                        </p:cTn>
                                        <p:tgtEl>
                                          <p:spTgt spid="119"/>
                                        </p:tgtEl>
                                        <p:attrNameLst>
                                          <p:attrName>style.visibility</p:attrName>
                                        </p:attrNameLst>
                                      </p:cBhvr>
                                      <p:to>
                                        <p:strVal val="visible"/>
                                      </p:to>
                                    </p:set>
                                    <p:animEffect transition="in" filter="blinds(vertical)">
                                      <p:cBhvr>
                                        <p:cTn id="127" dur="500"/>
                                        <p:tgtEl>
                                          <p:spTgt spid="119"/>
                                        </p:tgtEl>
                                      </p:cBhvr>
                                    </p:animEffect>
                                  </p:childTnLst>
                                </p:cTn>
                              </p:par>
                              <p:par>
                                <p:cTn id="128" presetID="3" presetClass="entr" presetSubtype="5" fill="hold" grpId="0" nodeType="withEffect">
                                  <p:stCondLst>
                                    <p:cond delay="0"/>
                                  </p:stCondLst>
                                  <p:childTnLst>
                                    <p:set>
                                      <p:cBhvr>
                                        <p:cTn id="129" dur="1" fill="hold">
                                          <p:stCondLst>
                                            <p:cond delay="0"/>
                                          </p:stCondLst>
                                        </p:cTn>
                                        <p:tgtEl>
                                          <p:spTgt spid="131"/>
                                        </p:tgtEl>
                                        <p:attrNameLst>
                                          <p:attrName>style.visibility</p:attrName>
                                        </p:attrNameLst>
                                      </p:cBhvr>
                                      <p:to>
                                        <p:strVal val="visible"/>
                                      </p:to>
                                    </p:set>
                                    <p:animEffect transition="in" filter="blinds(vertical)">
                                      <p:cBhvr>
                                        <p:cTn id="130" dur="500"/>
                                        <p:tgtEl>
                                          <p:spTgt spid="131"/>
                                        </p:tgtEl>
                                      </p:cBhvr>
                                    </p:animEffect>
                                  </p:childTnLst>
                                </p:cTn>
                              </p:par>
                              <p:par>
                                <p:cTn id="131" presetID="3" presetClass="entr" presetSubtype="5" fill="hold" grpId="0" nodeType="withEffect">
                                  <p:stCondLst>
                                    <p:cond delay="0"/>
                                  </p:stCondLst>
                                  <p:childTnLst>
                                    <p:set>
                                      <p:cBhvr>
                                        <p:cTn id="132" dur="1" fill="hold">
                                          <p:stCondLst>
                                            <p:cond delay="0"/>
                                          </p:stCondLst>
                                        </p:cTn>
                                        <p:tgtEl>
                                          <p:spTgt spid="121"/>
                                        </p:tgtEl>
                                        <p:attrNameLst>
                                          <p:attrName>style.visibility</p:attrName>
                                        </p:attrNameLst>
                                      </p:cBhvr>
                                      <p:to>
                                        <p:strVal val="visible"/>
                                      </p:to>
                                    </p:set>
                                    <p:animEffect transition="in" filter="blinds(vertical)">
                                      <p:cBhvr>
                                        <p:cTn id="133" dur="500"/>
                                        <p:tgtEl>
                                          <p:spTgt spid="121"/>
                                        </p:tgtEl>
                                      </p:cBhvr>
                                    </p:animEffect>
                                  </p:childTnLst>
                                </p:cTn>
                              </p:par>
                              <p:par>
                                <p:cTn id="134" presetID="3" presetClass="entr" presetSubtype="5" fill="hold" grpId="0" nodeType="withEffect">
                                  <p:stCondLst>
                                    <p:cond delay="0"/>
                                  </p:stCondLst>
                                  <p:childTnLst>
                                    <p:set>
                                      <p:cBhvr>
                                        <p:cTn id="135" dur="1" fill="hold">
                                          <p:stCondLst>
                                            <p:cond delay="0"/>
                                          </p:stCondLst>
                                        </p:cTn>
                                        <p:tgtEl>
                                          <p:spTgt spid="133"/>
                                        </p:tgtEl>
                                        <p:attrNameLst>
                                          <p:attrName>style.visibility</p:attrName>
                                        </p:attrNameLst>
                                      </p:cBhvr>
                                      <p:to>
                                        <p:strVal val="visible"/>
                                      </p:to>
                                    </p:set>
                                    <p:animEffect transition="in" filter="blinds(vertical)">
                                      <p:cBhvr>
                                        <p:cTn id="136" dur="500"/>
                                        <p:tgtEl>
                                          <p:spTgt spid="133"/>
                                        </p:tgtEl>
                                      </p:cBhvr>
                                    </p:animEffect>
                                  </p:childTnLst>
                                </p:cTn>
                              </p:par>
                              <p:par>
                                <p:cTn id="137" presetID="3" presetClass="entr" presetSubtype="5" fill="hold" grpId="0" nodeType="withEffect">
                                  <p:stCondLst>
                                    <p:cond delay="0"/>
                                  </p:stCondLst>
                                  <p:childTnLst>
                                    <p:set>
                                      <p:cBhvr>
                                        <p:cTn id="138" dur="1" fill="hold">
                                          <p:stCondLst>
                                            <p:cond delay="0"/>
                                          </p:stCondLst>
                                        </p:cTn>
                                        <p:tgtEl>
                                          <p:spTgt spid="123"/>
                                        </p:tgtEl>
                                        <p:attrNameLst>
                                          <p:attrName>style.visibility</p:attrName>
                                        </p:attrNameLst>
                                      </p:cBhvr>
                                      <p:to>
                                        <p:strVal val="visible"/>
                                      </p:to>
                                    </p:set>
                                    <p:animEffect transition="in" filter="blinds(vertical)">
                                      <p:cBhvr>
                                        <p:cTn id="139" dur="500"/>
                                        <p:tgtEl>
                                          <p:spTgt spid="123"/>
                                        </p:tgtEl>
                                      </p:cBhvr>
                                    </p:animEffect>
                                  </p:childTnLst>
                                </p:cTn>
                              </p:par>
                              <p:par>
                                <p:cTn id="140" presetID="3" presetClass="entr" presetSubtype="5" fill="hold" grpId="0" nodeType="withEffect">
                                  <p:stCondLst>
                                    <p:cond delay="0"/>
                                  </p:stCondLst>
                                  <p:childTnLst>
                                    <p:set>
                                      <p:cBhvr>
                                        <p:cTn id="141" dur="1" fill="hold">
                                          <p:stCondLst>
                                            <p:cond delay="0"/>
                                          </p:stCondLst>
                                        </p:cTn>
                                        <p:tgtEl>
                                          <p:spTgt spid="135"/>
                                        </p:tgtEl>
                                        <p:attrNameLst>
                                          <p:attrName>style.visibility</p:attrName>
                                        </p:attrNameLst>
                                      </p:cBhvr>
                                      <p:to>
                                        <p:strVal val="visible"/>
                                      </p:to>
                                    </p:set>
                                    <p:animEffect transition="in" filter="blinds(vertical)">
                                      <p:cBhvr>
                                        <p:cTn id="142" dur="500"/>
                                        <p:tgtEl>
                                          <p:spTgt spid="1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75" grpId="0" animBg="1"/>
      <p:bldP spid="76" grpId="0" animBg="1"/>
      <p:bldP spid="77" grpId="0" animBg="1"/>
      <p:bldP spid="78" grpId="0" animBg="1"/>
      <p:bldP spid="80" grpId="0" animBg="1"/>
      <p:bldP spid="87" grpId="0" animBg="1"/>
      <p:bldP spid="88" grpId="0" animBg="1"/>
      <p:bldP spid="95" grpId="0" animBg="1"/>
      <p:bldP spid="96" grpId="0" animBg="1"/>
      <p:bldP spid="97" grpId="0" animBg="1"/>
      <p:bldP spid="124" grpId="0" animBg="1"/>
      <p:bldP spid="125" grpId="0" animBg="1"/>
      <p:bldP spid="126" grpId="0" animBg="1"/>
      <p:bldP spid="127" grpId="0" animBg="1"/>
      <p:bldP spid="128" grpId="0" animBg="1"/>
      <p:bldP spid="129" grpId="0" animBg="1"/>
      <p:bldP spid="130" grpId="0" animBg="1"/>
      <p:bldP spid="131" grpId="0" animBg="1"/>
      <p:bldP spid="132" grpId="0" animBg="1"/>
      <p:bldP spid="133" grpId="0" animBg="1"/>
      <p:bldP spid="134" grpId="0" animBg="1"/>
      <p:bldP spid="135"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720725" y="1196976"/>
            <a:ext cx="7940390" cy="467469"/>
          </a:xfrm>
        </p:spPr>
        <p:txBody>
          <a:bodyPr>
            <a:normAutofit fontScale="90000"/>
          </a:bodyPr>
          <a:lstStyle/>
          <a:p>
            <a:pPr>
              <a:lnSpc>
                <a:spcPts val="2000"/>
              </a:lnSpc>
            </a:pPr>
            <a:br>
              <a:rPr lang="lt-LT" altLang="en-US" sz="2000" b="1" dirty="0">
                <a:latin typeface="Times New Roman" panose="02020603050405020304" pitchFamily="18" charset="0"/>
                <a:cs typeface="Times New Roman" panose="02020603050405020304" pitchFamily="18" charset="0"/>
              </a:rPr>
            </a:br>
            <a:r>
              <a:rPr lang="lt-LT" altLang="en-US" sz="2000" b="1" dirty="0">
                <a:latin typeface="Times New Roman" panose="02020603050405020304" pitchFamily="18" charset="0"/>
                <a:cs typeface="Times New Roman" panose="02020603050405020304" pitchFamily="18" charset="0"/>
              </a:rPr>
              <a:t>Įstaigų veiklos sričių, kuriose egzistuoja didelė korupcijos pasireiškimo </a:t>
            </a:r>
            <a:br>
              <a:rPr lang="lt-LT" altLang="en-US" sz="2000" b="1" dirty="0">
                <a:latin typeface="Times New Roman" panose="02020603050405020304" pitchFamily="18" charset="0"/>
                <a:cs typeface="Times New Roman" panose="02020603050405020304" pitchFamily="18" charset="0"/>
              </a:rPr>
            </a:br>
            <a:r>
              <a:rPr lang="lt-LT" altLang="en-US" sz="2000" b="1" dirty="0">
                <a:latin typeface="Times New Roman" panose="02020603050405020304" pitchFamily="18" charset="0"/>
                <a:cs typeface="Times New Roman" panose="02020603050405020304" pitchFamily="18" charset="0"/>
              </a:rPr>
              <a:t>tikimybė, nustatymo procesą galima skirstyti į šiuos </a:t>
            </a:r>
            <a:r>
              <a:rPr lang="lt-LT" altLang="en-US" sz="2000" b="1" u="sng" dirty="0">
                <a:latin typeface="Times New Roman" panose="02020603050405020304" pitchFamily="18" charset="0"/>
                <a:cs typeface="Times New Roman" panose="02020603050405020304" pitchFamily="18" charset="0"/>
              </a:rPr>
              <a:t>etapus</a:t>
            </a:r>
            <a:r>
              <a:rPr lang="lt-LT" altLang="en-US" sz="2000" b="1" dirty="0">
                <a:latin typeface="Times New Roman" panose="02020603050405020304" pitchFamily="18" charset="0"/>
                <a:cs typeface="Times New Roman" panose="02020603050405020304" pitchFamily="18" charset="0"/>
              </a:rPr>
              <a:t>: </a:t>
            </a:r>
            <a:br>
              <a:rPr lang="lt-LT" altLang="en-US" b="1" dirty="0">
                <a:latin typeface="Times New Roman" panose="02020603050405020304" pitchFamily="18" charset="0"/>
                <a:cs typeface="Times New Roman" panose="02020603050405020304" pitchFamily="18" charset="0"/>
              </a:rPr>
            </a:br>
            <a:r>
              <a:rPr lang="en-US" altLang="ko-KR" sz="3600" baseline="10000" dirty="0">
                <a:gradFill>
                  <a:gsLst>
                    <a:gs pos="0">
                      <a:schemeClr val="bg2"/>
                    </a:gs>
                    <a:gs pos="100000">
                      <a:schemeClr val="bg2"/>
                    </a:gs>
                  </a:gsLst>
                  <a:lin ang="0" scaled="1"/>
                </a:gradFill>
              </a:rPr>
              <a:t>:</a:t>
            </a:r>
            <a:r>
              <a:rPr lang="en-US" altLang="ko-KR" dirty="0">
                <a:gradFill>
                  <a:gsLst>
                    <a:gs pos="0">
                      <a:schemeClr val="bg2"/>
                    </a:gs>
                    <a:gs pos="100000">
                      <a:schemeClr val="bg2"/>
                    </a:gs>
                  </a:gsLst>
                  <a:lin ang="0" scaled="1"/>
                </a:gradFill>
              </a:rPr>
              <a:t> Layer</a:t>
            </a:r>
            <a:endParaRPr lang="en-US" dirty="0">
              <a:gradFill>
                <a:gsLst>
                  <a:gs pos="0">
                    <a:schemeClr val="bg2"/>
                  </a:gs>
                  <a:gs pos="100000">
                    <a:schemeClr val="bg2"/>
                  </a:gs>
                </a:gsLst>
                <a:lin ang="0" scaled="1"/>
              </a:gradFill>
            </a:endParaRPr>
          </a:p>
        </p:txBody>
      </p:sp>
      <p:sp>
        <p:nvSpPr>
          <p:cNvPr id="228" name="TextBox 227"/>
          <p:cNvSpPr txBox="1"/>
          <p:nvPr/>
        </p:nvSpPr>
        <p:spPr>
          <a:xfrm>
            <a:off x="6144686" y="4745122"/>
            <a:ext cx="952765" cy="193940"/>
          </a:xfrm>
          <a:prstGeom prst="rect">
            <a:avLst/>
          </a:prstGeom>
          <a:noFill/>
        </p:spPr>
        <p:txBody>
          <a:bodyPr wrap="square" lIns="72000" tIns="0" rIns="72000" bIns="0" rtlCol="0">
            <a:noAutofit/>
          </a:bodyPr>
          <a:lstStyle/>
          <a:p>
            <a:endParaRPr lang="ko-KR" altLang="en-US" sz="1200" b="1" dirty="0">
              <a:gradFill>
                <a:gsLst>
                  <a:gs pos="0">
                    <a:schemeClr val="tx2">
                      <a:alpha val="70000"/>
                    </a:schemeClr>
                  </a:gs>
                  <a:gs pos="100000">
                    <a:schemeClr val="tx2">
                      <a:alpha val="70000"/>
                    </a:schemeClr>
                  </a:gs>
                </a:gsLst>
                <a:lin ang="5400000" scaled="0"/>
              </a:gradFill>
              <a:latin typeface="Roboto Condensed Regular"/>
            </a:endParaRPr>
          </a:p>
        </p:txBody>
      </p:sp>
      <p:grpSp>
        <p:nvGrpSpPr>
          <p:cNvPr id="188" name="그룹 187"/>
          <p:cNvGrpSpPr/>
          <p:nvPr/>
        </p:nvGrpSpPr>
        <p:grpSpPr>
          <a:xfrm>
            <a:off x="6144686" y="3716403"/>
            <a:ext cx="952765" cy="603295"/>
            <a:chOff x="2874435" y="2114678"/>
            <a:chExt cx="952765" cy="603295"/>
          </a:xfrm>
        </p:grpSpPr>
        <p:sp>
          <p:nvSpPr>
            <p:cNvPr id="189" name="TextBox 188"/>
            <p:cNvSpPr txBox="1"/>
            <p:nvPr/>
          </p:nvSpPr>
          <p:spPr>
            <a:xfrm>
              <a:off x="2874435" y="2114678"/>
              <a:ext cx="952765" cy="193940"/>
            </a:xfrm>
            <a:prstGeom prst="rect">
              <a:avLst/>
            </a:prstGeom>
            <a:noFill/>
          </p:spPr>
          <p:txBody>
            <a:bodyPr wrap="square" lIns="72000" tIns="0" rIns="72000" bIns="0" rtlCol="0">
              <a:noAutofit/>
            </a:bodyPr>
            <a:lstStyle/>
            <a:p>
              <a:endParaRPr lang="ko-KR" altLang="en-US" sz="1200" b="1" dirty="0">
                <a:gradFill>
                  <a:gsLst>
                    <a:gs pos="0">
                      <a:schemeClr val="tx2">
                        <a:alpha val="70000"/>
                      </a:schemeClr>
                    </a:gs>
                    <a:gs pos="100000">
                      <a:schemeClr val="tx2">
                        <a:alpha val="70000"/>
                      </a:schemeClr>
                    </a:gs>
                  </a:gsLst>
                  <a:lin ang="5400000" scaled="0"/>
                </a:gradFill>
                <a:latin typeface="Roboto Condensed Regular"/>
              </a:endParaRPr>
            </a:p>
          </p:txBody>
        </p:sp>
        <p:sp>
          <p:nvSpPr>
            <p:cNvPr id="191" name="TextBox 190"/>
            <p:cNvSpPr txBox="1"/>
            <p:nvPr/>
          </p:nvSpPr>
          <p:spPr>
            <a:xfrm>
              <a:off x="2874435" y="2328376"/>
              <a:ext cx="952765" cy="389597"/>
            </a:xfrm>
            <a:prstGeom prst="rect">
              <a:avLst/>
            </a:prstGeom>
            <a:noFill/>
          </p:spPr>
          <p:txBody>
            <a:bodyPr wrap="square" lIns="72000" tIns="0" rIns="72000" bIns="0" rtlCol="0">
              <a:noAutofit/>
            </a:bodyPr>
            <a:lstStyle/>
            <a:p>
              <a:pPr>
                <a:buClr>
                  <a:schemeClr val="bg2"/>
                </a:buClr>
              </a:pPr>
              <a:endParaRPr lang="en-US" altLang="ko-KR" sz="700" dirty="0">
                <a:gradFill>
                  <a:gsLst>
                    <a:gs pos="0">
                      <a:schemeClr val="tx1">
                        <a:alpha val="50000"/>
                      </a:schemeClr>
                    </a:gs>
                    <a:gs pos="100000">
                      <a:schemeClr val="tx1">
                        <a:alpha val="50000"/>
                      </a:schemeClr>
                    </a:gs>
                  </a:gsLst>
                  <a:lin ang="5400000" scaled="0"/>
                </a:gradFill>
                <a:ea typeface="Roboto Light" pitchFamily="2" charset="0"/>
                <a:cs typeface="Roboto Condensed Regular"/>
              </a:endParaRPr>
            </a:p>
          </p:txBody>
        </p:sp>
      </p:grpSp>
      <p:grpSp>
        <p:nvGrpSpPr>
          <p:cNvPr id="109" name="그룹 108"/>
          <p:cNvGrpSpPr/>
          <p:nvPr/>
        </p:nvGrpSpPr>
        <p:grpSpPr>
          <a:xfrm>
            <a:off x="3529904" y="3655509"/>
            <a:ext cx="1886587" cy="1014457"/>
            <a:chOff x="3354640" y="2064545"/>
            <a:chExt cx="3995738" cy="1743075"/>
          </a:xfrm>
        </p:grpSpPr>
        <p:sp>
          <p:nvSpPr>
            <p:cNvPr id="110" name="Freeform 5"/>
            <p:cNvSpPr>
              <a:spLocks/>
            </p:cNvSpPr>
            <p:nvPr/>
          </p:nvSpPr>
          <p:spPr bwMode="auto">
            <a:xfrm>
              <a:off x="4640515" y="2180433"/>
              <a:ext cx="2393950" cy="700088"/>
            </a:xfrm>
            <a:custGeom>
              <a:avLst/>
              <a:gdLst>
                <a:gd name="T0" fmla="*/ 1508 w 1508"/>
                <a:gd name="T1" fmla="*/ 205 h 441"/>
                <a:gd name="T2" fmla="*/ 0 w 1508"/>
                <a:gd name="T3" fmla="*/ 0 h 441"/>
                <a:gd name="T4" fmla="*/ 0 w 1508"/>
                <a:gd name="T5" fmla="*/ 285 h 441"/>
                <a:gd name="T6" fmla="*/ 1140 w 1508"/>
                <a:gd name="T7" fmla="*/ 441 h 441"/>
                <a:gd name="T8" fmla="*/ 1508 w 1508"/>
                <a:gd name="T9" fmla="*/ 205 h 441"/>
              </a:gdLst>
              <a:ahLst/>
              <a:cxnLst>
                <a:cxn ang="0">
                  <a:pos x="T0" y="T1"/>
                </a:cxn>
                <a:cxn ang="0">
                  <a:pos x="T2" y="T3"/>
                </a:cxn>
                <a:cxn ang="0">
                  <a:pos x="T4" y="T5"/>
                </a:cxn>
                <a:cxn ang="0">
                  <a:pos x="T6" y="T7"/>
                </a:cxn>
                <a:cxn ang="0">
                  <a:pos x="T8" y="T9"/>
                </a:cxn>
              </a:cxnLst>
              <a:rect l="0" t="0" r="r" b="b"/>
              <a:pathLst>
                <a:path w="1508" h="441">
                  <a:moveTo>
                    <a:pt x="1508" y="205"/>
                  </a:moveTo>
                  <a:lnTo>
                    <a:pt x="0" y="0"/>
                  </a:lnTo>
                  <a:lnTo>
                    <a:pt x="0" y="285"/>
                  </a:lnTo>
                  <a:lnTo>
                    <a:pt x="1140" y="441"/>
                  </a:lnTo>
                  <a:lnTo>
                    <a:pt x="1508" y="205"/>
                  </a:lnTo>
                  <a:close/>
                </a:path>
              </a:pathLst>
            </a:custGeom>
            <a:solidFill>
              <a:schemeClr val="tx2">
                <a:lumMod val="20000"/>
                <a:lumOff val="80000"/>
              </a:schemeClr>
            </a:solidFill>
            <a:ln w="3175">
              <a:solidFill>
                <a:schemeClr val="accent3">
                  <a:lumMod val="50000"/>
                  <a:alpha val="70000"/>
                </a:schemeClr>
              </a:solidFill>
            </a:ln>
            <a:extLst/>
          </p:spPr>
          <p:txBody>
            <a:bodyPr vert="horz" wrap="square" lIns="91440" tIns="45720" rIns="91440" bIns="45720" numCol="1" anchor="t" anchorCtr="0" compatLnSpc="1">
              <a:prstTxWarp prst="textNoShape">
                <a:avLst/>
              </a:prstTxWarp>
            </a:bodyPr>
            <a:lstStyle/>
            <a:p>
              <a:endParaRPr lang="ko-KR" altLang="en-US" dirty="0"/>
            </a:p>
          </p:txBody>
        </p:sp>
        <p:sp>
          <p:nvSpPr>
            <p:cNvPr id="111" name="Freeform 6"/>
            <p:cNvSpPr>
              <a:spLocks/>
            </p:cNvSpPr>
            <p:nvPr/>
          </p:nvSpPr>
          <p:spPr bwMode="auto">
            <a:xfrm>
              <a:off x="6091490" y="2436020"/>
              <a:ext cx="1258888" cy="1371600"/>
            </a:xfrm>
            <a:custGeom>
              <a:avLst/>
              <a:gdLst>
                <a:gd name="T0" fmla="*/ 793 w 793"/>
                <a:gd name="T1" fmla="*/ 0 h 864"/>
                <a:gd name="T2" fmla="*/ 0 w 793"/>
                <a:gd name="T3" fmla="*/ 508 h 864"/>
                <a:gd name="T4" fmla="*/ 0 w 793"/>
                <a:gd name="T5" fmla="*/ 864 h 864"/>
                <a:gd name="T6" fmla="*/ 793 w 793"/>
                <a:gd name="T7" fmla="*/ 357 h 864"/>
                <a:gd name="T8" fmla="*/ 793 w 793"/>
                <a:gd name="T9" fmla="*/ 0 h 864"/>
              </a:gdLst>
              <a:ahLst/>
              <a:cxnLst>
                <a:cxn ang="0">
                  <a:pos x="T0" y="T1"/>
                </a:cxn>
                <a:cxn ang="0">
                  <a:pos x="T2" y="T3"/>
                </a:cxn>
                <a:cxn ang="0">
                  <a:pos x="T4" y="T5"/>
                </a:cxn>
                <a:cxn ang="0">
                  <a:pos x="T6" y="T7"/>
                </a:cxn>
                <a:cxn ang="0">
                  <a:pos x="T8" y="T9"/>
                </a:cxn>
              </a:cxnLst>
              <a:rect l="0" t="0" r="r" b="b"/>
              <a:pathLst>
                <a:path w="793" h="864">
                  <a:moveTo>
                    <a:pt x="793" y="0"/>
                  </a:moveTo>
                  <a:lnTo>
                    <a:pt x="0" y="508"/>
                  </a:lnTo>
                  <a:lnTo>
                    <a:pt x="0" y="864"/>
                  </a:lnTo>
                  <a:lnTo>
                    <a:pt x="793" y="357"/>
                  </a:lnTo>
                  <a:lnTo>
                    <a:pt x="793" y="0"/>
                  </a:lnTo>
                  <a:close/>
                </a:path>
              </a:pathLst>
            </a:custGeom>
            <a:solidFill>
              <a:schemeClr val="tx2">
                <a:lumMod val="20000"/>
                <a:lumOff val="80000"/>
              </a:schemeClr>
            </a:solidFill>
            <a:ln w="3175">
              <a:solidFill>
                <a:schemeClr val="accent3">
                  <a:lumMod val="50000"/>
                  <a:alpha val="70000"/>
                </a:schemeClr>
              </a:solidFill>
            </a:ln>
            <a:extLst/>
          </p:spPr>
          <p:txBody>
            <a:bodyPr vert="horz" wrap="square" lIns="91440" tIns="45720" rIns="91440" bIns="45720" numCol="1" anchor="t" anchorCtr="0" compatLnSpc="1">
              <a:prstTxWarp prst="textNoShape">
                <a:avLst/>
              </a:prstTxWarp>
            </a:bodyPr>
            <a:lstStyle/>
            <a:p>
              <a:endParaRPr lang="ko-KR" altLang="en-US" dirty="0"/>
            </a:p>
          </p:txBody>
        </p:sp>
        <p:sp>
          <p:nvSpPr>
            <p:cNvPr id="112" name="Freeform 7"/>
            <p:cNvSpPr>
              <a:spLocks/>
            </p:cNvSpPr>
            <p:nvPr/>
          </p:nvSpPr>
          <p:spPr bwMode="auto">
            <a:xfrm>
              <a:off x="3673728" y="2180433"/>
              <a:ext cx="966788" cy="700088"/>
            </a:xfrm>
            <a:custGeom>
              <a:avLst/>
              <a:gdLst>
                <a:gd name="T0" fmla="*/ 609 w 609"/>
                <a:gd name="T1" fmla="*/ 0 h 441"/>
                <a:gd name="T2" fmla="*/ 0 w 609"/>
                <a:gd name="T3" fmla="*/ 390 h 441"/>
                <a:gd name="T4" fmla="*/ 367 w 609"/>
                <a:gd name="T5" fmla="*/ 441 h 441"/>
                <a:gd name="T6" fmla="*/ 609 w 609"/>
                <a:gd name="T7" fmla="*/ 285 h 441"/>
                <a:gd name="T8" fmla="*/ 609 w 609"/>
                <a:gd name="T9" fmla="*/ 0 h 441"/>
              </a:gdLst>
              <a:ahLst/>
              <a:cxnLst>
                <a:cxn ang="0">
                  <a:pos x="T0" y="T1"/>
                </a:cxn>
                <a:cxn ang="0">
                  <a:pos x="T2" y="T3"/>
                </a:cxn>
                <a:cxn ang="0">
                  <a:pos x="T4" y="T5"/>
                </a:cxn>
                <a:cxn ang="0">
                  <a:pos x="T6" y="T7"/>
                </a:cxn>
                <a:cxn ang="0">
                  <a:pos x="T8" y="T9"/>
                </a:cxn>
              </a:cxnLst>
              <a:rect l="0" t="0" r="r" b="b"/>
              <a:pathLst>
                <a:path w="609" h="441">
                  <a:moveTo>
                    <a:pt x="609" y="0"/>
                  </a:moveTo>
                  <a:lnTo>
                    <a:pt x="0" y="390"/>
                  </a:lnTo>
                  <a:lnTo>
                    <a:pt x="367" y="441"/>
                  </a:lnTo>
                  <a:lnTo>
                    <a:pt x="609" y="285"/>
                  </a:lnTo>
                  <a:lnTo>
                    <a:pt x="609" y="0"/>
                  </a:lnTo>
                  <a:close/>
                </a:path>
              </a:pathLst>
            </a:custGeom>
            <a:solidFill>
              <a:schemeClr val="tx2">
                <a:lumMod val="20000"/>
                <a:lumOff val="80000"/>
              </a:schemeClr>
            </a:solidFill>
            <a:ln w="3175">
              <a:solidFill>
                <a:schemeClr val="accent3">
                  <a:lumMod val="50000"/>
                  <a:alpha val="70000"/>
                </a:schemeClr>
              </a:solidFill>
            </a:ln>
            <a:extLst/>
          </p:spPr>
          <p:txBody>
            <a:bodyPr vert="horz" wrap="square" lIns="91440" tIns="45720" rIns="91440" bIns="45720" numCol="1" anchor="t" anchorCtr="0" compatLnSpc="1">
              <a:prstTxWarp prst="textNoShape">
                <a:avLst/>
              </a:prstTxWarp>
            </a:bodyPr>
            <a:lstStyle/>
            <a:p>
              <a:endParaRPr lang="ko-KR" altLang="en-US" dirty="0"/>
            </a:p>
          </p:txBody>
        </p:sp>
        <p:sp>
          <p:nvSpPr>
            <p:cNvPr id="113" name="Freeform 8"/>
            <p:cNvSpPr>
              <a:spLocks/>
            </p:cNvSpPr>
            <p:nvPr/>
          </p:nvSpPr>
          <p:spPr bwMode="auto">
            <a:xfrm>
              <a:off x="3354640" y="2867820"/>
              <a:ext cx="2736850" cy="939800"/>
            </a:xfrm>
            <a:custGeom>
              <a:avLst/>
              <a:gdLst>
                <a:gd name="T0" fmla="*/ 1724 w 1724"/>
                <a:gd name="T1" fmla="*/ 592 h 592"/>
                <a:gd name="T2" fmla="*/ 0 w 1724"/>
                <a:gd name="T3" fmla="*/ 358 h 592"/>
                <a:gd name="T4" fmla="*/ 0 w 1724"/>
                <a:gd name="T5" fmla="*/ 0 h 592"/>
                <a:gd name="T6" fmla="*/ 1724 w 1724"/>
                <a:gd name="T7" fmla="*/ 236 h 592"/>
                <a:gd name="T8" fmla="*/ 1724 w 1724"/>
                <a:gd name="T9" fmla="*/ 592 h 592"/>
              </a:gdLst>
              <a:ahLst/>
              <a:cxnLst>
                <a:cxn ang="0">
                  <a:pos x="T0" y="T1"/>
                </a:cxn>
                <a:cxn ang="0">
                  <a:pos x="T2" y="T3"/>
                </a:cxn>
                <a:cxn ang="0">
                  <a:pos x="T4" y="T5"/>
                </a:cxn>
                <a:cxn ang="0">
                  <a:pos x="T6" y="T7"/>
                </a:cxn>
                <a:cxn ang="0">
                  <a:pos x="T8" y="T9"/>
                </a:cxn>
              </a:cxnLst>
              <a:rect l="0" t="0" r="r" b="b"/>
              <a:pathLst>
                <a:path w="1724" h="592">
                  <a:moveTo>
                    <a:pt x="1724" y="592"/>
                  </a:moveTo>
                  <a:lnTo>
                    <a:pt x="0" y="358"/>
                  </a:lnTo>
                  <a:lnTo>
                    <a:pt x="0" y="0"/>
                  </a:lnTo>
                  <a:lnTo>
                    <a:pt x="1724" y="236"/>
                  </a:lnTo>
                  <a:lnTo>
                    <a:pt x="1724" y="592"/>
                  </a:lnTo>
                  <a:close/>
                </a:path>
              </a:pathLst>
            </a:custGeom>
            <a:solidFill>
              <a:schemeClr val="tx2">
                <a:lumMod val="20000"/>
                <a:lumOff val="80000"/>
              </a:schemeClr>
            </a:solidFill>
            <a:ln w="3175">
              <a:solidFill>
                <a:schemeClr val="accent3">
                  <a:lumMod val="50000"/>
                  <a:alpha val="70000"/>
                </a:schemeClr>
              </a:solidFill>
            </a:ln>
            <a:extLst/>
          </p:spPr>
          <p:txBody>
            <a:bodyPr vert="horz" wrap="square" lIns="0" tIns="0" rIns="0" bIns="0" numCol="1" anchor="ctr" anchorCtr="0" compatLnSpc="1">
              <a:prstTxWarp prst="textNoShape">
                <a:avLst/>
              </a:prstTxWarp>
            </a:bodyPr>
            <a:lstStyle/>
            <a:p>
              <a:pPr algn="ctr">
                <a:spcAft>
                  <a:spcPts val="300"/>
                </a:spcAft>
              </a:pPr>
              <a:r>
                <a:rPr lang="en-US" altLang="ko-KR" sz="1200" b="1" dirty="0">
                  <a:gradFill>
                    <a:gsLst>
                      <a:gs pos="0">
                        <a:schemeClr val="accent4">
                          <a:alpha val="50000"/>
                        </a:schemeClr>
                      </a:gs>
                      <a:gs pos="100000">
                        <a:schemeClr val="accent4">
                          <a:alpha val="50000"/>
                        </a:schemeClr>
                      </a:gs>
                    </a:gsLst>
                    <a:lin ang="5400000" scaled="0"/>
                  </a:gradFill>
                  <a:latin typeface="Bebas Neue" pitchFamily="34" charset="0"/>
                  <a:ea typeface="Roboto Condensed Regular"/>
                </a:rPr>
                <a:t>03</a:t>
              </a:r>
              <a:endParaRPr lang="ko-KR" altLang="en-US" sz="1200" b="1" dirty="0">
                <a:gradFill>
                  <a:gsLst>
                    <a:gs pos="0">
                      <a:schemeClr val="accent4">
                        <a:alpha val="50000"/>
                      </a:schemeClr>
                    </a:gs>
                    <a:gs pos="100000">
                      <a:schemeClr val="accent4">
                        <a:alpha val="50000"/>
                      </a:schemeClr>
                    </a:gs>
                  </a:gsLst>
                  <a:lin ang="5400000" scaled="0"/>
                </a:gradFill>
                <a:latin typeface="Bebas Neue" pitchFamily="34" charset="0"/>
                <a:ea typeface="Roboto Condensed Regular"/>
              </a:endParaRPr>
            </a:p>
          </p:txBody>
        </p:sp>
        <p:sp>
          <p:nvSpPr>
            <p:cNvPr id="114" name="Freeform 9"/>
            <p:cNvSpPr>
              <a:spLocks noEditPoints="1"/>
            </p:cNvSpPr>
            <p:nvPr/>
          </p:nvSpPr>
          <p:spPr bwMode="auto">
            <a:xfrm>
              <a:off x="3354640" y="2064545"/>
              <a:ext cx="3995738" cy="1177925"/>
            </a:xfrm>
            <a:custGeom>
              <a:avLst/>
              <a:gdLst>
                <a:gd name="T0" fmla="*/ 810 w 2517"/>
                <a:gd name="T1" fmla="*/ 73 h 742"/>
                <a:gd name="T2" fmla="*/ 2318 w 2517"/>
                <a:gd name="T3" fmla="*/ 278 h 742"/>
                <a:gd name="T4" fmla="*/ 1709 w 2517"/>
                <a:gd name="T5" fmla="*/ 667 h 742"/>
                <a:gd name="T6" fmla="*/ 201 w 2517"/>
                <a:gd name="T7" fmla="*/ 463 h 742"/>
                <a:gd name="T8" fmla="*/ 810 w 2517"/>
                <a:gd name="T9" fmla="*/ 73 h 742"/>
                <a:gd name="T10" fmla="*/ 792 w 2517"/>
                <a:gd name="T11" fmla="*/ 0 h 742"/>
                <a:gd name="T12" fmla="*/ 0 w 2517"/>
                <a:gd name="T13" fmla="*/ 506 h 742"/>
                <a:gd name="T14" fmla="*/ 1724 w 2517"/>
                <a:gd name="T15" fmla="*/ 742 h 742"/>
                <a:gd name="T16" fmla="*/ 2517 w 2517"/>
                <a:gd name="T17" fmla="*/ 234 h 742"/>
                <a:gd name="T18" fmla="*/ 792 w 2517"/>
                <a:gd name="T19" fmla="*/ 0 h 742"/>
                <a:gd name="T20" fmla="*/ 792 w 2517"/>
                <a:gd name="T21"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7" h="742">
                  <a:moveTo>
                    <a:pt x="810" y="73"/>
                  </a:moveTo>
                  <a:lnTo>
                    <a:pt x="2318" y="278"/>
                  </a:lnTo>
                  <a:lnTo>
                    <a:pt x="1709" y="667"/>
                  </a:lnTo>
                  <a:lnTo>
                    <a:pt x="201" y="463"/>
                  </a:lnTo>
                  <a:lnTo>
                    <a:pt x="810" y="73"/>
                  </a:lnTo>
                  <a:close/>
                  <a:moveTo>
                    <a:pt x="792" y="0"/>
                  </a:moveTo>
                  <a:lnTo>
                    <a:pt x="0" y="506"/>
                  </a:lnTo>
                  <a:lnTo>
                    <a:pt x="1724" y="742"/>
                  </a:lnTo>
                  <a:lnTo>
                    <a:pt x="2517" y="234"/>
                  </a:lnTo>
                  <a:lnTo>
                    <a:pt x="792" y="0"/>
                  </a:lnTo>
                  <a:lnTo>
                    <a:pt x="792" y="0"/>
                  </a:lnTo>
                  <a:close/>
                </a:path>
              </a:pathLst>
            </a:custGeom>
            <a:solidFill>
              <a:schemeClr val="accent3">
                <a:lumMod val="65000"/>
              </a:schemeClr>
            </a:solidFill>
            <a:ln w="3175">
              <a:solidFill>
                <a:schemeClr val="accent3">
                  <a:lumMod val="50000"/>
                  <a:alpha val="70000"/>
                </a:schemeClr>
              </a:solidFill>
            </a:ln>
          </p:spPr>
          <p:txBody>
            <a:bodyPr vert="horz" wrap="square" lIns="0" tIns="0" rIns="0" bIns="0" numCol="1" anchor="ctr" anchorCtr="0" compatLnSpc="1">
              <a:prstTxWarp prst="textNoShape">
                <a:avLst/>
              </a:prstTxWarp>
            </a:bodyPr>
            <a:lstStyle/>
            <a:p>
              <a:pPr algn="ctr">
                <a:spcAft>
                  <a:spcPts val="300"/>
                </a:spcAft>
              </a:pPr>
              <a:endParaRPr lang="ko-KR" altLang="en-US" sz="1200" b="1" dirty="0">
                <a:gradFill>
                  <a:gsLst>
                    <a:gs pos="0">
                      <a:schemeClr val="accent4">
                        <a:alpha val="50000"/>
                      </a:schemeClr>
                    </a:gs>
                    <a:gs pos="100000">
                      <a:schemeClr val="accent4">
                        <a:alpha val="50000"/>
                      </a:schemeClr>
                    </a:gs>
                  </a:gsLst>
                  <a:lin ang="5400000" scaled="0"/>
                </a:gradFill>
                <a:latin typeface="Bebas Neue" pitchFamily="34" charset="0"/>
                <a:ea typeface="Roboto Condensed Regular"/>
              </a:endParaRPr>
            </a:p>
          </p:txBody>
        </p:sp>
        <p:sp>
          <p:nvSpPr>
            <p:cNvPr id="115" name="Freeform 10"/>
            <p:cNvSpPr>
              <a:spLocks noEditPoints="1"/>
            </p:cNvSpPr>
            <p:nvPr/>
          </p:nvSpPr>
          <p:spPr bwMode="auto">
            <a:xfrm>
              <a:off x="3354640" y="2064545"/>
              <a:ext cx="3995738" cy="1177925"/>
            </a:xfrm>
            <a:custGeom>
              <a:avLst/>
              <a:gdLst>
                <a:gd name="T0" fmla="*/ 810 w 2517"/>
                <a:gd name="T1" fmla="*/ 73 h 742"/>
                <a:gd name="T2" fmla="*/ 2318 w 2517"/>
                <a:gd name="T3" fmla="*/ 278 h 742"/>
                <a:gd name="T4" fmla="*/ 1709 w 2517"/>
                <a:gd name="T5" fmla="*/ 667 h 742"/>
                <a:gd name="T6" fmla="*/ 201 w 2517"/>
                <a:gd name="T7" fmla="*/ 463 h 742"/>
                <a:gd name="T8" fmla="*/ 810 w 2517"/>
                <a:gd name="T9" fmla="*/ 73 h 742"/>
                <a:gd name="T10" fmla="*/ 792 w 2517"/>
                <a:gd name="T11" fmla="*/ 0 h 742"/>
                <a:gd name="T12" fmla="*/ 0 w 2517"/>
                <a:gd name="T13" fmla="*/ 506 h 742"/>
                <a:gd name="T14" fmla="*/ 1724 w 2517"/>
                <a:gd name="T15" fmla="*/ 742 h 742"/>
                <a:gd name="T16" fmla="*/ 2517 w 2517"/>
                <a:gd name="T17" fmla="*/ 234 h 742"/>
                <a:gd name="T18" fmla="*/ 792 w 2517"/>
                <a:gd name="T19" fmla="*/ 0 h 742"/>
                <a:gd name="T20" fmla="*/ 792 w 2517"/>
                <a:gd name="T21"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7" h="742">
                  <a:moveTo>
                    <a:pt x="810" y="73"/>
                  </a:moveTo>
                  <a:lnTo>
                    <a:pt x="2318" y="278"/>
                  </a:lnTo>
                  <a:lnTo>
                    <a:pt x="1709" y="667"/>
                  </a:lnTo>
                  <a:lnTo>
                    <a:pt x="201" y="463"/>
                  </a:lnTo>
                  <a:lnTo>
                    <a:pt x="810" y="73"/>
                  </a:lnTo>
                  <a:moveTo>
                    <a:pt x="792" y="0"/>
                  </a:moveTo>
                  <a:lnTo>
                    <a:pt x="0" y="506"/>
                  </a:lnTo>
                  <a:lnTo>
                    <a:pt x="1724" y="742"/>
                  </a:lnTo>
                  <a:lnTo>
                    <a:pt x="2517" y="234"/>
                  </a:lnTo>
                  <a:lnTo>
                    <a:pt x="792" y="0"/>
                  </a:lnTo>
                  <a:lnTo>
                    <a:pt x="792" y="0"/>
                  </a:lnTo>
                </a:path>
              </a:pathLst>
            </a:custGeom>
            <a:solidFill>
              <a:schemeClr val="tx2">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dirty="0"/>
            </a:p>
          </p:txBody>
        </p:sp>
      </p:grpSp>
      <p:grpSp>
        <p:nvGrpSpPr>
          <p:cNvPr id="23" name="그룹 22"/>
          <p:cNvGrpSpPr/>
          <p:nvPr/>
        </p:nvGrpSpPr>
        <p:grpSpPr>
          <a:xfrm>
            <a:off x="798534" y="4089285"/>
            <a:ext cx="2692395" cy="1581324"/>
            <a:chOff x="1893894" y="2520817"/>
            <a:chExt cx="2692395" cy="1581324"/>
          </a:xfrm>
        </p:grpSpPr>
        <p:sp>
          <p:nvSpPr>
            <p:cNvPr id="168" name="TextBox 167"/>
            <p:cNvSpPr txBox="1"/>
            <p:nvPr/>
          </p:nvSpPr>
          <p:spPr>
            <a:xfrm>
              <a:off x="3001435" y="2561932"/>
              <a:ext cx="952765" cy="193940"/>
            </a:xfrm>
            <a:prstGeom prst="rect">
              <a:avLst/>
            </a:prstGeom>
            <a:noFill/>
          </p:spPr>
          <p:txBody>
            <a:bodyPr wrap="square" lIns="72000" tIns="0" rIns="72000" bIns="0" rtlCol="0">
              <a:noAutofit/>
            </a:bodyPr>
            <a:lstStyle/>
            <a:p>
              <a:endParaRPr lang="ko-KR" altLang="en-US" sz="1200" b="1" dirty="0">
                <a:gradFill>
                  <a:gsLst>
                    <a:gs pos="0">
                      <a:schemeClr val="tx2">
                        <a:alpha val="70000"/>
                      </a:schemeClr>
                    </a:gs>
                    <a:gs pos="100000">
                      <a:schemeClr val="tx2">
                        <a:alpha val="70000"/>
                      </a:schemeClr>
                    </a:gs>
                  </a:gsLst>
                  <a:lin ang="5400000" scaled="0"/>
                </a:gradFill>
                <a:latin typeface="Roboto Condensed Regular"/>
              </a:endParaRPr>
            </a:p>
          </p:txBody>
        </p:sp>
        <p:sp>
          <p:nvSpPr>
            <p:cNvPr id="175" name="TextBox 174"/>
            <p:cNvSpPr txBox="1"/>
            <p:nvPr/>
          </p:nvSpPr>
          <p:spPr>
            <a:xfrm>
              <a:off x="1893894" y="2520817"/>
              <a:ext cx="2491921" cy="1581324"/>
            </a:xfrm>
            <a:prstGeom prst="rect">
              <a:avLst/>
            </a:prstGeom>
            <a:noFill/>
          </p:spPr>
          <p:txBody>
            <a:bodyPr wrap="square" lIns="72000" tIns="0" rIns="72000" bIns="0" rtlCol="0">
              <a:noAutofit/>
            </a:bodyPr>
            <a:lstStyle/>
            <a:p>
              <a:pPr algn="ctr"/>
              <a:r>
                <a:rPr lang="lt-LT" altLang="en-US" sz="1400" b="1" dirty="0">
                  <a:latin typeface="Times New Roman" panose="02020603050405020304" pitchFamily="18" charset="0"/>
                  <a:cs typeface="Times New Roman" panose="02020603050405020304" pitchFamily="18" charset="0"/>
                </a:rPr>
                <a:t>III etapas.</a:t>
              </a:r>
              <a:r>
                <a:rPr lang="lt-LT" altLang="en-US" sz="1400" dirty="0">
                  <a:latin typeface="Times New Roman" panose="02020603050405020304" pitchFamily="18" charset="0"/>
                  <a:cs typeface="Times New Roman" panose="02020603050405020304" pitchFamily="18" charset="0"/>
                </a:rPr>
                <a:t> </a:t>
              </a:r>
            </a:p>
            <a:p>
              <a:pPr algn="just"/>
              <a:r>
                <a:rPr lang="lt-LT" altLang="en-US" sz="1400" dirty="0">
                  <a:latin typeface="Times New Roman" panose="02020603050405020304" pitchFamily="18" charset="0"/>
                  <a:cs typeface="Times New Roman" panose="02020603050405020304" pitchFamily="18" charset="0"/>
                </a:rPr>
                <a:t>Motyvuotos išvados dėl įstaigos veiklos sričių, kuriose egzistuoja didelė korupcijos pasireiškimo </a:t>
              </a:r>
            </a:p>
            <a:p>
              <a:pPr algn="just"/>
              <a:r>
                <a:rPr lang="lt-LT" altLang="en-US" sz="1400" dirty="0">
                  <a:latin typeface="Times New Roman" panose="02020603050405020304" pitchFamily="18" charset="0"/>
                  <a:cs typeface="Times New Roman" panose="02020603050405020304" pitchFamily="18" charset="0"/>
                </a:rPr>
                <a:t>tikimybė, </a:t>
              </a:r>
              <a:r>
                <a:rPr lang="lt-LT" altLang="en-US" sz="1400" u="sng" dirty="0">
                  <a:latin typeface="Times New Roman" panose="02020603050405020304" pitchFamily="18" charset="0"/>
                  <a:cs typeface="Times New Roman" panose="02020603050405020304" pitchFamily="18" charset="0"/>
                </a:rPr>
                <a:t>surašymas</a:t>
              </a:r>
              <a:r>
                <a:rPr lang="lt-LT" altLang="en-US" sz="1400" dirty="0">
                  <a:latin typeface="Times New Roman" panose="02020603050405020304" pitchFamily="18" charset="0"/>
                  <a:cs typeface="Times New Roman" panose="02020603050405020304" pitchFamily="18" charset="0"/>
                </a:rPr>
                <a:t>. </a:t>
              </a:r>
            </a:p>
          </p:txBody>
        </p:sp>
        <p:cxnSp>
          <p:nvCxnSpPr>
            <p:cNvPr id="177" name="직선 연결선 176"/>
            <p:cNvCxnSpPr/>
            <p:nvPr/>
          </p:nvCxnSpPr>
          <p:spPr>
            <a:xfrm flipH="1">
              <a:off x="3972121" y="2656556"/>
              <a:ext cx="614168" cy="0"/>
            </a:xfrm>
            <a:prstGeom prst="line">
              <a:avLst/>
            </a:prstGeom>
            <a:ln w="3175">
              <a:solidFill>
                <a:schemeClr val="tx2">
                  <a:alpha val="70000"/>
                </a:schemeClr>
              </a:solidFill>
              <a:prstDash val="dash"/>
              <a:tailEnd type="oval" w="sm" len="sm"/>
            </a:ln>
          </p:spPr>
          <p:style>
            <a:lnRef idx="1">
              <a:schemeClr val="accent1"/>
            </a:lnRef>
            <a:fillRef idx="0">
              <a:schemeClr val="accent1"/>
            </a:fillRef>
            <a:effectRef idx="0">
              <a:schemeClr val="accent1"/>
            </a:effectRef>
            <a:fontRef idx="minor">
              <a:schemeClr val="tx1"/>
            </a:fontRef>
          </p:style>
        </p:cxnSp>
      </p:grpSp>
      <p:grpSp>
        <p:nvGrpSpPr>
          <p:cNvPr id="116" name="그룹 115"/>
          <p:cNvGrpSpPr/>
          <p:nvPr/>
        </p:nvGrpSpPr>
        <p:grpSpPr>
          <a:xfrm>
            <a:off x="3535072" y="3074829"/>
            <a:ext cx="1886587" cy="1014457"/>
            <a:chOff x="3354640" y="2064545"/>
            <a:chExt cx="3995738" cy="1743075"/>
          </a:xfrm>
        </p:grpSpPr>
        <p:sp>
          <p:nvSpPr>
            <p:cNvPr id="117" name="Freeform 5"/>
            <p:cNvSpPr>
              <a:spLocks/>
            </p:cNvSpPr>
            <p:nvPr/>
          </p:nvSpPr>
          <p:spPr bwMode="auto">
            <a:xfrm>
              <a:off x="4640515" y="2180433"/>
              <a:ext cx="2393950" cy="700088"/>
            </a:xfrm>
            <a:custGeom>
              <a:avLst/>
              <a:gdLst>
                <a:gd name="T0" fmla="*/ 1508 w 1508"/>
                <a:gd name="T1" fmla="*/ 205 h 441"/>
                <a:gd name="T2" fmla="*/ 0 w 1508"/>
                <a:gd name="T3" fmla="*/ 0 h 441"/>
                <a:gd name="T4" fmla="*/ 0 w 1508"/>
                <a:gd name="T5" fmla="*/ 285 h 441"/>
                <a:gd name="T6" fmla="*/ 1140 w 1508"/>
                <a:gd name="T7" fmla="*/ 441 h 441"/>
                <a:gd name="T8" fmla="*/ 1508 w 1508"/>
                <a:gd name="T9" fmla="*/ 205 h 441"/>
              </a:gdLst>
              <a:ahLst/>
              <a:cxnLst>
                <a:cxn ang="0">
                  <a:pos x="T0" y="T1"/>
                </a:cxn>
                <a:cxn ang="0">
                  <a:pos x="T2" y="T3"/>
                </a:cxn>
                <a:cxn ang="0">
                  <a:pos x="T4" y="T5"/>
                </a:cxn>
                <a:cxn ang="0">
                  <a:pos x="T6" y="T7"/>
                </a:cxn>
                <a:cxn ang="0">
                  <a:pos x="T8" y="T9"/>
                </a:cxn>
              </a:cxnLst>
              <a:rect l="0" t="0" r="r" b="b"/>
              <a:pathLst>
                <a:path w="1508" h="441">
                  <a:moveTo>
                    <a:pt x="1508" y="205"/>
                  </a:moveTo>
                  <a:lnTo>
                    <a:pt x="0" y="0"/>
                  </a:lnTo>
                  <a:lnTo>
                    <a:pt x="0" y="285"/>
                  </a:lnTo>
                  <a:lnTo>
                    <a:pt x="1140" y="441"/>
                  </a:lnTo>
                  <a:lnTo>
                    <a:pt x="1508" y="205"/>
                  </a:lnTo>
                  <a:close/>
                </a:path>
              </a:pathLst>
            </a:custGeom>
            <a:pattFill prst="ltUpDiag">
              <a:fgClr>
                <a:schemeClr val="accent3">
                  <a:lumMod val="65000"/>
                </a:schemeClr>
              </a:fgClr>
              <a:bgClr>
                <a:schemeClr val="accent3">
                  <a:lumMod val="85000"/>
                </a:schemeClr>
              </a:bgClr>
            </a:pattFill>
            <a:ln w="3175">
              <a:solidFill>
                <a:schemeClr val="accent3">
                  <a:lumMod val="50000"/>
                  <a:alpha val="70000"/>
                </a:schemeClr>
              </a:solidFill>
            </a:ln>
            <a:extLst/>
          </p:spPr>
          <p:txBody>
            <a:bodyPr vert="horz" wrap="square" lIns="91440" tIns="45720" rIns="91440" bIns="45720" numCol="1" anchor="t" anchorCtr="0" compatLnSpc="1">
              <a:prstTxWarp prst="textNoShape">
                <a:avLst/>
              </a:prstTxWarp>
            </a:bodyPr>
            <a:lstStyle/>
            <a:p>
              <a:endParaRPr lang="ko-KR" altLang="en-US" dirty="0"/>
            </a:p>
          </p:txBody>
        </p:sp>
        <p:sp>
          <p:nvSpPr>
            <p:cNvPr id="118" name="Freeform 6"/>
            <p:cNvSpPr>
              <a:spLocks/>
            </p:cNvSpPr>
            <p:nvPr/>
          </p:nvSpPr>
          <p:spPr bwMode="auto">
            <a:xfrm>
              <a:off x="6091490" y="2436020"/>
              <a:ext cx="1258888" cy="1371600"/>
            </a:xfrm>
            <a:custGeom>
              <a:avLst/>
              <a:gdLst>
                <a:gd name="T0" fmla="*/ 793 w 793"/>
                <a:gd name="T1" fmla="*/ 0 h 864"/>
                <a:gd name="T2" fmla="*/ 0 w 793"/>
                <a:gd name="T3" fmla="*/ 508 h 864"/>
                <a:gd name="T4" fmla="*/ 0 w 793"/>
                <a:gd name="T5" fmla="*/ 864 h 864"/>
                <a:gd name="T6" fmla="*/ 793 w 793"/>
                <a:gd name="T7" fmla="*/ 357 h 864"/>
                <a:gd name="T8" fmla="*/ 793 w 793"/>
                <a:gd name="T9" fmla="*/ 0 h 864"/>
              </a:gdLst>
              <a:ahLst/>
              <a:cxnLst>
                <a:cxn ang="0">
                  <a:pos x="T0" y="T1"/>
                </a:cxn>
                <a:cxn ang="0">
                  <a:pos x="T2" y="T3"/>
                </a:cxn>
                <a:cxn ang="0">
                  <a:pos x="T4" y="T5"/>
                </a:cxn>
                <a:cxn ang="0">
                  <a:pos x="T6" y="T7"/>
                </a:cxn>
                <a:cxn ang="0">
                  <a:pos x="T8" y="T9"/>
                </a:cxn>
              </a:cxnLst>
              <a:rect l="0" t="0" r="r" b="b"/>
              <a:pathLst>
                <a:path w="793" h="864">
                  <a:moveTo>
                    <a:pt x="793" y="0"/>
                  </a:moveTo>
                  <a:lnTo>
                    <a:pt x="0" y="508"/>
                  </a:lnTo>
                  <a:lnTo>
                    <a:pt x="0" y="864"/>
                  </a:lnTo>
                  <a:lnTo>
                    <a:pt x="793" y="357"/>
                  </a:lnTo>
                  <a:lnTo>
                    <a:pt x="793" y="0"/>
                  </a:lnTo>
                  <a:close/>
                </a:path>
              </a:pathLst>
            </a:custGeom>
            <a:pattFill prst="dkDnDiag">
              <a:fgClr>
                <a:schemeClr val="accent3">
                  <a:lumMod val="65000"/>
                </a:schemeClr>
              </a:fgClr>
              <a:bgClr>
                <a:schemeClr val="accent3">
                  <a:lumMod val="75000"/>
                </a:schemeClr>
              </a:bgClr>
            </a:pattFill>
            <a:ln w="3175">
              <a:solidFill>
                <a:schemeClr val="accent3">
                  <a:lumMod val="50000"/>
                  <a:alpha val="70000"/>
                </a:schemeClr>
              </a:solidFill>
            </a:ln>
            <a:extLst/>
          </p:spPr>
          <p:txBody>
            <a:bodyPr vert="horz" wrap="square" lIns="91440" tIns="45720" rIns="91440" bIns="45720" numCol="1" anchor="t" anchorCtr="0" compatLnSpc="1">
              <a:prstTxWarp prst="textNoShape">
                <a:avLst/>
              </a:prstTxWarp>
            </a:bodyPr>
            <a:lstStyle/>
            <a:p>
              <a:endParaRPr lang="ko-KR" altLang="en-US" dirty="0"/>
            </a:p>
          </p:txBody>
        </p:sp>
        <p:sp>
          <p:nvSpPr>
            <p:cNvPr id="119" name="Freeform 7"/>
            <p:cNvSpPr>
              <a:spLocks/>
            </p:cNvSpPr>
            <p:nvPr/>
          </p:nvSpPr>
          <p:spPr bwMode="auto">
            <a:xfrm>
              <a:off x="3673728" y="2180433"/>
              <a:ext cx="966788" cy="700088"/>
            </a:xfrm>
            <a:custGeom>
              <a:avLst/>
              <a:gdLst>
                <a:gd name="T0" fmla="*/ 609 w 609"/>
                <a:gd name="T1" fmla="*/ 0 h 441"/>
                <a:gd name="T2" fmla="*/ 0 w 609"/>
                <a:gd name="T3" fmla="*/ 390 h 441"/>
                <a:gd name="T4" fmla="*/ 367 w 609"/>
                <a:gd name="T5" fmla="*/ 441 h 441"/>
                <a:gd name="T6" fmla="*/ 609 w 609"/>
                <a:gd name="T7" fmla="*/ 285 h 441"/>
                <a:gd name="T8" fmla="*/ 609 w 609"/>
                <a:gd name="T9" fmla="*/ 0 h 441"/>
              </a:gdLst>
              <a:ahLst/>
              <a:cxnLst>
                <a:cxn ang="0">
                  <a:pos x="T0" y="T1"/>
                </a:cxn>
                <a:cxn ang="0">
                  <a:pos x="T2" y="T3"/>
                </a:cxn>
                <a:cxn ang="0">
                  <a:pos x="T4" y="T5"/>
                </a:cxn>
                <a:cxn ang="0">
                  <a:pos x="T6" y="T7"/>
                </a:cxn>
                <a:cxn ang="0">
                  <a:pos x="T8" y="T9"/>
                </a:cxn>
              </a:cxnLst>
              <a:rect l="0" t="0" r="r" b="b"/>
              <a:pathLst>
                <a:path w="609" h="441">
                  <a:moveTo>
                    <a:pt x="609" y="0"/>
                  </a:moveTo>
                  <a:lnTo>
                    <a:pt x="0" y="390"/>
                  </a:lnTo>
                  <a:lnTo>
                    <a:pt x="367" y="441"/>
                  </a:lnTo>
                  <a:lnTo>
                    <a:pt x="609" y="285"/>
                  </a:lnTo>
                  <a:lnTo>
                    <a:pt x="609" y="0"/>
                  </a:lnTo>
                  <a:close/>
                </a:path>
              </a:pathLst>
            </a:custGeom>
            <a:pattFill prst="dkDnDiag">
              <a:fgClr>
                <a:schemeClr val="accent3">
                  <a:lumMod val="65000"/>
                </a:schemeClr>
              </a:fgClr>
              <a:bgClr>
                <a:schemeClr val="accent3">
                  <a:lumMod val="75000"/>
                </a:schemeClr>
              </a:bgClr>
            </a:pattFill>
            <a:ln w="3175">
              <a:solidFill>
                <a:schemeClr val="accent3">
                  <a:lumMod val="50000"/>
                  <a:alpha val="70000"/>
                </a:schemeClr>
              </a:solidFill>
            </a:ln>
            <a:extLst/>
          </p:spPr>
          <p:txBody>
            <a:bodyPr vert="horz" wrap="square" lIns="91440" tIns="45720" rIns="91440" bIns="45720" numCol="1" anchor="t" anchorCtr="0" compatLnSpc="1">
              <a:prstTxWarp prst="textNoShape">
                <a:avLst/>
              </a:prstTxWarp>
            </a:bodyPr>
            <a:lstStyle/>
            <a:p>
              <a:endParaRPr lang="ko-KR" altLang="en-US" dirty="0"/>
            </a:p>
          </p:txBody>
        </p:sp>
        <p:sp>
          <p:nvSpPr>
            <p:cNvPr id="120" name="Freeform 8"/>
            <p:cNvSpPr>
              <a:spLocks/>
            </p:cNvSpPr>
            <p:nvPr/>
          </p:nvSpPr>
          <p:spPr bwMode="auto">
            <a:xfrm>
              <a:off x="3354640" y="2867820"/>
              <a:ext cx="2736850" cy="939800"/>
            </a:xfrm>
            <a:custGeom>
              <a:avLst/>
              <a:gdLst>
                <a:gd name="T0" fmla="*/ 1724 w 1724"/>
                <a:gd name="T1" fmla="*/ 592 h 592"/>
                <a:gd name="T2" fmla="*/ 0 w 1724"/>
                <a:gd name="T3" fmla="*/ 358 h 592"/>
                <a:gd name="T4" fmla="*/ 0 w 1724"/>
                <a:gd name="T5" fmla="*/ 0 h 592"/>
                <a:gd name="T6" fmla="*/ 1724 w 1724"/>
                <a:gd name="T7" fmla="*/ 236 h 592"/>
                <a:gd name="T8" fmla="*/ 1724 w 1724"/>
                <a:gd name="T9" fmla="*/ 592 h 592"/>
              </a:gdLst>
              <a:ahLst/>
              <a:cxnLst>
                <a:cxn ang="0">
                  <a:pos x="T0" y="T1"/>
                </a:cxn>
                <a:cxn ang="0">
                  <a:pos x="T2" y="T3"/>
                </a:cxn>
                <a:cxn ang="0">
                  <a:pos x="T4" y="T5"/>
                </a:cxn>
                <a:cxn ang="0">
                  <a:pos x="T6" y="T7"/>
                </a:cxn>
                <a:cxn ang="0">
                  <a:pos x="T8" y="T9"/>
                </a:cxn>
              </a:cxnLst>
              <a:rect l="0" t="0" r="r" b="b"/>
              <a:pathLst>
                <a:path w="1724" h="592">
                  <a:moveTo>
                    <a:pt x="1724" y="592"/>
                  </a:moveTo>
                  <a:lnTo>
                    <a:pt x="0" y="358"/>
                  </a:lnTo>
                  <a:lnTo>
                    <a:pt x="0" y="0"/>
                  </a:lnTo>
                  <a:lnTo>
                    <a:pt x="1724" y="236"/>
                  </a:lnTo>
                  <a:lnTo>
                    <a:pt x="1724" y="592"/>
                  </a:lnTo>
                  <a:close/>
                </a:path>
              </a:pathLst>
            </a:custGeom>
            <a:solidFill>
              <a:schemeClr val="accent3">
                <a:lumMod val="85000"/>
              </a:schemeClr>
            </a:solidFill>
            <a:ln w="3175">
              <a:solidFill>
                <a:schemeClr val="accent3">
                  <a:lumMod val="50000"/>
                  <a:alpha val="70000"/>
                </a:schemeClr>
              </a:solidFill>
            </a:ln>
            <a:extLst/>
          </p:spPr>
          <p:txBody>
            <a:bodyPr vert="horz" wrap="square" lIns="0" tIns="0" rIns="0" bIns="0" numCol="1" anchor="ctr" anchorCtr="0" compatLnSpc="1">
              <a:prstTxWarp prst="textNoShape">
                <a:avLst/>
              </a:prstTxWarp>
            </a:bodyPr>
            <a:lstStyle/>
            <a:p>
              <a:pPr algn="ctr">
                <a:spcAft>
                  <a:spcPts val="300"/>
                </a:spcAft>
              </a:pPr>
              <a:r>
                <a:rPr lang="en-US" altLang="ko-KR" sz="1200" b="1" dirty="0">
                  <a:gradFill>
                    <a:gsLst>
                      <a:gs pos="0">
                        <a:schemeClr val="accent4">
                          <a:alpha val="50000"/>
                        </a:schemeClr>
                      </a:gs>
                      <a:gs pos="100000">
                        <a:schemeClr val="accent4">
                          <a:alpha val="50000"/>
                        </a:schemeClr>
                      </a:gs>
                    </a:gsLst>
                    <a:lin ang="5400000" scaled="0"/>
                  </a:gradFill>
                  <a:latin typeface="Bebas Neue" pitchFamily="34" charset="0"/>
                  <a:ea typeface="Roboto Condensed Regular"/>
                </a:rPr>
                <a:t>02</a:t>
              </a:r>
              <a:endParaRPr lang="ko-KR" altLang="en-US" sz="1200" b="1" dirty="0">
                <a:gradFill>
                  <a:gsLst>
                    <a:gs pos="0">
                      <a:schemeClr val="accent4">
                        <a:alpha val="50000"/>
                      </a:schemeClr>
                    </a:gs>
                    <a:gs pos="100000">
                      <a:schemeClr val="accent4">
                        <a:alpha val="50000"/>
                      </a:schemeClr>
                    </a:gs>
                  </a:gsLst>
                  <a:lin ang="5400000" scaled="0"/>
                </a:gradFill>
                <a:latin typeface="Bebas Neue" pitchFamily="34" charset="0"/>
                <a:ea typeface="+mj-ea"/>
              </a:endParaRPr>
            </a:p>
          </p:txBody>
        </p:sp>
        <p:sp>
          <p:nvSpPr>
            <p:cNvPr id="121" name="Freeform 9"/>
            <p:cNvSpPr>
              <a:spLocks noEditPoints="1"/>
            </p:cNvSpPr>
            <p:nvPr/>
          </p:nvSpPr>
          <p:spPr bwMode="auto">
            <a:xfrm>
              <a:off x="3354640" y="2064545"/>
              <a:ext cx="3995738" cy="1177925"/>
            </a:xfrm>
            <a:custGeom>
              <a:avLst/>
              <a:gdLst>
                <a:gd name="T0" fmla="*/ 810 w 2517"/>
                <a:gd name="T1" fmla="*/ 73 h 742"/>
                <a:gd name="T2" fmla="*/ 2318 w 2517"/>
                <a:gd name="T3" fmla="*/ 278 h 742"/>
                <a:gd name="T4" fmla="*/ 1709 w 2517"/>
                <a:gd name="T5" fmla="*/ 667 h 742"/>
                <a:gd name="T6" fmla="*/ 201 w 2517"/>
                <a:gd name="T7" fmla="*/ 463 h 742"/>
                <a:gd name="T8" fmla="*/ 810 w 2517"/>
                <a:gd name="T9" fmla="*/ 73 h 742"/>
                <a:gd name="T10" fmla="*/ 792 w 2517"/>
                <a:gd name="T11" fmla="*/ 0 h 742"/>
                <a:gd name="T12" fmla="*/ 0 w 2517"/>
                <a:gd name="T13" fmla="*/ 506 h 742"/>
                <a:gd name="T14" fmla="*/ 1724 w 2517"/>
                <a:gd name="T15" fmla="*/ 742 h 742"/>
                <a:gd name="T16" fmla="*/ 2517 w 2517"/>
                <a:gd name="T17" fmla="*/ 234 h 742"/>
                <a:gd name="T18" fmla="*/ 792 w 2517"/>
                <a:gd name="T19" fmla="*/ 0 h 742"/>
                <a:gd name="T20" fmla="*/ 792 w 2517"/>
                <a:gd name="T21"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7" h="742">
                  <a:moveTo>
                    <a:pt x="810" y="73"/>
                  </a:moveTo>
                  <a:lnTo>
                    <a:pt x="2318" y="278"/>
                  </a:lnTo>
                  <a:lnTo>
                    <a:pt x="1709" y="667"/>
                  </a:lnTo>
                  <a:lnTo>
                    <a:pt x="201" y="463"/>
                  </a:lnTo>
                  <a:lnTo>
                    <a:pt x="810" y="73"/>
                  </a:lnTo>
                  <a:close/>
                  <a:moveTo>
                    <a:pt x="792" y="0"/>
                  </a:moveTo>
                  <a:lnTo>
                    <a:pt x="0" y="506"/>
                  </a:lnTo>
                  <a:lnTo>
                    <a:pt x="1724" y="742"/>
                  </a:lnTo>
                  <a:lnTo>
                    <a:pt x="2517" y="234"/>
                  </a:lnTo>
                  <a:lnTo>
                    <a:pt x="792" y="0"/>
                  </a:lnTo>
                  <a:lnTo>
                    <a:pt x="792" y="0"/>
                  </a:lnTo>
                  <a:close/>
                </a:path>
              </a:pathLst>
            </a:custGeom>
            <a:solidFill>
              <a:schemeClr val="tx2">
                <a:lumMod val="20000"/>
                <a:lumOff val="80000"/>
              </a:schemeClr>
            </a:solidFill>
            <a:ln w="3175">
              <a:solidFill>
                <a:schemeClr val="accent3">
                  <a:lumMod val="50000"/>
                  <a:alpha val="70000"/>
                </a:schemeClr>
              </a:solidFill>
            </a:ln>
          </p:spPr>
          <p:txBody>
            <a:bodyPr vert="horz" wrap="square" lIns="0" tIns="0" rIns="0" bIns="0" numCol="1" anchor="ctr" anchorCtr="0" compatLnSpc="1">
              <a:prstTxWarp prst="textNoShape">
                <a:avLst/>
              </a:prstTxWarp>
            </a:bodyPr>
            <a:lstStyle/>
            <a:p>
              <a:pPr algn="ctr">
                <a:spcAft>
                  <a:spcPts val="300"/>
                </a:spcAft>
              </a:pPr>
              <a:endParaRPr lang="ko-KR" altLang="en-US" sz="1200" b="1" dirty="0">
                <a:gradFill>
                  <a:gsLst>
                    <a:gs pos="0">
                      <a:schemeClr val="accent4">
                        <a:alpha val="50000"/>
                      </a:schemeClr>
                    </a:gs>
                    <a:gs pos="100000">
                      <a:schemeClr val="accent4">
                        <a:alpha val="50000"/>
                      </a:schemeClr>
                    </a:gs>
                  </a:gsLst>
                  <a:lin ang="5400000" scaled="0"/>
                </a:gradFill>
                <a:latin typeface="Bebas Neue" pitchFamily="34" charset="0"/>
                <a:ea typeface="Roboto Condensed Regular"/>
              </a:endParaRPr>
            </a:p>
          </p:txBody>
        </p:sp>
        <p:sp>
          <p:nvSpPr>
            <p:cNvPr id="122" name="Freeform 10"/>
            <p:cNvSpPr>
              <a:spLocks noEditPoints="1"/>
            </p:cNvSpPr>
            <p:nvPr/>
          </p:nvSpPr>
          <p:spPr bwMode="auto">
            <a:xfrm>
              <a:off x="3354640" y="2436020"/>
              <a:ext cx="3995738" cy="1177925"/>
            </a:xfrm>
            <a:custGeom>
              <a:avLst/>
              <a:gdLst>
                <a:gd name="T0" fmla="*/ 810 w 2517"/>
                <a:gd name="T1" fmla="*/ 73 h 742"/>
                <a:gd name="T2" fmla="*/ 2318 w 2517"/>
                <a:gd name="T3" fmla="*/ 278 h 742"/>
                <a:gd name="T4" fmla="*/ 1709 w 2517"/>
                <a:gd name="T5" fmla="*/ 667 h 742"/>
                <a:gd name="T6" fmla="*/ 201 w 2517"/>
                <a:gd name="T7" fmla="*/ 463 h 742"/>
                <a:gd name="T8" fmla="*/ 810 w 2517"/>
                <a:gd name="T9" fmla="*/ 73 h 742"/>
                <a:gd name="T10" fmla="*/ 792 w 2517"/>
                <a:gd name="T11" fmla="*/ 0 h 742"/>
                <a:gd name="T12" fmla="*/ 0 w 2517"/>
                <a:gd name="T13" fmla="*/ 506 h 742"/>
                <a:gd name="T14" fmla="*/ 1724 w 2517"/>
                <a:gd name="T15" fmla="*/ 742 h 742"/>
                <a:gd name="T16" fmla="*/ 2517 w 2517"/>
                <a:gd name="T17" fmla="*/ 234 h 742"/>
                <a:gd name="T18" fmla="*/ 792 w 2517"/>
                <a:gd name="T19" fmla="*/ 0 h 742"/>
                <a:gd name="T20" fmla="*/ 792 w 2517"/>
                <a:gd name="T21"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7" h="742">
                  <a:moveTo>
                    <a:pt x="810" y="73"/>
                  </a:moveTo>
                  <a:lnTo>
                    <a:pt x="2318" y="278"/>
                  </a:lnTo>
                  <a:lnTo>
                    <a:pt x="1709" y="667"/>
                  </a:lnTo>
                  <a:lnTo>
                    <a:pt x="201" y="463"/>
                  </a:lnTo>
                  <a:lnTo>
                    <a:pt x="810" y="73"/>
                  </a:lnTo>
                  <a:moveTo>
                    <a:pt x="792" y="0"/>
                  </a:moveTo>
                  <a:lnTo>
                    <a:pt x="0" y="506"/>
                  </a:lnTo>
                  <a:lnTo>
                    <a:pt x="1724" y="742"/>
                  </a:lnTo>
                  <a:lnTo>
                    <a:pt x="2517" y="234"/>
                  </a:lnTo>
                  <a:lnTo>
                    <a:pt x="792" y="0"/>
                  </a:lnTo>
                  <a:lnTo>
                    <a:pt x="79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dirty="0"/>
            </a:p>
          </p:txBody>
        </p:sp>
      </p:grpSp>
      <p:grpSp>
        <p:nvGrpSpPr>
          <p:cNvPr id="21" name="그룹 20"/>
          <p:cNvGrpSpPr/>
          <p:nvPr/>
        </p:nvGrpSpPr>
        <p:grpSpPr>
          <a:xfrm>
            <a:off x="5508144" y="3388189"/>
            <a:ext cx="3003569" cy="1306752"/>
            <a:chOff x="6472875" y="1798923"/>
            <a:chExt cx="1736780" cy="1306752"/>
          </a:xfrm>
        </p:grpSpPr>
        <p:cxnSp>
          <p:nvCxnSpPr>
            <p:cNvPr id="155" name="직선 연결선 154"/>
            <p:cNvCxnSpPr/>
            <p:nvPr/>
          </p:nvCxnSpPr>
          <p:spPr>
            <a:xfrm>
              <a:off x="6472875" y="1899639"/>
              <a:ext cx="614168" cy="0"/>
            </a:xfrm>
            <a:prstGeom prst="line">
              <a:avLst/>
            </a:prstGeom>
            <a:ln w="3175">
              <a:solidFill>
                <a:schemeClr val="tx2">
                  <a:alpha val="70000"/>
                </a:schemeClr>
              </a:solidFill>
              <a:prstDash val="dash"/>
              <a:tailEnd type="oval" w="sm" len="sm"/>
            </a:ln>
          </p:spPr>
          <p:style>
            <a:lnRef idx="1">
              <a:schemeClr val="accent1"/>
            </a:lnRef>
            <a:fillRef idx="0">
              <a:schemeClr val="accent1"/>
            </a:fillRef>
            <a:effectRef idx="0">
              <a:schemeClr val="accent1"/>
            </a:effectRef>
            <a:fontRef idx="minor">
              <a:schemeClr val="tx1"/>
            </a:fontRef>
          </p:style>
        </p:cxnSp>
        <p:grpSp>
          <p:nvGrpSpPr>
            <p:cNvPr id="16" name="그룹 15"/>
            <p:cNvGrpSpPr/>
            <p:nvPr/>
          </p:nvGrpSpPr>
          <p:grpSpPr>
            <a:xfrm>
              <a:off x="6683825" y="1798923"/>
              <a:ext cx="1525830" cy="1306752"/>
              <a:chOff x="2422975" y="2114678"/>
              <a:chExt cx="1525830" cy="1306752"/>
            </a:xfrm>
          </p:grpSpPr>
          <p:sp>
            <p:nvSpPr>
              <p:cNvPr id="156" name="TextBox 155"/>
              <p:cNvSpPr txBox="1"/>
              <p:nvPr/>
            </p:nvSpPr>
            <p:spPr>
              <a:xfrm>
                <a:off x="2874435" y="2114678"/>
                <a:ext cx="952765" cy="193940"/>
              </a:xfrm>
              <a:prstGeom prst="rect">
                <a:avLst/>
              </a:prstGeom>
              <a:noFill/>
            </p:spPr>
            <p:txBody>
              <a:bodyPr wrap="square" lIns="72000" tIns="0" rIns="72000" bIns="0" rtlCol="0">
                <a:noAutofit/>
              </a:bodyPr>
              <a:lstStyle/>
              <a:p>
                <a:endParaRPr lang="ko-KR" altLang="en-US" sz="1200" b="1" dirty="0">
                  <a:gradFill>
                    <a:gsLst>
                      <a:gs pos="0">
                        <a:schemeClr val="tx2">
                          <a:alpha val="70000"/>
                        </a:schemeClr>
                      </a:gs>
                      <a:gs pos="100000">
                        <a:schemeClr val="tx2">
                          <a:alpha val="70000"/>
                        </a:schemeClr>
                      </a:gs>
                    </a:gsLst>
                    <a:lin ang="5400000" scaled="0"/>
                  </a:gradFill>
                  <a:latin typeface="Roboto Condensed Regular"/>
                </a:endParaRPr>
              </a:p>
            </p:txBody>
          </p:sp>
          <p:sp>
            <p:nvSpPr>
              <p:cNvPr id="157" name="TextBox 156"/>
              <p:cNvSpPr txBox="1"/>
              <p:nvPr/>
            </p:nvSpPr>
            <p:spPr>
              <a:xfrm>
                <a:off x="2422975" y="2114678"/>
                <a:ext cx="1525830" cy="1306752"/>
              </a:xfrm>
              <a:prstGeom prst="rect">
                <a:avLst/>
              </a:prstGeom>
              <a:noFill/>
            </p:spPr>
            <p:txBody>
              <a:bodyPr wrap="square" lIns="72000" tIns="0" rIns="72000" bIns="0" rtlCol="0">
                <a:noAutofit/>
              </a:bodyPr>
              <a:lstStyle/>
              <a:p>
                <a:pPr algn="ctr"/>
                <a:r>
                  <a:rPr lang="lt-LT" altLang="en-US" sz="1400" b="1" dirty="0">
                    <a:latin typeface="Times New Roman" panose="02020603050405020304" pitchFamily="18" charset="0"/>
                    <a:cs typeface="Times New Roman" panose="02020603050405020304" pitchFamily="18" charset="0"/>
                  </a:rPr>
                  <a:t>II etapas.</a:t>
                </a:r>
              </a:p>
              <a:p>
                <a:pPr algn="just"/>
                <a:r>
                  <a:rPr lang="lt-LT" altLang="en-US" sz="1400" dirty="0">
                    <a:latin typeface="Times New Roman" panose="02020603050405020304" pitchFamily="18" charset="0"/>
                    <a:cs typeface="Times New Roman" panose="02020603050405020304" pitchFamily="18" charset="0"/>
                  </a:rPr>
                  <a:t>Nustatytų įstaigos veiklos sričių, </a:t>
                </a:r>
              </a:p>
              <a:p>
                <a:pPr algn="just"/>
                <a:r>
                  <a:rPr lang="lt-LT" altLang="en-US" sz="1400" dirty="0">
                    <a:latin typeface="Times New Roman" panose="02020603050405020304" pitchFamily="18" charset="0"/>
                    <a:cs typeface="Times New Roman" panose="02020603050405020304" pitchFamily="18" charset="0"/>
                  </a:rPr>
                  <a:t>kuriose egzistuoja didelė </a:t>
                </a:r>
              </a:p>
              <a:p>
                <a:pPr algn="just"/>
                <a:r>
                  <a:rPr lang="lt-LT" altLang="en-US" sz="1400" dirty="0">
                    <a:latin typeface="Times New Roman" panose="02020603050405020304" pitchFamily="18" charset="0"/>
                    <a:cs typeface="Times New Roman" panose="02020603050405020304" pitchFamily="18" charset="0"/>
                  </a:rPr>
                  <a:t>korupcijos pasireiškimo tikimybė, </a:t>
                </a:r>
              </a:p>
              <a:p>
                <a:pPr algn="just"/>
                <a:r>
                  <a:rPr lang="lt-LT" altLang="en-US" sz="1400" u="sng" dirty="0">
                    <a:latin typeface="Times New Roman" panose="02020603050405020304" pitchFamily="18" charset="0"/>
                    <a:cs typeface="Times New Roman" panose="02020603050405020304" pitchFamily="18" charset="0"/>
                  </a:rPr>
                  <a:t>įvertinimas</a:t>
                </a:r>
                <a:r>
                  <a:rPr lang="lt-LT" altLang="en-US" sz="1400" dirty="0">
                    <a:latin typeface="Times New Roman" panose="02020603050405020304" pitchFamily="18" charset="0"/>
                    <a:cs typeface="Times New Roman" panose="02020603050405020304" pitchFamily="18" charset="0"/>
                  </a:rPr>
                  <a:t>; </a:t>
                </a:r>
              </a:p>
            </p:txBody>
          </p:sp>
        </p:grpSp>
      </p:grpSp>
      <p:grpSp>
        <p:nvGrpSpPr>
          <p:cNvPr id="20" name="그룹 19"/>
          <p:cNvGrpSpPr/>
          <p:nvPr/>
        </p:nvGrpSpPr>
        <p:grpSpPr>
          <a:xfrm>
            <a:off x="880385" y="2111320"/>
            <a:ext cx="2592622" cy="1649052"/>
            <a:chOff x="1870985" y="1304374"/>
            <a:chExt cx="2592622" cy="718799"/>
          </a:xfrm>
        </p:grpSpPr>
        <p:sp>
          <p:nvSpPr>
            <p:cNvPr id="153" name="TextBox 152"/>
            <p:cNvSpPr txBox="1"/>
            <p:nvPr/>
          </p:nvSpPr>
          <p:spPr>
            <a:xfrm>
              <a:off x="3001435" y="1527493"/>
              <a:ext cx="952765" cy="495680"/>
            </a:xfrm>
            <a:prstGeom prst="rect">
              <a:avLst/>
            </a:prstGeom>
            <a:noFill/>
          </p:spPr>
          <p:txBody>
            <a:bodyPr wrap="square" lIns="72000" tIns="0" rIns="72000" bIns="0" rtlCol="0">
              <a:noAutofit/>
            </a:bodyPr>
            <a:lstStyle/>
            <a:p>
              <a:endParaRPr lang="ko-KR" altLang="en-US" sz="1200" b="1" dirty="0">
                <a:gradFill>
                  <a:gsLst>
                    <a:gs pos="0">
                      <a:schemeClr val="accent1"/>
                    </a:gs>
                    <a:gs pos="100000">
                      <a:schemeClr val="accent1"/>
                    </a:gs>
                  </a:gsLst>
                  <a:lin ang="5400000" scaled="0"/>
                </a:gradFill>
                <a:latin typeface="Roboto Condensed Regular"/>
              </a:endParaRPr>
            </a:p>
          </p:txBody>
        </p:sp>
        <p:sp>
          <p:nvSpPr>
            <p:cNvPr id="154" name="TextBox 153"/>
            <p:cNvSpPr txBox="1"/>
            <p:nvPr/>
          </p:nvSpPr>
          <p:spPr>
            <a:xfrm>
              <a:off x="1870985" y="1304374"/>
              <a:ext cx="2539042" cy="702489"/>
            </a:xfrm>
            <a:prstGeom prst="rect">
              <a:avLst/>
            </a:prstGeom>
            <a:noFill/>
          </p:spPr>
          <p:txBody>
            <a:bodyPr wrap="square" lIns="72000" tIns="0" rIns="72000" bIns="0" rtlCol="0">
              <a:noAutofit/>
            </a:bodyPr>
            <a:lstStyle/>
            <a:p>
              <a:pPr algn="ctr"/>
              <a:r>
                <a:rPr lang="lt-LT" altLang="en-US" sz="1400" b="1" dirty="0">
                  <a:latin typeface="Times New Roman" panose="02020603050405020304" pitchFamily="18" charset="0"/>
                  <a:cs typeface="Times New Roman" panose="02020603050405020304" pitchFamily="18" charset="0"/>
                </a:rPr>
                <a:t>I etapas.</a:t>
              </a:r>
              <a:r>
                <a:rPr lang="lt-LT" altLang="en-US" sz="1400" dirty="0">
                  <a:latin typeface="Times New Roman" panose="02020603050405020304" pitchFamily="18" charset="0"/>
                  <a:cs typeface="Times New Roman" panose="02020603050405020304" pitchFamily="18" charset="0"/>
                </a:rPr>
                <a:t> </a:t>
              </a:r>
            </a:p>
            <a:p>
              <a:pPr algn="just"/>
              <a:r>
                <a:rPr lang="lt-LT" altLang="en-US" sz="1400" dirty="0">
                  <a:latin typeface="Times New Roman" panose="02020603050405020304" pitchFamily="18" charset="0"/>
                  <a:cs typeface="Times New Roman" panose="02020603050405020304" pitchFamily="18" charset="0"/>
                </a:rPr>
                <a:t>Įstaigos veiklos sričių atitikties  Korupcijos prevencijos įstatymo 6 straipsnio 3 dalyje nustatytiems kriterijams </a:t>
              </a:r>
              <a:r>
                <a:rPr lang="lt-LT" altLang="en-US" sz="1400" u="sng" dirty="0">
                  <a:latin typeface="Times New Roman" panose="02020603050405020304" pitchFamily="18" charset="0"/>
                  <a:cs typeface="Times New Roman" panose="02020603050405020304" pitchFamily="18" charset="0"/>
                </a:rPr>
                <a:t>nustatymas</a:t>
              </a:r>
              <a:r>
                <a:rPr lang="lt-LT" altLang="en-US" sz="1400" dirty="0">
                  <a:latin typeface="Times New Roman" panose="02020603050405020304" pitchFamily="18" charset="0"/>
                  <a:cs typeface="Times New Roman" panose="02020603050405020304" pitchFamily="18" charset="0"/>
                </a:rPr>
                <a:t>;</a:t>
              </a:r>
            </a:p>
          </p:txBody>
        </p:sp>
        <p:cxnSp>
          <p:nvCxnSpPr>
            <p:cNvPr id="152" name="직선 연결선 151"/>
            <p:cNvCxnSpPr/>
            <p:nvPr/>
          </p:nvCxnSpPr>
          <p:spPr>
            <a:xfrm flipH="1">
              <a:off x="3849439" y="1721055"/>
              <a:ext cx="614168" cy="0"/>
            </a:xfrm>
            <a:prstGeom prst="line">
              <a:avLst/>
            </a:prstGeom>
            <a:ln w="3175">
              <a:solidFill>
                <a:schemeClr val="accent1"/>
              </a:solidFill>
              <a:prstDash val="dash"/>
              <a:tailEnd type="oval" w="sm" len="sm"/>
            </a:ln>
          </p:spPr>
          <p:style>
            <a:lnRef idx="1">
              <a:schemeClr val="accent1"/>
            </a:lnRef>
            <a:fillRef idx="0">
              <a:schemeClr val="accent1"/>
            </a:fillRef>
            <a:effectRef idx="0">
              <a:schemeClr val="accent1"/>
            </a:effectRef>
            <a:fontRef idx="minor">
              <a:schemeClr val="tx1"/>
            </a:fontRef>
          </p:style>
        </p:cxnSp>
      </p:grpSp>
      <p:grpSp>
        <p:nvGrpSpPr>
          <p:cNvPr id="12" name="그룹 11"/>
          <p:cNvGrpSpPr/>
          <p:nvPr/>
        </p:nvGrpSpPr>
        <p:grpSpPr>
          <a:xfrm>
            <a:off x="3583314" y="2440213"/>
            <a:ext cx="1886587" cy="1014457"/>
            <a:chOff x="4129765" y="1474040"/>
            <a:chExt cx="2325491" cy="1014457"/>
          </a:xfrm>
        </p:grpSpPr>
        <p:sp>
          <p:nvSpPr>
            <p:cNvPr id="124" name="Freeform 5"/>
            <p:cNvSpPr>
              <a:spLocks/>
            </p:cNvSpPr>
            <p:nvPr/>
          </p:nvSpPr>
          <p:spPr bwMode="auto">
            <a:xfrm>
              <a:off x="4878135" y="1541486"/>
              <a:ext cx="1393262" cy="407446"/>
            </a:xfrm>
            <a:custGeom>
              <a:avLst/>
              <a:gdLst>
                <a:gd name="T0" fmla="*/ 1508 w 1508"/>
                <a:gd name="T1" fmla="*/ 205 h 441"/>
                <a:gd name="T2" fmla="*/ 0 w 1508"/>
                <a:gd name="T3" fmla="*/ 0 h 441"/>
                <a:gd name="T4" fmla="*/ 0 w 1508"/>
                <a:gd name="T5" fmla="*/ 285 h 441"/>
                <a:gd name="T6" fmla="*/ 1140 w 1508"/>
                <a:gd name="T7" fmla="*/ 441 h 441"/>
                <a:gd name="T8" fmla="*/ 1508 w 1508"/>
                <a:gd name="T9" fmla="*/ 205 h 441"/>
              </a:gdLst>
              <a:ahLst/>
              <a:cxnLst>
                <a:cxn ang="0">
                  <a:pos x="T0" y="T1"/>
                </a:cxn>
                <a:cxn ang="0">
                  <a:pos x="T2" y="T3"/>
                </a:cxn>
                <a:cxn ang="0">
                  <a:pos x="T4" y="T5"/>
                </a:cxn>
                <a:cxn ang="0">
                  <a:pos x="T6" y="T7"/>
                </a:cxn>
                <a:cxn ang="0">
                  <a:pos x="T8" y="T9"/>
                </a:cxn>
              </a:cxnLst>
              <a:rect l="0" t="0" r="r" b="b"/>
              <a:pathLst>
                <a:path w="1508" h="441">
                  <a:moveTo>
                    <a:pt x="1508" y="205"/>
                  </a:moveTo>
                  <a:lnTo>
                    <a:pt x="0" y="0"/>
                  </a:lnTo>
                  <a:lnTo>
                    <a:pt x="0" y="285"/>
                  </a:lnTo>
                  <a:lnTo>
                    <a:pt x="1140" y="441"/>
                  </a:lnTo>
                  <a:lnTo>
                    <a:pt x="1508" y="205"/>
                  </a:lnTo>
                  <a:close/>
                </a:path>
              </a:pathLst>
            </a:custGeom>
            <a:pattFill prst="ltUpDiag">
              <a:fgClr>
                <a:schemeClr val="accent1">
                  <a:lumMod val="75000"/>
                </a:schemeClr>
              </a:fgClr>
              <a:bgClr>
                <a:schemeClr val="accent1"/>
              </a:bgClr>
            </a:pattFill>
            <a:ln w="3175">
              <a:solidFill>
                <a:schemeClr val="accent1">
                  <a:lumMod val="75000"/>
                </a:schemeClr>
              </a:solidFill>
            </a:ln>
            <a:extLst/>
          </p:spPr>
          <p:txBody>
            <a:bodyPr vert="horz" wrap="square" lIns="91440" tIns="45720" rIns="91440" bIns="45720" numCol="1" anchor="t" anchorCtr="0" compatLnSpc="1">
              <a:prstTxWarp prst="textNoShape">
                <a:avLst/>
              </a:prstTxWarp>
            </a:bodyPr>
            <a:lstStyle/>
            <a:p>
              <a:endParaRPr lang="ko-KR" altLang="en-US" dirty="0"/>
            </a:p>
          </p:txBody>
        </p:sp>
        <p:sp>
          <p:nvSpPr>
            <p:cNvPr id="125" name="Freeform 6"/>
            <p:cNvSpPr>
              <a:spLocks/>
            </p:cNvSpPr>
            <p:nvPr/>
          </p:nvSpPr>
          <p:spPr bwMode="auto">
            <a:xfrm>
              <a:off x="5722592" y="1690236"/>
              <a:ext cx="732664" cy="798261"/>
            </a:xfrm>
            <a:custGeom>
              <a:avLst/>
              <a:gdLst>
                <a:gd name="T0" fmla="*/ 793 w 793"/>
                <a:gd name="T1" fmla="*/ 0 h 864"/>
                <a:gd name="T2" fmla="*/ 0 w 793"/>
                <a:gd name="T3" fmla="*/ 508 h 864"/>
                <a:gd name="T4" fmla="*/ 0 w 793"/>
                <a:gd name="T5" fmla="*/ 864 h 864"/>
                <a:gd name="T6" fmla="*/ 793 w 793"/>
                <a:gd name="T7" fmla="*/ 357 h 864"/>
                <a:gd name="T8" fmla="*/ 793 w 793"/>
                <a:gd name="T9" fmla="*/ 0 h 864"/>
              </a:gdLst>
              <a:ahLst/>
              <a:cxnLst>
                <a:cxn ang="0">
                  <a:pos x="T0" y="T1"/>
                </a:cxn>
                <a:cxn ang="0">
                  <a:pos x="T2" y="T3"/>
                </a:cxn>
                <a:cxn ang="0">
                  <a:pos x="T4" y="T5"/>
                </a:cxn>
                <a:cxn ang="0">
                  <a:pos x="T6" y="T7"/>
                </a:cxn>
                <a:cxn ang="0">
                  <a:pos x="T8" y="T9"/>
                </a:cxn>
              </a:cxnLst>
              <a:rect l="0" t="0" r="r" b="b"/>
              <a:pathLst>
                <a:path w="793" h="864">
                  <a:moveTo>
                    <a:pt x="793" y="0"/>
                  </a:moveTo>
                  <a:lnTo>
                    <a:pt x="0" y="508"/>
                  </a:lnTo>
                  <a:lnTo>
                    <a:pt x="0" y="864"/>
                  </a:lnTo>
                  <a:lnTo>
                    <a:pt x="793" y="357"/>
                  </a:lnTo>
                  <a:lnTo>
                    <a:pt x="793" y="0"/>
                  </a:lnTo>
                  <a:close/>
                </a:path>
              </a:pathLst>
            </a:custGeom>
            <a:pattFill prst="dkDnDiag">
              <a:fgClr>
                <a:schemeClr val="accent1"/>
              </a:fgClr>
              <a:bgClr>
                <a:schemeClr val="accent1">
                  <a:lumMod val="75000"/>
                </a:schemeClr>
              </a:bgClr>
            </a:pattFill>
            <a:ln w="3175">
              <a:solidFill>
                <a:schemeClr val="accent1">
                  <a:lumMod val="75000"/>
                </a:schemeClr>
              </a:solidFill>
            </a:ln>
            <a:extLst/>
          </p:spPr>
          <p:txBody>
            <a:bodyPr vert="horz" wrap="square" lIns="91440" tIns="45720" rIns="91440" bIns="45720" numCol="1" anchor="t" anchorCtr="0" compatLnSpc="1">
              <a:prstTxWarp prst="textNoShape">
                <a:avLst/>
              </a:prstTxWarp>
            </a:bodyPr>
            <a:lstStyle/>
            <a:p>
              <a:endParaRPr lang="ko-KR" altLang="en-US" dirty="0"/>
            </a:p>
          </p:txBody>
        </p:sp>
        <p:sp>
          <p:nvSpPr>
            <p:cNvPr id="126" name="Freeform 7"/>
            <p:cNvSpPr>
              <a:spLocks/>
            </p:cNvSpPr>
            <p:nvPr/>
          </p:nvSpPr>
          <p:spPr bwMode="auto">
            <a:xfrm>
              <a:off x="4315472" y="1541486"/>
              <a:ext cx="562664" cy="407446"/>
            </a:xfrm>
            <a:custGeom>
              <a:avLst/>
              <a:gdLst>
                <a:gd name="T0" fmla="*/ 609 w 609"/>
                <a:gd name="T1" fmla="*/ 0 h 441"/>
                <a:gd name="T2" fmla="*/ 0 w 609"/>
                <a:gd name="T3" fmla="*/ 390 h 441"/>
                <a:gd name="T4" fmla="*/ 367 w 609"/>
                <a:gd name="T5" fmla="*/ 441 h 441"/>
                <a:gd name="T6" fmla="*/ 609 w 609"/>
                <a:gd name="T7" fmla="*/ 285 h 441"/>
                <a:gd name="T8" fmla="*/ 609 w 609"/>
                <a:gd name="T9" fmla="*/ 0 h 441"/>
              </a:gdLst>
              <a:ahLst/>
              <a:cxnLst>
                <a:cxn ang="0">
                  <a:pos x="T0" y="T1"/>
                </a:cxn>
                <a:cxn ang="0">
                  <a:pos x="T2" y="T3"/>
                </a:cxn>
                <a:cxn ang="0">
                  <a:pos x="T4" y="T5"/>
                </a:cxn>
                <a:cxn ang="0">
                  <a:pos x="T6" y="T7"/>
                </a:cxn>
                <a:cxn ang="0">
                  <a:pos x="T8" y="T9"/>
                </a:cxn>
              </a:cxnLst>
              <a:rect l="0" t="0" r="r" b="b"/>
              <a:pathLst>
                <a:path w="609" h="441">
                  <a:moveTo>
                    <a:pt x="609" y="0"/>
                  </a:moveTo>
                  <a:lnTo>
                    <a:pt x="0" y="390"/>
                  </a:lnTo>
                  <a:lnTo>
                    <a:pt x="367" y="441"/>
                  </a:lnTo>
                  <a:lnTo>
                    <a:pt x="609" y="285"/>
                  </a:lnTo>
                  <a:lnTo>
                    <a:pt x="609" y="0"/>
                  </a:lnTo>
                  <a:close/>
                </a:path>
              </a:pathLst>
            </a:custGeom>
            <a:pattFill prst="dkDnDiag">
              <a:fgClr>
                <a:schemeClr val="accent1"/>
              </a:fgClr>
              <a:bgClr>
                <a:schemeClr val="accent1">
                  <a:lumMod val="75000"/>
                </a:schemeClr>
              </a:bgClr>
            </a:pattFill>
            <a:ln w="3175">
              <a:solidFill>
                <a:schemeClr val="accent1">
                  <a:lumMod val="75000"/>
                </a:schemeClr>
              </a:solidFill>
            </a:ln>
          </p:spPr>
          <p:txBody>
            <a:bodyPr vert="horz" wrap="square" lIns="91440" tIns="45720" rIns="91440" bIns="45720" numCol="1" anchor="t" anchorCtr="0" compatLnSpc="1">
              <a:prstTxWarp prst="textNoShape">
                <a:avLst/>
              </a:prstTxWarp>
            </a:bodyPr>
            <a:lstStyle/>
            <a:p>
              <a:endParaRPr lang="ko-KR" altLang="en-US" dirty="0"/>
            </a:p>
          </p:txBody>
        </p:sp>
        <p:sp>
          <p:nvSpPr>
            <p:cNvPr id="127" name="Freeform 8"/>
            <p:cNvSpPr>
              <a:spLocks/>
            </p:cNvSpPr>
            <p:nvPr/>
          </p:nvSpPr>
          <p:spPr bwMode="auto">
            <a:xfrm>
              <a:off x="4129765" y="1941540"/>
              <a:ext cx="1592827" cy="546957"/>
            </a:xfrm>
            <a:custGeom>
              <a:avLst/>
              <a:gdLst>
                <a:gd name="T0" fmla="*/ 1724 w 1724"/>
                <a:gd name="T1" fmla="*/ 592 h 592"/>
                <a:gd name="T2" fmla="*/ 0 w 1724"/>
                <a:gd name="T3" fmla="*/ 358 h 592"/>
                <a:gd name="T4" fmla="*/ 0 w 1724"/>
                <a:gd name="T5" fmla="*/ 0 h 592"/>
                <a:gd name="T6" fmla="*/ 1724 w 1724"/>
                <a:gd name="T7" fmla="*/ 236 h 592"/>
                <a:gd name="T8" fmla="*/ 1724 w 1724"/>
                <a:gd name="T9" fmla="*/ 592 h 592"/>
              </a:gdLst>
              <a:ahLst/>
              <a:cxnLst>
                <a:cxn ang="0">
                  <a:pos x="T0" y="T1"/>
                </a:cxn>
                <a:cxn ang="0">
                  <a:pos x="T2" y="T3"/>
                </a:cxn>
                <a:cxn ang="0">
                  <a:pos x="T4" y="T5"/>
                </a:cxn>
                <a:cxn ang="0">
                  <a:pos x="T6" y="T7"/>
                </a:cxn>
                <a:cxn ang="0">
                  <a:pos x="T8" y="T9"/>
                </a:cxn>
              </a:cxnLst>
              <a:rect l="0" t="0" r="r" b="b"/>
              <a:pathLst>
                <a:path w="1724" h="592">
                  <a:moveTo>
                    <a:pt x="1724" y="592"/>
                  </a:moveTo>
                  <a:lnTo>
                    <a:pt x="0" y="358"/>
                  </a:lnTo>
                  <a:lnTo>
                    <a:pt x="0" y="0"/>
                  </a:lnTo>
                  <a:lnTo>
                    <a:pt x="1724" y="236"/>
                  </a:lnTo>
                  <a:lnTo>
                    <a:pt x="1724" y="592"/>
                  </a:lnTo>
                  <a:close/>
                </a:path>
              </a:pathLst>
            </a:cu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75000"/>
                    </a:schemeClr>
                  </a:gs>
                  <a:gs pos="100000">
                    <a:schemeClr val="accent1">
                      <a:lumMod val="75000"/>
                    </a:schemeClr>
                  </a:gs>
                </a:gsLst>
                <a:lin ang="5400000" scaled="1"/>
              </a:gradFill>
              <a:prstDash val="solid"/>
            </a:ln>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en-US" altLang="ko-KR" sz="1200" b="1" dirty="0">
                  <a:gradFill>
                    <a:gsLst>
                      <a:gs pos="0">
                        <a:prstClr val="white"/>
                      </a:gs>
                      <a:gs pos="100000">
                        <a:prstClr val="white"/>
                      </a:gs>
                    </a:gsLst>
                    <a:lin ang="5400000" scaled="0"/>
                  </a:gradFill>
                  <a:latin typeface="Bebas Neue" pitchFamily="34" charset="0"/>
                  <a:ea typeface="+mj-ea"/>
                </a:rPr>
                <a:t>01</a:t>
              </a: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28" name="Freeform 9"/>
            <p:cNvSpPr>
              <a:spLocks noEditPoints="1"/>
            </p:cNvSpPr>
            <p:nvPr/>
          </p:nvSpPr>
          <p:spPr bwMode="auto">
            <a:xfrm>
              <a:off x="4129765" y="1474040"/>
              <a:ext cx="2325491" cy="685544"/>
            </a:xfrm>
            <a:custGeom>
              <a:avLst/>
              <a:gdLst>
                <a:gd name="T0" fmla="*/ 810 w 2517"/>
                <a:gd name="T1" fmla="*/ 73 h 742"/>
                <a:gd name="T2" fmla="*/ 2318 w 2517"/>
                <a:gd name="T3" fmla="*/ 278 h 742"/>
                <a:gd name="T4" fmla="*/ 1709 w 2517"/>
                <a:gd name="T5" fmla="*/ 667 h 742"/>
                <a:gd name="T6" fmla="*/ 201 w 2517"/>
                <a:gd name="T7" fmla="*/ 463 h 742"/>
                <a:gd name="T8" fmla="*/ 810 w 2517"/>
                <a:gd name="T9" fmla="*/ 73 h 742"/>
                <a:gd name="T10" fmla="*/ 792 w 2517"/>
                <a:gd name="T11" fmla="*/ 0 h 742"/>
                <a:gd name="T12" fmla="*/ 0 w 2517"/>
                <a:gd name="T13" fmla="*/ 506 h 742"/>
                <a:gd name="T14" fmla="*/ 1724 w 2517"/>
                <a:gd name="T15" fmla="*/ 742 h 742"/>
                <a:gd name="T16" fmla="*/ 2517 w 2517"/>
                <a:gd name="T17" fmla="*/ 234 h 742"/>
                <a:gd name="T18" fmla="*/ 792 w 2517"/>
                <a:gd name="T19" fmla="*/ 0 h 742"/>
                <a:gd name="T20" fmla="*/ 792 w 2517"/>
                <a:gd name="T21"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7" h="742">
                  <a:moveTo>
                    <a:pt x="810" y="73"/>
                  </a:moveTo>
                  <a:lnTo>
                    <a:pt x="2318" y="278"/>
                  </a:lnTo>
                  <a:lnTo>
                    <a:pt x="1709" y="667"/>
                  </a:lnTo>
                  <a:lnTo>
                    <a:pt x="201" y="463"/>
                  </a:lnTo>
                  <a:lnTo>
                    <a:pt x="810" y="73"/>
                  </a:lnTo>
                  <a:close/>
                  <a:moveTo>
                    <a:pt x="792" y="0"/>
                  </a:moveTo>
                  <a:lnTo>
                    <a:pt x="0" y="506"/>
                  </a:lnTo>
                  <a:lnTo>
                    <a:pt x="1724" y="742"/>
                  </a:lnTo>
                  <a:lnTo>
                    <a:pt x="2517" y="234"/>
                  </a:lnTo>
                  <a:lnTo>
                    <a:pt x="792" y="0"/>
                  </a:lnTo>
                  <a:lnTo>
                    <a:pt x="792" y="0"/>
                  </a:lnTo>
                  <a:close/>
                </a:path>
              </a:pathLst>
            </a:custGeom>
            <a:pattFill prst="pct10">
              <a:fgClr>
                <a:schemeClr val="bg1">
                  <a:lumMod val="65000"/>
                </a:schemeClr>
              </a:fgClr>
              <a:bgClr>
                <a:schemeClr val="bg1"/>
              </a:bgClr>
            </a:pattFill>
            <a:ln w="3175">
              <a:solidFill>
                <a:schemeClr val="bg1">
                  <a:lumMod val="65000"/>
                </a:schemeClr>
              </a:solidFill>
            </a:ln>
          </p:spPr>
          <p:txBody>
            <a:bodyPr vert="horz" wrap="square" lIns="91440" tIns="45720" rIns="91440" bIns="45720" numCol="1" anchor="t" anchorCtr="0" compatLnSpc="1">
              <a:prstTxWarp prst="textNoShape">
                <a:avLst/>
              </a:prstTxWarp>
            </a:bodyPr>
            <a:lstStyle/>
            <a:p>
              <a:endParaRPr lang="ko-KR" altLang="en-US" dirty="0"/>
            </a:p>
          </p:txBody>
        </p:sp>
        <p:sp>
          <p:nvSpPr>
            <p:cNvPr id="129" name="Freeform 10"/>
            <p:cNvSpPr>
              <a:spLocks noEditPoints="1"/>
            </p:cNvSpPr>
            <p:nvPr/>
          </p:nvSpPr>
          <p:spPr bwMode="auto">
            <a:xfrm>
              <a:off x="4129765" y="1474040"/>
              <a:ext cx="2325491" cy="685544"/>
            </a:xfrm>
            <a:custGeom>
              <a:avLst/>
              <a:gdLst>
                <a:gd name="T0" fmla="*/ 810 w 2517"/>
                <a:gd name="T1" fmla="*/ 73 h 742"/>
                <a:gd name="T2" fmla="*/ 2318 w 2517"/>
                <a:gd name="T3" fmla="*/ 278 h 742"/>
                <a:gd name="T4" fmla="*/ 1709 w 2517"/>
                <a:gd name="T5" fmla="*/ 667 h 742"/>
                <a:gd name="T6" fmla="*/ 201 w 2517"/>
                <a:gd name="T7" fmla="*/ 463 h 742"/>
                <a:gd name="T8" fmla="*/ 810 w 2517"/>
                <a:gd name="T9" fmla="*/ 73 h 742"/>
                <a:gd name="T10" fmla="*/ 792 w 2517"/>
                <a:gd name="T11" fmla="*/ 0 h 742"/>
                <a:gd name="T12" fmla="*/ 0 w 2517"/>
                <a:gd name="T13" fmla="*/ 506 h 742"/>
                <a:gd name="T14" fmla="*/ 1724 w 2517"/>
                <a:gd name="T15" fmla="*/ 742 h 742"/>
                <a:gd name="T16" fmla="*/ 2517 w 2517"/>
                <a:gd name="T17" fmla="*/ 234 h 742"/>
                <a:gd name="T18" fmla="*/ 792 w 2517"/>
                <a:gd name="T19" fmla="*/ 0 h 742"/>
                <a:gd name="T20" fmla="*/ 792 w 2517"/>
                <a:gd name="T21"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7" h="742">
                  <a:moveTo>
                    <a:pt x="810" y="73"/>
                  </a:moveTo>
                  <a:lnTo>
                    <a:pt x="2318" y="278"/>
                  </a:lnTo>
                  <a:lnTo>
                    <a:pt x="1709" y="667"/>
                  </a:lnTo>
                  <a:lnTo>
                    <a:pt x="201" y="463"/>
                  </a:lnTo>
                  <a:lnTo>
                    <a:pt x="810" y="73"/>
                  </a:lnTo>
                  <a:moveTo>
                    <a:pt x="792" y="0"/>
                  </a:moveTo>
                  <a:lnTo>
                    <a:pt x="0" y="506"/>
                  </a:lnTo>
                  <a:lnTo>
                    <a:pt x="1724" y="742"/>
                  </a:lnTo>
                  <a:lnTo>
                    <a:pt x="2517" y="234"/>
                  </a:lnTo>
                  <a:lnTo>
                    <a:pt x="792" y="0"/>
                  </a:lnTo>
                  <a:lnTo>
                    <a:pt x="792" y="0"/>
                  </a:lnTo>
                </a:path>
              </a:pathLst>
            </a:custGeom>
            <a:solidFill>
              <a:schemeClr val="accent1">
                <a:lumMod val="75000"/>
              </a:schemeClr>
            </a:solidFill>
            <a:ln w="3175">
              <a:solidFill>
                <a:schemeClr val="accent1">
                  <a:lumMod val="75000"/>
                </a:schemeClr>
              </a:solidFill>
            </a:ln>
          </p:spPr>
          <p:txBody>
            <a:bodyPr vert="horz" wrap="square" lIns="91440" tIns="45720" rIns="91440" bIns="45720" numCol="1" anchor="t" anchorCtr="0" compatLnSpc="1">
              <a:prstTxWarp prst="textNoShape">
                <a:avLst/>
              </a:prstTxWarp>
            </a:bodyPr>
            <a:lstStyle/>
            <a:p>
              <a:endParaRPr lang="ko-KR" altLang="en-US" dirty="0"/>
            </a:p>
          </p:txBody>
        </p:sp>
      </p:grpSp>
      <p:pic>
        <p:nvPicPr>
          <p:cNvPr id="73" name="Paveikslėlis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480" y="323907"/>
            <a:ext cx="673255" cy="649632"/>
          </a:xfrm>
          <a:prstGeom prst="rect">
            <a:avLst/>
          </a:prstGeom>
        </p:spPr>
      </p:pic>
    </p:spTree>
    <p:extLst>
      <p:ext uri="{BB962C8B-B14F-4D97-AF65-F5344CB8AC3E}">
        <p14:creationId xmlns:p14="http://schemas.microsoft.com/office/powerpoint/2010/main" val="396220765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2" presetClass="entr" presetSubtype="2"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slide(fromRight)">
                                      <p:cBhvr>
                                        <p:cTn id="13" dur="500"/>
                                        <p:tgtEl>
                                          <p:spTgt spid="20"/>
                                        </p:tgtEl>
                                      </p:cBhvr>
                                    </p:animEffect>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116"/>
                                        </p:tgtEl>
                                        <p:attrNameLst>
                                          <p:attrName>style.visibility</p:attrName>
                                        </p:attrNameLst>
                                      </p:cBhvr>
                                      <p:to>
                                        <p:strVal val="visible"/>
                                      </p:to>
                                    </p:set>
                                    <p:animEffect transition="in" filter="fade">
                                      <p:cBhvr>
                                        <p:cTn id="17" dur="500"/>
                                        <p:tgtEl>
                                          <p:spTgt spid="116"/>
                                        </p:tgtEl>
                                      </p:cBhvr>
                                    </p:animEffect>
                                    <p:anim calcmode="lin" valueType="num">
                                      <p:cBhvr>
                                        <p:cTn id="18" dur="500" fill="hold"/>
                                        <p:tgtEl>
                                          <p:spTgt spid="116"/>
                                        </p:tgtEl>
                                        <p:attrNameLst>
                                          <p:attrName>ppt_x</p:attrName>
                                        </p:attrNameLst>
                                      </p:cBhvr>
                                      <p:tavLst>
                                        <p:tav tm="0">
                                          <p:val>
                                            <p:strVal val="#ppt_x"/>
                                          </p:val>
                                        </p:tav>
                                        <p:tav tm="100000">
                                          <p:val>
                                            <p:strVal val="#ppt_x"/>
                                          </p:val>
                                        </p:tav>
                                      </p:tavLst>
                                    </p:anim>
                                    <p:anim calcmode="lin" valueType="num">
                                      <p:cBhvr>
                                        <p:cTn id="19" dur="500" fill="hold"/>
                                        <p:tgtEl>
                                          <p:spTgt spid="116"/>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12" presetClass="entr" presetSubtype="8"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slide(fromLeft)">
                                      <p:cBhvr>
                                        <p:cTn id="23" dur="500"/>
                                        <p:tgtEl>
                                          <p:spTgt spid="21"/>
                                        </p:tgtEl>
                                      </p:cBhvr>
                                    </p:animEffect>
                                  </p:childTnLst>
                                </p:cTn>
                              </p:par>
                            </p:childTnLst>
                          </p:cTn>
                        </p:par>
                        <p:par>
                          <p:cTn id="24" fill="hold">
                            <p:stCondLst>
                              <p:cond delay="2000"/>
                            </p:stCondLst>
                            <p:childTnLst>
                              <p:par>
                                <p:cTn id="25" presetID="42" presetClass="entr" presetSubtype="0" fill="hold" nodeType="afterEffect">
                                  <p:stCondLst>
                                    <p:cond delay="0"/>
                                  </p:stCondLst>
                                  <p:childTnLst>
                                    <p:set>
                                      <p:cBhvr>
                                        <p:cTn id="26" dur="1" fill="hold">
                                          <p:stCondLst>
                                            <p:cond delay="0"/>
                                          </p:stCondLst>
                                        </p:cTn>
                                        <p:tgtEl>
                                          <p:spTgt spid="109"/>
                                        </p:tgtEl>
                                        <p:attrNameLst>
                                          <p:attrName>style.visibility</p:attrName>
                                        </p:attrNameLst>
                                      </p:cBhvr>
                                      <p:to>
                                        <p:strVal val="visible"/>
                                      </p:to>
                                    </p:set>
                                    <p:animEffect transition="in" filter="fade">
                                      <p:cBhvr>
                                        <p:cTn id="27" dur="500"/>
                                        <p:tgtEl>
                                          <p:spTgt spid="109"/>
                                        </p:tgtEl>
                                      </p:cBhvr>
                                    </p:animEffect>
                                    <p:anim calcmode="lin" valueType="num">
                                      <p:cBhvr>
                                        <p:cTn id="28" dur="500" fill="hold"/>
                                        <p:tgtEl>
                                          <p:spTgt spid="109"/>
                                        </p:tgtEl>
                                        <p:attrNameLst>
                                          <p:attrName>ppt_x</p:attrName>
                                        </p:attrNameLst>
                                      </p:cBhvr>
                                      <p:tavLst>
                                        <p:tav tm="0">
                                          <p:val>
                                            <p:strVal val="#ppt_x"/>
                                          </p:val>
                                        </p:tav>
                                        <p:tav tm="100000">
                                          <p:val>
                                            <p:strVal val="#ppt_x"/>
                                          </p:val>
                                        </p:tav>
                                      </p:tavLst>
                                    </p:anim>
                                    <p:anim calcmode="lin" valueType="num">
                                      <p:cBhvr>
                                        <p:cTn id="29" dur="500" fill="hold"/>
                                        <p:tgtEl>
                                          <p:spTgt spid="109"/>
                                        </p:tgtEl>
                                        <p:attrNameLst>
                                          <p:attrName>ppt_y</p:attrName>
                                        </p:attrNameLst>
                                      </p:cBhvr>
                                      <p:tavLst>
                                        <p:tav tm="0">
                                          <p:val>
                                            <p:strVal val="#ppt_y+.1"/>
                                          </p:val>
                                        </p:tav>
                                        <p:tav tm="100000">
                                          <p:val>
                                            <p:strVal val="#ppt_y"/>
                                          </p:val>
                                        </p:tav>
                                      </p:tavLst>
                                    </p:anim>
                                  </p:childTnLst>
                                </p:cTn>
                              </p:par>
                            </p:childTnLst>
                          </p:cTn>
                        </p:par>
                        <p:par>
                          <p:cTn id="30" fill="hold">
                            <p:stCondLst>
                              <p:cond delay="2500"/>
                            </p:stCondLst>
                            <p:childTnLst>
                              <p:par>
                                <p:cTn id="31" presetID="12" presetClass="entr" presetSubtype="2" fill="hold" nodeType="after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slide(fromRight)">
                                      <p:cBhvr>
                                        <p:cTn id="3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463826"/>
            <a:ext cx="8229600" cy="5662337"/>
          </a:xfrm>
        </p:spPr>
        <p:txBody>
          <a:bodyPr>
            <a:normAutofit/>
          </a:bodyPr>
          <a:lstStyle/>
          <a:p>
            <a:pPr algn="ctr">
              <a:buNone/>
            </a:pPr>
            <a:endParaRPr lang="lt-LT" altLang="lt-LT" b="1" dirty="0">
              <a:latin typeface="Times New Roman" panose="02020603050405020304" pitchFamily="18" charset="0"/>
              <a:cs typeface="Times New Roman" panose="02020603050405020304" pitchFamily="18" charset="0"/>
            </a:endParaRPr>
          </a:p>
          <a:p>
            <a:pPr algn="ctr">
              <a:buNone/>
              <a:defRPr/>
            </a:pPr>
            <a:r>
              <a:rPr lang="lt-LT" b="1" dirty="0">
                <a:latin typeface="Times New Roman" pitchFamily="18" charset="0"/>
                <a:cs typeface="Times New Roman" pitchFamily="18" charset="0"/>
              </a:rPr>
              <a:t>I </a:t>
            </a:r>
            <a:r>
              <a:rPr lang="en-US" b="1" dirty="0">
                <a:latin typeface="Times New Roman" pitchFamily="18" charset="0"/>
                <a:cs typeface="Times New Roman" pitchFamily="18" charset="0"/>
              </a:rPr>
              <a:t>E</a:t>
            </a:r>
            <a:r>
              <a:rPr lang="lt-LT" b="1" dirty="0" err="1">
                <a:latin typeface="Times New Roman" pitchFamily="18" charset="0"/>
                <a:cs typeface="Times New Roman" pitchFamily="18" charset="0"/>
              </a:rPr>
              <a:t>tapas</a:t>
            </a:r>
            <a:r>
              <a:rPr lang="lt-LT" b="1" dirty="0">
                <a:latin typeface="Times New Roman" pitchFamily="18" charset="0"/>
                <a:cs typeface="Times New Roman" pitchFamily="18" charset="0"/>
              </a:rPr>
              <a:t> </a:t>
            </a:r>
          </a:p>
          <a:p>
            <a:pPr algn="ctr">
              <a:buNone/>
              <a:defRPr/>
            </a:pPr>
            <a:r>
              <a:rPr lang="lt-LT" b="1" dirty="0">
                <a:latin typeface="Bebas Neue"/>
                <a:cs typeface="Times New Roman" pitchFamily="18" charset="0"/>
              </a:rPr>
              <a:t>KPT nustatymas</a:t>
            </a:r>
          </a:p>
          <a:p>
            <a:pPr algn="ctr">
              <a:buNone/>
              <a:defRPr/>
            </a:pPr>
            <a:endParaRPr lang="lt-LT" b="1" dirty="0">
              <a:effectLst>
                <a:outerShdw blurRad="38100" dist="38100" dir="2700000" algn="tl">
                  <a:srgbClr val="000000">
                    <a:alpha val="43137"/>
                  </a:srgbClr>
                </a:outerShdw>
              </a:effectLst>
              <a:latin typeface="Times New Roman" pitchFamily="18" charset="0"/>
              <a:cs typeface="Times New Roman" pitchFamily="18" charset="0"/>
            </a:endParaRPr>
          </a:p>
          <a:p>
            <a:pPr algn="ctr">
              <a:buNone/>
              <a:defRPr/>
            </a:pPr>
            <a:r>
              <a:rPr lang="lt-LT" sz="3400" b="1" dirty="0">
                <a:latin typeface="Bebas Neue"/>
                <a:cs typeface="Times New Roman" pitchFamily="18" charset="0"/>
              </a:rPr>
              <a:t>Įstaigos veiklos sričių</a:t>
            </a:r>
            <a:r>
              <a:rPr lang="lt-LT" dirty="0">
                <a:latin typeface="Bebas Neue"/>
              </a:rPr>
              <a:t>, kuriose egzistuoja didelė korupcijos pasireiškimo tikimybė, nustatymas</a:t>
            </a:r>
            <a:endParaRPr lang="lt-LT" altLang="lt-LT" b="1" dirty="0">
              <a:latin typeface="Bebas Neue"/>
              <a:cs typeface="Times New Roman" panose="02020603050405020304" pitchFamily="18" charset="0"/>
            </a:endParaRPr>
          </a:p>
        </p:txBody>
      </p:sp>
      <p:pic>
        <p:nvPicPr>
          <p:cNvPr id="4" name="Paveikslėlis 68">
            <a:extLst>
              <a:ext uri="{FF2B5EF4-FFF2-40B4-BE49-F238E27FC236}">
                <a16:creationId xmlns:a16="http://schemas.microsoft.com/office/drawing/2014/main" id="{217D9CCA-48F7-476D-B3B5-76947281AE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6359" y="485448"/>
            <a:ext cx="673255" cy="606041"/>
          </a:xfrm>
          <a:prstGeom prst="rect">
            <a:avLst/>
          </a:prstGeom>
        </p:spPr>
      </p:pic>
    </p:spTree>
    <p:extLst>
      <p:ext uri="{BB962C8B-B14F-4D97-AF65-F5344CB8AC3E}">
        <p14:creationId xmlns:p14="http://schemas.microsoft.com/office/powerpoint/2010/main" val="1671766793"/>
      </p:ext>
    </p:extLst>
  </p:cSld>
  <p:clrMapOvr>
    <a:masterClrMapping/>
  </p:clrMapOvr>
  <p:transition spd="med">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276794" y="925215"/>
            <a:ext cx="6814608" cy="530103"/>
          </a:xfrm>
        </p:spPr>
        <p:txBody>
          <a:bodyPr>
            <a:noAutofit/>
          </a:bodyPr>
          <a:lstStyle/>
          <a:p>
            <a:pPr algn="ctr"/>
            <a:r>
              <a:rPr lang="lt-LT" sz="3200" b="1" dirty="0">
                <a:latin typeface="Bebas Neue"/>
              </a:rPr>
              <a:t>I Etapas</a:t>
            </a:r>
            <a:r>
              <a:rPr lang="en-US" sz="3200" b="1" dirty="0">
                <a:latin typeface="Bebas Neue"/>
              </a:rPr>
              <a:t> (i)</a:t>
            </a:r>
          </a:p>
        </p:txBody>
      </p:sp>
      <p:sp>
        <p:nvSpPr>
          <p:cNvPr id="2" name="텍스트 개체 틀 1"/>
          <p:cNvSpPr>
            <a:spLocks noGrp="1"/>
          </p:cNvSpPr>
          <p:nvPr>
            <p:ph type="body" sz="quarter" idx="10"/>
          </p:nvPr>
        </p:nvSpPr>
        <p:spPr>
          <a:xfrm>
            <a:off x="720726" y="1693687"/>
            <a:ext cx="3686497" cy="4264025"/>
          </a:xfrm>
        </p:spPr>
        <p:txBody>
          <a:bodyPr/>
          <a:lstStyle/>
          <a:p>
            <a:endParaRPr lang="en-US" altLang="ko-KR" dirty="0"/>
          </a:p>
          <a:p>
            <a:endParaRPr lang="ko-KR" altLang="en-US" dirty="0"/>
          </a:p>
        </p:txBody>
      </p:sp>
      <p:pic>
        <p:nvPicPr>
          <p:cNvPr id="55" name="Paveikslėlis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598" y="482470"/>
            <a:ext cx="551649" cy="601607"/>
          </a:xfrm>
          <a:prstGeom prst="rect">
            <a:avLst/>
          </a:prstGeom>
        </p:spPr>
      </p:pic>
      <p:sp>
        <p:nvSpPr>
          <p:cNvPr id="4" name="Stačiakampis 3"/>
          <p:cNvSpPr/>
          <p:nvPr/>
        </p:nvSpPr>
        <p:spPr>
          <a:xfrm>
            <a:off x="709345" y="1739202"/>
            <a:ext cx="8147972" cy="523220"/>
          </a:xfrm>
          <a:prstGeom prst="rect">
            <a:avLst/>
          </a:prstGeom>
        </p:spPr>
        <p:txBody>
          <a:bodyPr wrap="square">
            <a:spAutoFit/>
          </a:bodyPr>
          <a:lstStyle/>
          <a:p>
            <a:pPr algn="ctr">
              <a:defRPr/>
            </a:pPr>
            <a:r>
              <a:rPr lang="lt-LT" sz="2800" dirty="0">
                <a:latin typeface="Bebas Neue"/>
              </a:rPr>
              <a:t>Identifikuojamos visos įstaigos veiklos sritys</a:t>
            </a:r>
            <a:endParaRPr lang="en-US" altLang="lt-LT" sz="3200" b="1" dirty="0">
              <a:latin typeface="Bebas Neue"/>
              <a:cs typeface="Times New Roman" panose="02020603050405020304" pitchFamily="18" charset="0"/>
            </a:endParaRPr>
          </a:p>
        </p:txBody>
      </p:sp>
      <p:sp>
        <p:nvSpPr>
          <p:cNvPr id="5" name="Suapvalintas stačiakampis 4"/>
          <p:cNvSpPr/>
          <p:nvPr/>
        </p:nvSpPr>
        <p:spPr>
          <a:xfrm>
            <a:off x="619114" y="4758199"/>
            <a:ext cx="8001000" cy="870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600" dirty="0">
                <a:latin typeface="Bebas Neue"/>
              </a:rPr>
              <a:t>Valstybės ar savivaldybės įstaigos veiklos sritimi</a:t>
            </a:r>
            <a:r>
              <a:rPr lang="lt-LT" sz="1600" b="1" dirty="0">
                <a:latin typeface="Bebas Neue"/>
              </a:rPr>
              <a:t> </a:t>
            </a:r>
            <a:r>
              <a:rPr lang="lt-LT" sz="1600" dirty="0">
                <a:latin typeface="Bebas Neue"/>
              </a:rPr>
              <a:t>laikytina įstaigos atliekama </a:t>
            </a:r>
          </a:p>
          <a:p>
            <a:pPr algn="ctr"/>
            <a:r>
              <a:rPr lang="lt-LT" sz="1600" u="sng" dirty="0">
                <a:latin typeface="Bebas Neue"/>
              </a:rPr>
              <a:t>procedūra</a:t>
            </a:r>
            <a:r>
              <a:rPr lang="lt-LT" sz="1600" dirty="0">
                <a:latin typeface="Bebas Neue"/>
              </a:rPr>
              <a:t> teisės aktuose įstaigai pavestai </a:t>
            </a:r>
            <a:r>
              <a:rPr lang="lt-LT" sz="1600" u="sng" dirty="0">
                <a:latin typeface="Bebas Neue"/>
              </a:rPr>
              <a:t>funkcijai atlikti</a:t>
            </a:r>
            <a:endParaRPr lang="lt-LT" sz="1600" dirty="0">
              <a:latin typeface="Bebas Neue"/>
            </a:endParaRPr>
          </a:p>
        </p:txBody>
      </p:sp>
      <p:graphicFrame>
        <p:nvGraphicFramePr>
          <p:cNvPr id="6" name="Diagrama 5"/>
          <p:cNvGraphicFramePr/>
          <p:nvPr>
            <p:extLst>
              <p:ext uri="{D42A27DB-BD31-4B8C-83A1-F6EECF244321}">
                <p14:modId xmlns:p14="http://schemas.microsoft.com/office/powerpoint/2010/main" val="4279274468"/>
              </p:ext>
            </p:extLst>
          </p:nvPr>
        </p:nvGraphicFramePr>
        <p:xfrm>
          <a:off x="1524000" y="2649179"/>
          <a:ext cx="6096000" cy="15928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p:cNvSpPr txBox="1"/>
          <p:nvPr/>
        </p:nvSpPr>
        <p:spPr>
          <a:xfrm>
            <a:off x="1740311" y="2983926"/>
            <a:ext cx="1157749" cy="923330"/>
          </a:xfrm>
          <a:prstGeom prst="rect">
            <a:avLst/>
          </a:prstGeom>
          <a:noFill/>
        </p:spPr>
        <p:txBody>
          <a:bodyPr wrap="square" rtlCol="0">
            <a:spAutoFit/>
          </a:bodyPr>
          <a:lstStyle/>
          <a:p>
            <a:pPr algn="ctr"/>
            <a:r>
              <a:rPr lang="lt-LT" dirty="0">
                <a:latin typeface="Bebas Neue"/>
              </a:rPr>
              <a:t>Veiklos </a:t>
            </a:r>
          </a:p>
          <a:p>
            <a:pPr algn="ctr"/>
            <a:r>
              <a:rPr lang="lt-LT" dirty="0">
                <a:latin typeface="Bebas Neue"/>
              </a:rPr>
              <a:t>sričių </a:t>
            </a:r>
          </a:p>
          <a:p>
            <a:pPr algn="ctr"/>
            <a:r>
              <a:rPr lang="lt-LT" dirty="0">
                <a:latin typeface="Bebas Neue"/>
              </a:rPr>
              <a:t>pavyzdys</a:t>
            </a:r>
          </a:p>
        </p:txBody>
      </p:sp>
    </p:spTree>
    <p:extLst>
      <p:ext uri="{BB962C8B-B14F-4D97-AF65-F5344CB8AC3E}">
        <p14:creationId xmlns:p14="http://schemas.microsoft.com/office/powerpoint/2010/main" val="65518421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4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1600" fill="hold"/>
                                        <p:tgtEl>
                                          <p:spTgt spid="6"/>
                                        </p:tgtEl>
                                        <p:attrNameLst>
                                          <p:attrName>ppt_x</p:attrName>
                                        </p:attrNameLst>
                                      </p:cBhvr>
                                      <p:tavLst>
                                        <p:tav tm="0">
                                          <p:val>
                                            <p:strVal val="#ppt_x"/>
                                          </p:val>
                                        </p:tav>
                                        <p:tav tm="100000">
                                          <p:val>
                                            <p:strVal val="#ppt_x"/>
                                          </p:val>
                                        </p:tav>
                                      </p:tavLst>
                                    </p:anim>
                                    <p:anim calcmode="lin" valueType="num">
                                      <p:cBhvr additive="base">
                                        <p:cTn id="17" dur="1600" fill="hold"/>
                                        <p:tgtEl>
                                          <p:spTgt spid="6"/>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1800" fill="hold"/>
                                        <p:tgtEl>
                                          <p:spTgt spid="7"/>
                                        </p:tgtEl>
                                        <p:attrNameLst>
                                          <p:attrName>ppt_x</p:attrName>
                                        </p:attrNameLst>
                                      </p:cBhvr>
                                      <p:tavLst>
                                        <p:tav tm="0">
                                          <p:val>
                                            <p:strVal val="#ppt_x"/>
                                          </p:val>
                                        </p:tav>
                                        <p:tav tm="100000">
                                          <p:val>
                                            <p:strVal val="#ppt_x"/>
                                          </p:val>
                                        </p:tav>
                                      </p:tavLst>
                                    </p:anim>
                                    <p:anim calcmode="lin" valueType="num">
                                      <p:cBhvr additive="base">
                                        <p:cTn id="21" dur="18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Graphic spid="6" grpId="0">
        <p:bldAsOne/>
      </p:bldGraphic>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167826" y="998482"/>
            <a:ext cx="6814608" cy="467469"/>
          </a:xfrm>
        </p:spPr>
        <p:txBody>
          <a:bodyPr>
            <a:noAutofit/>
          </a:bodyPr>
          <a:lstStyle/>
          <a:p>
            <a:pPr algn="ctr"/>
            <a:r>
              <a:rPr lang="lt-LT" sz="3200" b="1" dirty="0"/>
              <a:t>I Etapas</a:t>
            </a:r>
            <a:r>
              <a:rPr lang="en-US" sz="3200" b="1" dirty="0">
                <a:latin typeface="Bebas Neue"/>
              </a:rPr>
              <a:t> (i</a:t>
            </a:r>
            <a:r>
              <a:rPr lang="lt-LT" sz="3200" b="1" dirty="0"/>
              <a:t>i</a:t>
            </a:r>
            <a:r>
              <a:rPr lang="en-US" sz="3200" b="1" dirty="0">
                <a:latin typeface="Bebas Neue"/>
              </a:rPr>
              <a:t>)</a:t>
            </a:r>
            <a:endParaRPr lang="en-US" sz="3200" dirty="0">
              <a:gradFill>
                <a:gsLst>
                  <a:gs pos="0">
                    <a:schemeClr val="accent1"/>
                  </a:gs>
                  <a:gs pos="100000">
                    <a:schemeClr val="accent1"/>
                  </a:gs>
                </a:gsLst>
                <a:lin ang="0" scaled="1"/>
              </a:gradFill>
              <a:latin typeface="Bebas Neue"/>
            </a:endParaRPr>
          </a:p>
        </p:txBody>
      </p:sp>
      <p:sp>
        <p:nvSpPr>
          <p:cNvPr id="2" name="텍스트 개체 틀 1"/>
          <p:cNvSpPr>
            <a:spLocks noGrp="1"/>
          </p:cNvSpPr>
          <p:nvPr>
            <p:ph type="body" sz="quarter" idx="10"/>
          </p:nvPr>
        </p:nvSpPr>
        <p:spPr>
          <a:xfrm>
            <a:off x="398207" y="1491002"/>
            <a:ext cx="8458200" cy="392571"/>
          </a:xfrm>
          <a:solidFill>
            <a:schemeClr val="accent1">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a:lstStyle/>
          <a:p>
            <a:pPr algn="ctr">
              <a:spcBef>
                <a:spcPts val="0"/>
              </a:spcBef>
            </a:pPr>
            <a:r>
              <a:rPr lang="lt-LT" altLang="ko-KR" sz="1200" dirty="0">
                <a:solidFill>
                  <a:schemeClr val="tx1"/>
                </a:solidFill>
              </a:rPr>
              <a:t>Valstybės ar savivaldybės įstaigos veiklos sritis priskiriama prie sričių, kuriose </a:t>
            </a:r>
            <a:r>
              <a:rPr lang="lt-LT" altLang="ko-KR" sz="1200" u="sng" dirty="0">
                <a:solidFill>
                  <a:schemeClr val="tx1"/>
                </a:solidFill>
              </a:rPr>
              <a:t>egzistuoja didelė korupcijos pasireiškimo tikimybė</a:t>
            </a:r>
            <a:r>
              <a:rPr lang="lt-LT" altLang="ko-KR" sz="1200" dirty="0">
                <a:solidFill>
                  <a:schemeClr val="tx1"/>
                </a:solidFill>
              </a:rPr>
              <a:t>, jeigu </a:t>
            </a:r>
            <a:r>
              <a:rPr lang="lt-LT" altLang="ko-KR" sz="1200" u="sng" dirty="0">
                <a:solidFill>
                  <a:schemeClr val="tx1"/>
                </a:solidFill>
              </a:rPr>
              <a:t>atitinka</a:t>
            </a:r>
            <a:r>
              <a:rPr lang="lt-LT" altLang="ko-KR" sz="1200" dirty="0">
                <a:solidFill>
                  <a:schemeClr val="tx1"/>
                </a:solidFill>
              </a:rPr>
              <a:t> bent vieną </a:t>
            </a:r>
            <a:r>
              <a:rPr lang="lt-LT" altLang="en-US" sz="1200" dirty="0">
                <a:solidFill>
                  <a:schemeClr val="tx1"/>
                </a:solidFill>
                <a:cs typeface="Times New Roman" panose="02020603050405020304" pitchFamily="18" charset="0"/>
              </a:rPr>
              <a:t>Korupcijos prevencijos įstatymo 6 straipsnio 4 dalyje nustatytą </a:t>
            </a:r>
            <a:r>
              <a:rPr lang="lt-LT" altLang="en-US" sz="1200" u="sng" dirty="0">
                <a:solidFill>
                  <a:schemeClr val="tx1"/>
                </a:solidFill>
                <a:cs typeface="Times New Roman" panose="02020603050405020304" pitchFamily="18" charset="0"/>
              </a:rPr>
              <a:t>kriterijų</a:t>
            </a:r>
            <a:endParaRPr lang="ko-KR" altLang="en-US" sz="1200" u="sng" dirty="0">
              <a:solidFill>
                <a:schemeClr val="tx1"/>
              </a:solidFill>
            </a:endParaRPr>
          </a:p>
        </p:txBody>
      </p:sp>
      <p:grpSp>
        <p:nvGrpSpPr>
          <p:cNvPr id="60" name="그룹 59"/>
          <p:cNvGrpSpPr/>
          <p:nvPr/>
        </p:nvGrpSpPr>
        <p:grpSpPr>
          <a:xfrm>
            <a:off x="4005561" y="1977309"/>
            <a:ext cx="699969" cy="1879917"/>
            <a:chOff x="5399283" y="965200"/>
            <a:chExt cx="699969" cy="1879917"/>
          </a:xfrm>
        </p:grpSpPr>
        <p:sp>
          <p:nvSpPr>
            <p:cNvPr id="3" name="위쪽 화살표 2"/>
            <p:cNvSpPr/>
            <p:nvPr/>
          </p:nvSpPr>
          <p:spPr>
            <a:xfrm>
              <a:off x="5399283" y="965200"/>
              <a:ext cx="699969" cy="1879917"/>
            </a:xfrm>
            <a:prstGeom prst="upArrow">
              <a:avLst/>
            </a:prstGeom>
            <a:gradFill>
              <a:gsLst>
                <a:gs pos="0">
                  <a:schemeClr val="accent1"/>
                </a:gs>
                <a:gs pos="50000">
                  <a:schemeClr val="accent1">
                    <a:lumMod val="100000"/>
                  </a:schemeClr>
                </a:gs>
                <a:gs pos="100000">
                  <a:schemeClr val="accent1">
                    <a:lumMod val="90000"/>
                  </a:schemeClr>
                </a:gs>
              </a:gsLst>
              <a:lin ang="2700000" scaled="0"/>
            </a:gradFill>
            <a:ln w="3175" cap="flat" cmpd="sng" algn="ctr">
              <a:solidFill>
                <a:schemeClr val="accent1">
                  <a:lumMod val="75000"/>
                </a:schemeClr>
              </a:solidFill>
              <a:prstDash val="solid"/>
            </a:ln>
            <a:effectLst>
              <a:outerShdw dist="25400" dir="2700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91" name="TextBox 90"/>
            <p:cNvSpPr txBox="1"/>
            <p:nvPr/>
          </p:nvSpPr>
          <p:spPr>
            <a:xfrm rot="16200000">
              <a:off x="5092757" y="1805617"/>
              <a:ext cx="1298544" cy="203603"/>
            </a:xfrm>
            <a:prstGeom prst="rect">
              <a:avLst/>
            </a:prstGeom>
            <a:noFill/>
          </p:spPr>
          <p:txBody>
            <a:bodyPr wrap="square" lIns="72000" tIns="0" rIns="72000" bIns="0" rtlCol="0" anchor="ctr">
              <a:noAutofit/>
            </a:bodyPr>
            <a:lstStyle/>
            <a:p>
              <a:pPr algn="ctr"/>
              <a:r>
                <a:rPr lang="lt-LT" altLang="ko-KR" sz="800" b="1" dirty="0">
                  <a:gradFill>
                    <a:gsLst>
                      <a:gs pos="0">
                        <a:schemeClr val="bg2"/>
                      </a:gs>
                      <a:gs pos="100000">
                        <a:schemeClr val="bg2"/>
                      </a:gs>
                    </a:gsLst>
                    <a:lin ang="5400000" scaled="0"/>
                  </a:gradFill>
                  <a:latin typeface="Roboto Condensed Regular"/>
                </a:rPr>
                <a:t>7</a:t>
              </a:r>
              <a:endParaRPr lang="ko-KR" altLang="en-US" sz="800" b="1" dirty="0">
                <a:gradFill>
                  <a:gsLst>
                    <a:gs pos="0">
                      <a:schemeClr val="bg2"/>
                    </a:gs>
                    <a:gs pos="100000">
                      <a:schemeClr val="bg2"/>
                    </a:gs>
                  </a:gsLst>
                  <a:lin ang="5400000" scaled="0"/>
                </a:gradFill>
                <a:latin typeface="Roboto Condensed Regular"/>
              </a:endParaRPr>
            </a:p>
          </p:txBody>
        </p:sp>
      </p:grpSp>
      <p:grpSp>
        <p:nvGrpSpPr>
          <p:cNvPr id="61" name="그룹 60"/>
          <p:cNvGrpSpPr/>
          <p:nvPr/>
        </p:nvGrpSpPr>
        <p:grpSpPr>
          <a:xfrm>
            <a:off x="4385003" y="2257297"/>
            <a:ext cx="699969" cy="1879917"/>
            <a:chOff x="5778725" y="1245188"/>
            <a:chExt cx="699969" cy="1879917"/>
          </a:xfrm>
        </p:grpSpPr>
        <p:sp>
          <p:nvSpPr>
            <p:cNvPr id="88" name="위쪽 화살표 87"/>
            <p:cNvSpPr/>
            <p:nvPr/>
          </p:nvSpPr>
          <p:spPr>
            <a:xfrm rot="1800000" flipH="1">
              <a:off x="5778725" y="1245188"/>
              <a:ext cx="699969" cy="1879917"/>
            </a:xfrm>
            <a:prstGeom prst="upArrow">
              <a:avLst/>
            </a:prstGeom>
            <a:solidFill>
              <a:schemeClr val="tx2">
                <a:lumMod val="20000"/>
                <a:lumOff val="80000"/>
              </a:schemeClr>
            </a:solidFill>
            <a:ln w="3175">
              <a:solidFill>
                <a:schemeClr val="accent3">
                  <a:lumMod val="50000"/>
                  <a:alpha val="70000"/>
                </a:schemeClr>
              </a:solidFill>
            </a:ln>
            <a:effectLst>
              <a:outerShdw dist="25400" dir="2700000" algn="ctr"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ko-KR" altLang="en-US" dirty="0"/>
            </a:p>
          </p:txBody>
        </p:sp>
        <p:sp>
          <p:nvSpPr>
            <p:cNvPr id="131" name="TextBox 130"/>
            <p:cNvSpPr txBox="1"/>
            <p:nvPr/>
          </p:nvSpPr>
          <p:spPr>
            <a:xfrm rot="17968771">
              <a:off x="5747645" y="1884628"/>
              <a:ext cx="962023" cy="203603"/>
            </a:xfrm>
            <a:prstGeom prst="rect">
              <a:avLst/>
            </a:prstGeom>
            <a:solidFill>
              <a:schemeClr val="tx2">
                <a:lumMod val="20000"/>
                <a:lumOff val="80000"/>
              </a:schemeClr>
            </a:solidFill>
          </p:spPr>
          <p:txBody>
            <a:bodyPr wrap="square" lIns="72000" tIns="0" rIns="72000" bIns="0" rtlCol="0" anchor="ctr">
              <a:noAutofit/>
            </a:bodyPr>
            <a:lstStyle/>
            <a:p>
              <a:pPr lvl="0" algn="ctr"/>
              <a:r>
                <a:rPr lang="lt-LT" altLang="ko-KR" sz="800" b="1" dirty="0">
                  <a:gradFill>
                    <a:gsLst>
                      <a:gs pos="0">
                        <a:schemeClr val="bg2"/>
                      </a:gs>
                      <a:gs pos="100000">
                        <a:schemeClr val="bg2"/>
                      </a:gs>
                    </a:gsLst>
                    <a:lin ang="5400000" scaled="0"/>
                  </a:gradFill>
                  <a:latin typeface="Roboto Condensed Regular"/>
                </a:rPr>
                <a:t>6</a:t>
              </a:r>
              <a:endParaRPr lang="ko-KR" altLang="en-US" sz="800" b="1" dirty="0">
                <a:gradFill>
                  <a:gsLst>
                    <a:gs pos="0">
                      <a:schemeClr val="bg2"/>
                    </a:gs>
                    <a:gs pos="100000">
                      <a:schemeClr val="bg2"/>
                    </a:gs>
                  </a:gsLst>
                  <a:lin ang="5400000" scaled="0"/>
                </a:gradFill>
                <a:latin typeface="Roboto Condensed Regular"/>
              </a:endParaRPr>
            </a:p>
          </p:txBody>
        </p:sp>
      </p:grpSp>
      <p:grpSp>
        <p:nvGrpSpPr>
          <p:cNvPr id="62" name="그룹 61"/>
          <p:cNvGrpSpPr/>
          <p:nvPr/>
        </p:nvGrpSpPr>
        <p:grpSpPr>
          <a:xfrm>
            <a:off x="4236612" y="3199352"/>
            <a:ext cx="1575368" cy="699969"/>
            <a:chOff x="5630335" y="2187243"/>
            <a:chExt cx="1575368" cy="699969"/>
          </a:xfrm>
        </p:grpSpPr>
        <p:sp>
          <p:nvSpPr>
            <p:cNvPr id="89" name="위쪽 화살표 88"/>
            <p:cNvSpPr/>
            <p:nvPr/>
          </p:nvSpPr>
          <p:spPr>
            <a:xfrm rot="3310619" flipH="1">
              <a:off x="6068034" y="1749544"/>
              <a:ext cx="699969" cy="1575368"/>
            </a:xfrm>
            <a:prstGeom prst="upArrow">
              <a:avLst/>
            </a:prstGeom>
            <a:solidFill>
              <a:schemeClr val="tx2">
                <a:lumMod val="20000"/>
                <a:lumOff val="80000"/>
              </a:schemeClr>
            </a:solidFill>
            <a:ln w="3175">
              <a:solidFill>
                <a:schemeClr val="accent3">
                  <a:lumMod val="50000"/>
                  <a:alpha val="70000"/>
                </a:schemeClr>
              </a:solidFill>
            </a:ln>
            <a:effectLst>
              <a:outerShdw dist="25400" dir="2700000" algn="ctr"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ko-KR" altLang="en-US" dirty="0"/>
            </a:p>
          </p:txBody>
        </p:sp>
        <p:sp>
          <p:nvSpPr>
            <p:cNvPr id="132" name="TextBox 131"/>
            <p:cNvSpPr txBox="1"/>
            <p:nvPr/>
          </p:nvSpPr>
          <p:spPr>
            <a:xfrm rot="19538180">
              <a:off x="5942365" y="2423739"/>
              <a:ext cx="962023" cy="203603"/>
            </a:xfrm>
            <a:prstGeom prst="rect">
              <a:avLst/>
            </a:prstGeom>
            <a:solidFill>
              <a:schemeClr val="tx2">
                <a:lumMod val="20000"/>
                <a:lumOff val="80000"/>
              </a:schemeClr>
            </a:solidFill>
          </p:spPr>
          <p:txBody>
            <a:bodyPr wrap="square" lIns="72000" tIns="0" rIns="72000" bIns="0" rtlCol="0" anchor="ctr">
              <a:noAutofit/>
            </a:bodyPr>
            <a:lstStyle/>
            <a:p>
              <a:pPr lvl="0" algn="ctr"/>
              <a:r>
                <a:rPr lang="lt-LT" altLang="ko-KR" sz="800" b="1" dirty="0">
                  <a:gradFill>
                    <a:gsLst>
                      <a:gs pos="0">
                        <a:schemeClr val="bg2"/>
                      </a:gs>
                      <a:gs pos="100000">
                        <a:schemeClr val="bg2"/>
                      </a:gs>
                    </a:gsLst>
                    <a:lin ang="5400000" scaled="0"/>
                  </a:gradFill>
                  <a:latin typeface="Roboto Condensed Regular"/>
                </a:rPr>
                <a:t>4</a:t>
              </a:r>
              <a:endParaRPr lang="ko-KR" altLang="en-US" sz="800" b="1" dirty="0">
                <a:gradFill>
                  <a:gsLst>
                    <a:gs pos="0">
                      <a:schemeClr val="bg2"/>
                    </a:gs>
                    <a:gs pos="100000">
                      <a:schemeClr val="bg2"/>
                    </a:gs>
                  </a:gsLst>
                  <a:lin ang="5400000" scaled="0"/>
                </a:gradFill>
                <a:latin typeface="Roboto Condensed Regular"/>
              </a:endParaRPr>
            </a:p>
          </p:txBody>
        </p:sp>
      </p:grpSp>
      <p:grpSp>
        <p:nvGrpSpPr>
          <p:cNvPr id="63" name="그룹 62"/>
          <p:cNvGrpSpPr/>
          <p:nvPr/>
        </p:nvGrpSpPr>
        <p:grpSpPr>
          <a:xfrm>
            <a:off x="4238160" y="3700682"/>
            <a:ext cx="1575368" cy="699969"/>
            <a:chOff x="5631883" y="2688573"/>
            <a:chExt cx="1575368" cy="699969"/>
          </a:xfrm>
        </p:grpSpPr>
        <p:sp>
          <p:nvSpPr>
            <p:cNvPr id="90" name="위쪽 화살표 89"/>
            <p:cNvSpPr/>
            <p:nvPr/>
          </p:nvSpPr>
          <p:spPr>
            <a:xfrm rot="4545846" flipH="1">
              <a:off x="6069582" y="2250874"/>
              <a:ext cx="699969" cy="1575368"/>
            </a:xfrm>
            <a:prstGeom prst="upArrow">
              <a:avLst/>
            </a:prstGeom>
            <a:solidFill>
              <a:schemeClr val="tx2">
                <a:lumMod val="20000"/>
                <a:lumOff val="80000"/>
              </a:schemeClr>
            </a:solidFill>
            <a:ln w="3175">
              <a:solidFill>
                <a:schemeClr val="accent3">
                  <a:lumMod val="50000"/>
                  <a:alpha val="70000"/>
                </a:schemeClr>
              </a:solidFill>
            </a:ln>
            <a:effectLst>
              <a:outerShdw dist="25400" dir="2700000" algn="ctr"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ko-KR" altLang="en-US" dirty="0"/>
            </a:p>
          </p:txBody>
        </p:sp>
        <p:sp>
          <p:nvSpPr>
            <p:cNvPr id="133" name="TextBox 132"/>
            <p:cNvSpPr txBox="1"/>
            <p:nvPr/>
          </p:nvSpPr>
          <p:spPr>
            <a:xfrm rot="20687303">
              <a:off x="6130535" y="2898893"/>
              <a:ext cx="962023" cy="203603"/>
            </a:xfrm>
            <a:prstGeom prst="rect">
              <a:avLst/>
            </a:prstGeom>
            <a:solidFill>
              <a:schemeClr val="tx2">
                <a:lumMod val="20000"/>
                <a:lumOff val="80000"/>
              </a:schemeClr>
            </a:solidFill>
          </p:spPr>
          <p:txBody>
            <a:bodyPr wrap="square" lIns="72000" tIns="0" rIns="72000" bIns="0" rtlCol="0" anchor="ctr">
              <a:noAutofit/>
            </a:bodyPr>
            <a:lstStyle/>
            <a:p>
              <a:pPr lvl="0" algn="ctr"/>
              <a:r>
                <a:rPr lang="lt-LT" altLang="ko-KR" sz="800" b="1" dirty="0">
                  <a:gradFill>
                    <a:gsLst>
                      <a:gs pos="0">
                        <a:schemeClr val="bg2"/>
                      </a:gs>
                      <a:gs pos="100000">
                        <a:schemeClr val="bg2"/>
                      </a:gs>
                    </a:gsLst>
                    <a:lin ang="5400000" scaled="0"/>
                  </a:gradFill>
                  <a:latin typeface="Roboto Condensed Regular"/>
                </a:rPr>
                <a:t>2</a:t>
              </a:r>
              <a:endParaRPr lang="ko-KR" altLang="en-US" sz="800" b="1" dirty="0">
                <a:gradFill>
                  <a:gsLst>
                    <a:gs pos="0">
                      <a:schemeClr val="bg2"/>
                    </a:gs>
                    <a:gs pos="100000">
                      <a:schemeClr val="bg2"/>
                    </a:gs>
                  </a:gsLst>
                  <a:lin ang="5400000" scaled="0"/>
                </a:gradFill>
                <a:latin typeface="Roboto Condensed Regular"/>
              </a:endParaRPr>
            </a:p>
          </p:txBody>
        </p:sp>
      </p:grpSp>
      <p:grpSp>
        <p:nvGrpSpPr>
          <p:cNvPr id="56" name="그룹 55"/>
          <p:cNvGrpSpPr/>
          <p:nvPr/>
        </p:nvGrpSpPr>
        <p:grpSpPr>
          <a:xfrm>
            <a:off x="2897564" y="3700682"/>
            <a:ext cx="1575368" cy="699969"/>
            <a:chOff x="4291287" y="2688573"/>
            <a:chExt cx="1575368" cy="699969"/>
          </a:xfrm>
        </p:grpSpPr>
        <p:sp>
          <p:nvSpPr>
            <p:cNvPr id="84" name="위쪽 화살표 83"/>
            <p:cNvSpPr/>
            <p:nvPr/>
          </p:nvSpPr>
          <p:spPr>
            <a:xfrm rot="17054154">
              <a:off x="4728986" y="2250874"/>
              <a:ext cx="699969" cy="1575368"/>
            </a:xfrm>
            <a:prstGeom prst="upArrow">
              <a:avLst/>
            </a:prstGeom>
            <a:solidFill>
              <a:schemeClr val="tx2">
                <a:lumMod val="20000"/>
                <a:lumOff val="80000"/>
              </a:schemeClr>
            </a:solidFill>
            <a:ln w="3175">
              <a:solidFill>
                <a:schemeClr val="accent3">
                  <a:lumMod val="50000"/>
                  <a:alpha val="70000"/>
                </a:schemeClr>
              </a:solidFill>
            </a:ln>
            <a:effectLst>
              <a:outerShdw dist="25400" dir="2700000" algn="ctr"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ko-KR" altLang="en-US" dirty="0"/>
            </a:p>
          </p:txBody>
        </p:sp>
        <p:sp>
          <p:nvSpPr>
            <p:cNvPr id="134" name="TextBox 133"/>
            <p:cNvSpPr txBox="1"/>
            <p:nvPr/>
          </p:nvSpPr>
          <p:spPr>
            <a:xfrm rot="801837">
              <a:off x="4410422" y="2891273"/>
              <a:ext cx="962023" cy="203603"/>
            </a:xfrm>
            <a:prstGeom prst="rect">
              <a:avLst/>
            </a:prstGeom>
            <a:solidFill>
              <a:schemeClr val="tx2">
                <a:lumMod val="20000"/>
                <a:lumOff val="80000"/>
              </a:schemeClr>
            </a:solidFill>
          </p:spPr>
          <p:txBody>
            <a:bodyPr wrap="square" lIns="72000" tIns="0" rIns="72000" bIns="0" rtlCol="0" anchor="ctr">
              <a:noAutofit/>
            </a:bodyPr>
            <a:lstStyle/>
            <a:p>
              <a:pPr lvl="0" algn="ctr"/>
              <a:r>
                <a:rPr lang="lt-LT" altLang="ko-KR" sz="800" b="1" dirty="0">
                  <a:gradFill>
                    <a:gsLst>
                      <a:gs pos="0">
                        <a:schemeClr val="bg2"/>
                      </a:gs>
                      <a:gs pos="100000">
                        <a:schemeClr val="bg2"/>
                      </a:gs>
                    </a:gsLst>
                    <a:lin ang="5400000" scaled="0"/>
                  </a:gradFill>
                  <a:latin typeface="Roboto Condensed Regular"/>
                </a:rPr>
                <a:t>1</a:t>
              </a:r>
              <a:endParaRPr lang="ko-KR" altLang="en-US" sz="800" b="1" dirty="0">
                <a:gradFill>
                  <a:gsLst>
                    <a:gs pos="0">
                      <a:schemeClr val="bg2"/>
                    </a:gs>
                    <a:gs pos="100000">
                      <a:schemeClr val="bg2"/>
                    </a:gs>
                  </a:gsLst>
                  <a:lin ang="5400000" scaled="0"/>
                </a:gradFill>
                <a:latin typeface="Roboto Condensed Regular"/>
              </a:endParaRPr>
            </a:p>
          </p:txBody>
        </p:sp>
      </p:grpSp>
      <p:grpSp>
        <p:nvGrpSpPr>
          <p:cNvPr id="58" name="그룹 57"/>
          <p:cNvGrpSpPr/>
          <p:nvPr/>
        </p:nvGrpSpPr>
        <p:grpSpPr>
          <a:xfrm>
            <a:off x="2899112" y="3199352"/>
            <a:ext cx="1575368" cy="699969"/>
            <a:chOff x="4292835" y="2187243"/>
            <a:chExt cx="1575368" cy="699969"/>
          </a:xfrm>
        </p:grpSpPr>
        <p:sp>
          <p:nvSpPr>
            <p:cNvPr id="82" name="위쪽 화살표 81"/>
            <p:cNvSpPr/>
            <p:nvPr/>
          </p:nvSpPr>
          <p:spPr>
            <a:xfrm rot="18289381">
              <a:off x="4730534" y="1749544"/>
              <a:ext cx="699969" cy="1575368"/>
            </a:xfrm>
            <a:prstGeom prst="upArrow">
              <a:avLst/>
            </a:prstGeom>
            <a:solidFill>
              <a:schemeClr val="tx2">
                <a:lumMod val="20000"/>
                <a:lumOff val="80000"/>
              </a:schemeClr>
            </a:solidFill>
            <a:ln w="3175">
              <a:solidFill>
                <a:schemeClr val="accent3">
                  <a:lumMod val="50000"/>
                  <a:alpha val="70000"/>
                </a:schemeClr>
              </a:solidFill>
            </a:ln>
            <a:effectLst>
              <a:outerShdw dist="25400" dir="2700000" algn="ctr"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ko-KR" altLang="en-US" dirty="0"/>
            </a:p>
          </p:txBody>
        </p:sp>
        <p:sp>
          <p:nvSpPr>
            <p:cNvPr id="135" name="TextBox 134"/>
            <p:cNvSpPr txBox="1"/>
            <p:nvPr/>
          </p:nvSpPr>
          <p:spPr>
            <a:xfrm rot="2093329">
              <a:off x="4590339" y="2435426"/>
              <a:ext cx="962023" cy="203603"/>
            </a:xfrm>
            <a:prstGeom prst="rect">
              <a:avLst/>
            </a:prstGeom>
            <a:solidFill>
              <a:schemeClr val="tx2">
                <a:lumMod val="20000"/>
                <a:lumOff val="80000"/>
              </a:schemeClr>
            </a:solidFill>
          </p:spPr>
          <p:txBody>
            <a:bodyPr wrap="square" lIns="72000" tIns="0" rIns="72000" bIns="0" rtlCol="0" anchor="ctr">
              <a:noAutofit/>
            </a:bodyPr>
            <a:lstStyle/>
            <a:p>
              <a:pPr lvl="0" algn="ctr"/>
              <a:r>
                <a:rPr lang="lt-LT" altLang="ko-KR" sz="800" b="1" dirty="0">
                  <a:gradFill>
                    <a:gsLst>
                      <a:gs pos="0">
                        <a:schemeClr val="bg2"/>
                      </a:gs>
                      <a:gs pos="100000">
                        <a:schemeClr val="bg2"/>
                      </a:gs>
                    </a:gsLst>
                    <a:lin ang="5400000" scaled="0"/>
                  </a:gradFill>
                  <a:latin typeface="Roboto Condensed Regular"/>
                </a:rPr>
                <a:t>3</a:t>
              </a:r>
              <a:endParaRPr lang="ko-KR" altLang="en-US" sz="800" b="1" dirty="0">
                <a:gradFill>
                  <a:gsLst>
                    <a:gs pos="0">
                      <a:schemeClr val="bg2"/>
                    </a:gs>
                    <a:gs pos="100000">
                      <a:schemeClr val="bg2"/>
                    </a:gs>
                  </a:gsLst>
                  <a:lin ang="5400000" scaled="0"/>
                </a:gradFill>
                <a:latin typeface="Roboto Condensed Regular"/>
              </a:endParaRPr>
            </a:p>
          </p:txBody>
        </p:sp>
      </p:grpSp>
      <p:grpSp>
        <p:nvGrpSpPr>
          <p:cNvPr id="59" name="그룹 58"/>
          <p:cNvGrpSpPr/>
          <p:nvPr/>
        </p:nvGrpSpPr>
        <p:grpSpPr>
          <a:xfrm>
            <a:off x="3626121" y="2257297"/>
            <a:ext cx="699969" cy="1879917"/>
            <a:chOff x="5019843" y="1245188"/>
            <a:chExt cx="699969" cy="1879917"/>
          </a:xfrm>
        </p:grpSpPr>
        <p:sp>
          <p:nvSpPr>
            <p:cNvPr id="80" name="위쪽 화살표 79"/>
            <p:cNvSpPr/>
            <p:nvPr/>
          </p:nvSpPr>
          <p:spPr>
            <a:xfrm rot="19800000">
              <a:off x="5019843" y="1245188"/>
              <a:ext cx="699969" cy="1879917"/>
            </a:xfrm>
            <a:prstGeom prst="upArrow">
              <a:avLst/>
            </a:prstGeom>
            <a:solidFill>
              <a:schemeClr val="tx2">
                <a:lumMod val="20000"/>
                <a:lumOff val="80000"/>
              </a:schemeClr>
            </a:solidFill>
            <a:ln w="3175">
              <a:solidFill>
                <a:schemeClr val="accent3">
                  <a:lumMod val="50000"/>
                  <a:alpha val="70000"/>
                </a:schemeClr>
              </a:solidFill>
            </a:ln>
            <a:effectLst>
              <a:outerShdw dist="25400" dir="2700000" algn="ctr"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ko-KR" altLang="en-US" dirty="0"/>
            </a:p>
          </p:txBody>
        </p:sp>
        <p:sp>
          <p:nvSpPr>
            <p:cNvPr id="136" name="TextBox 135"/>
            <p:cNvSpPr txBox="1"/>
            <p:nvPr/>
          </p:nvSpPr>
          <p:spPr>
            <a:xfrm rot="3600000">
              <a:off x="4775001" y="1909605"/>
              <a:ext cx="962023" cy="203603"/>
            </a:xfrm>
            <a:prstGeom prst="rect">
              <a:avLst/>
            </a:prstGeom>
            <a:solidFill>
              <a:schemeClr val="tx2">
                <a:lumMod val="20000"/>
                <a:lumOff val="80000"/>
              </a:schemeClr>
            </a:solidFill>
          </p:spPr>
          <p:txBody>
            <a:bodyPr wrap="square" lIns="72000" tIns="0" rIns="72000" bIns="0" rtlCol="0" anchor="ctr">
              <a:noAutofit/>
            </a:bodyPr>
            <a:lstStyle/>
            <a:p>
              <a:pPr lvl="0" algn="ctr"/>
              <a:r>
                <a:rPr lang="lt-LT" altLang="ko-KR" sz="800" b="1" dirty="0">
                  <a:gradFill>
                    <a:gsLst>
                      <a:gs pos="0">
                        <a:schemeClr val="bg2"/>
                      </a:gs>
                      <a:gs pos="100000">
                        <a:schemeClr val="bg2"/>
                      </a:gs>
                    </a:gsLst>
                    <a:lin ang="5400000" scaled="0"/>
                  </a:gradFill>
                  <a:latin typeface="Roboto Condensed Regular"/>
                </a:rPr>
                <a:t>5</a:t>
              </a:r>
              <a:endParaRPr lang="ko-KR" altLang="en-US" sz="800" b="1" dirty="0">
                <a:gradFill>
                  <a:gsLst>
                    <a:gs pos="0">
                      <a:schemeClr val="bg2"/>
                    </a:gs>
                    <a:gs pos="100000">
                      <a:schemeClr val="bg2"/>
                    </a:gs>
                  </a:gsLst>
                  <a:lin ang="5400000" scaled="0"/>
                </a:gradFill>
                <a:latin typeface="Roboto Condensed Regular"/>
              </a:endParaRPr>
            </a:p>
          </p:txBody>
        </p:sp>
      </p:grpSp>
      <p:grpSp>
        <p:nvGrpSpPr>
          <p:cNvPr id="15" name="그룹 14"/>
          <p:cNvGrpSpPr/>
          <p:nvPr/>
        </p:nvGrpSpPr>
        <p:grpSpPr>
          <a:xfrm>
            <a:off x="5912630" y="2064741"/>
            <a:ext cx="2788918" cy="528922"/>
            <a:chOff x="6138502" y="968851"/>
            <a:chExt cx="952765" cy="528922"/>
          </a:xfrm>
        </p:grpSpPr>
        <p:sp>
          <p:nvSpPr>
            <p:cNvPr id="92" name="TextBox 91"/>
            <p:cNvSpPr txBox="1"/>
            <p:nvPr/>
          </p:nvSpPr>
          <p:spPr>
            <a:xfrm>
              <a:off x="6138502" y="968851"/>
              <a:ext cx="952765" cy="193940"/>
            </a:xfrm>
            <a:prstGeom prst="rect">
              <a:avLst/>
            </a:prstGeom>
            <a:noFill/>
          </p:spPr>
          <p:txBody>
            <a:bodyPr wrap="square" lIns="0" tIns="0" rIns="0" bIns="0" rtlCol="0">
              <a:noAutofit/>
            </a:bodyPr>
            <a:lstStyle/>
            <a:p>
              <a:pPr lvl="0"/>
              <a:r>
                <a:rPr lang="lt-LT" sz="1200" dirty="0"/>
                <a:t>anksčiau atlikus korupcijos rizikos </a:t>
              </a:r>
            </a:p>
            <a:p>
              <a:pPr lvl="0"/>
              <a:r>
                <a:rPr lang="lt-LT" sz="1200" dirty="0"/>
                <a:t>analizę, buvo nustatyta veiklos trūkumų</a:t>
              </a:r>
              <a:endParaRPr lang="ko-KR" altLang="en-US" sz="1200" b="1" dirty="0">
                <a:gradFill>
                  <a:gsLst>
                    <a:gs pos="0">
                      <a:schemeClr val="accent1"/>
                    </a:gs>
                    <a:gs pos="100000">
                      <a:schemeClr val="accent1">
                        <a:lumMod val="100000"/>
                      </a:schemeClr>
                    </a:gs>
                  </a:gsLst>
                  <a:lin ang="5400000" scaled="0"/>
                </a:gradFill>
                <a:latin typeface="Roboto Condensed Regular"/>
              </a:endParaRPr>
            </a:p>
          </p:txBody>
        </p:sp>
        <p:sp>
          <p:nvSpPr>
            <p:cNvPr id="93" name="TextBox 92"/>
            <p:cNvSpPr txBox="1"/>
            <p:nvPr/>
          </p:nvSpPr>
          <p:spPr>
            <a:xfrm>
              <a:off x="6138502" y="1108176"/>
              <a:ext cx="952765" cy="389597"/>
            </a:xfrm>
            <a:prstGeom prst="rect">
              <a:avLst/>
            </a:prstGeom>
            <a:noFill/>
          </p:spPr>
          <p:txBody>
            <a:bodyPr wrap="square" lIns="0" tIns="0" rIns="0" bIns="0" rtlCol="0">
              <a:noAutofit/>
            </a:bodyPr>
            <a:lstStyle/>
            <a:p>
              <a:pPr>
                <a:buClr>
                  <a:schemeClr val="bg2"/>
                </a:buClr>
              </a:pPr>
              <a:endParaRPr lang="en-US" altLang="ko-KR" sz="700" dirty="0">
                <a:gradFill>
                  <a:gsLst>
                    <a:gs pos="0">
                      <a:schemeClr val="tx1">
                        <a:alpha val="50000"/>
                      </a:schemeClr>
                    </a:gs>
                    <a:gs pos="100000">
                      <a:schemeClr val="tx1">
                        <a:alpha val="50000"/>
                      </a:schemeClr>
                    </a:gs>
                  </a:gsLst>
                  <a:lin ang="5400000" scaled="0"/>
                </a:gradFill>
                <a:ea typeface="Roboto Light" pitchFamily="2" charset="0"/>
                <a:cs typeface="Roboto Condensed Regular"/>
              </a:endParaRPr>
            </a:p>
          </p:txBody>
        </p:sp>
      </p:grpSp>
      <p:cxnSp>
        <p:nvCxnSpPr>
          <p:cNvPr id="94" name="직선 연결선 93"/>
          <p:cNvCxnSpPr/>
          <p:nvPr/>
        </p:nvCxnSpPr>
        <p:spPr>
          <a:xfrm flipH="1">
            <a:off x="4361897" y="2207996"/>
            <a:ext cx="1464331" cy="0"/>
          </a:xfrm>
          <a:prstGeom prst="line">
            <a:avLst/>
          </a:prstGeom>
          <a:ln w="3175">
            <a:solidFill>
              <a:schemeClr val="accent1">
                <a:lumMod val="75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98" name="그룹 97"/>
          <p:cNvGrpSpPr/>
          <p:nvPr/>
        </p:nvGrpSpPr>
        <p:grpSpPr>
          <a:xfrm>
            <a:off x="5887501" y="2593663"/>
            <a:ext cx="2725557" cy="483106"/>
            <a:chOff x="6138502" y="894478"/>
            <a:chExt cx="952765" cy="603295"/>
          </a:xfrm>
        </p:grpSpPr>
        <p:sp>
          <p:nvSpPr>
            <p:cNvPr id="100" name="TextBox 99"/>
            <p:cNvSpPr txBox="1"/>
            <p:nvPr/>
          </p:nvSpPr>
          <p:spPr>
            <a:xfrm>
              <a:off x="6138502" y="894478"/>
              <a:ext cx="952765" cy="193940"/>
            </a:xfrm>
            <a:prstGeom prst="rect">
              <a:avLst/>
            </a:prstGeom>
            <a:noFill/>
          </p:spPr>
          <p:txBody>
            <a:bodyPr wrap="square" lIns="0" tIns="0" rIns="0" bIns="0" rtlCol="0">
              <a:noAutofit/>
            </a:bodyPr>
            <a:lstStyle/>
            <a:p>
              <a:pPr lvl="0"/>
              <a:r>
                <a:rPr lang="lt-LT" sz="1200" dirty="0"/>
                <a:t>naudojama valstybės ar tarnybos </a:t>
              </a:r>
            </a:p>
            <a:p>
              <a:pPr lvl="0"/>
              <a:r>
                <a:rPr lang="lt-LT" sz="1200" dirty="0"/>
                <a:t>paslaptį sudaranti informacija</a:t>
              </a:r>
              <a:endParaRPr lang="ko-KR" altLang="en-US" sz="1200" b="1" dirty="0">
                <a:gradFill>
                  <a:gsLst>
                    <a:gs pos="0">
                      <a:schemeClr val="tx2">
                        <a:alpha val="70000"/>
                      </a:schemeClr>
                    </a:gs>
                    <a:gs pos="100000">
                      <a:schemeClr val="tx2">
                        <a:alpha val="70000"/>
                      </a:schemeClr>
                    </a:gs>
                  </a:gsLst>
                  <a:lin ang="5400000" scaled="0"/>
                </a:gradFill>
                <a:latin typeface="Roboto Condensed Regular"/>
              </a:endParaRPr>
            </a:p>
          </p:txBody>
        </p:sp>
        <p:sp>
          <p:nvSpPr>
            <p:cNvPr id="101" name="TextBox 100"/>
            <p:cNvSpPr txBox="1"/>
            <p:nvPr/>
          </p:nvSpPr>
          <p:spPr>
            <a:xfrm>
              <a:off x="6138502" y="1108176"/>
              <a:ext cx="952765" cy="389597"/>
            </a:xfrm>
            <a:prstGeom prst="rect">
              <a:avLst/>
            </a:prstGeom>
            <a:noFill/>
          </p:spPr>
          <p:txBody>
            <a:bodyPr wrap="square" lIns="0" tIns="0" rIns="0" bIns="0" rtlCol="0">
              <a:noAutofit/>
            </a:bodyPr>
            <a:lstStyle/>
            <a:p>
              <a:pPr>
                <a:buClr>
                  <a:schemeClr val="bg2"/>
                </a:buClr>
              </a:pPr>
              <a:endParaRPr lang="en-US" altLang="ko-KR" sz="700" dirty="0">
                <a:gradFill>
                  <a:gsLst>
                    <a:gs pos="0">
                      <a:schemeClr val="tx1">
                        <a:alpha val="50000"/>
                      </a:schemeClr>
                    </a:gs>
                    <a:gs pos="100000">
                      <a:schemeClr val="tx1">
                        <a:alpha val="50000"/>
                      </a:schemeClr>
                    </a:gs>
                  </a:gsLst>
                  <a:lin ang="5400000" scaled="0"/>
                </a:gradFill>
                <a:ea typeface="Roboto Light" pitchFamily="2" charset="0"/>
                <a:cs typeface="Roboto Condensed Regular"/>
              </a:endParaRPr>
            </a:p>
          </p:txBody>
        </p:sp>
      </p:grpSp>
      <p:cxnSp>
        <p:nvCxnSpPr>
          <p:cNvPr id="99" name="직선 연결선 98"/>
          <p:cNvCxnSpPr/>
          <p:nvPr/>
        </p:nvCxnSpPr>
        <p:spPr>
          <a:xfrm flipH="1">
            <a:off x="5112519" y="2748966"/>
            <a:ext cx="716827" cy="0"/>
          </a:xfrm>
          <a:prstGeom prst="line">
            <a:avLst/>
          </a:prstGeom>
          <a:ln w="3175">
            <a:solidFill>
              <a:schemeClr val="tx2">
                <a:alpha val="70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104" name="그룹 103"/>
          <p:cNvGrpSpPr/>
          <p:nvPr/>
        </p:nvGrpSpPr>
        <p:grpSpPr>
          <a:xfrm>
            <a:off x="5912630" y="3133263"/>
            <a:ext cx="2700427" cy="741606"/>
            <a:chOff x="6138502" y="894478"/>
            <a:chExt cx="952765" cy="603295"/>
          </a:xfrm>
        </p:grpSpPr>
        <p:sp>
          <p:nvSpPr>
            <p:cNvPr id="106" name="TextBox 105"/>
            <p:cNvSpPr txBox="1"/>
            <p:nvPr/>
          </p:nvSpPr>
          <p:spPr>
            <a:xfrm>
              <a:off x="6138502" y="894478"/>
              <a:ext cx="952765" cy="193940"/>
            </a:xfrm>
            <a:prstGeom prst="rect">
              <a:avLst/>
            </a:prstGeom>
            <a:noFill/>
          </p:spPr>
          <p:txBody>
            <a:bodyPr wrap="square" lIns="0" tIns="0" rIns="0" bIns="0" rtlCol="0">
              <a:noAutofit/>
            </a:bodyPr>
            <a:lstStyle/>
            <a:p>
              <a:pPr lvl="0"/>
              <a:r>
                <a:rPr lang="lt-LT" sz="1200" dirty="0"/>
                <a:t>veikla yra susijusi su leidimų, nuolaidų, </a:t>
              </a:r>
            </a:p>
            <a:p>
              <a:pPr lvl="0"/>
              <a:r>
                <a:rPr lang="lt-LT" sz="1200" dirty="0"/>
                <a:t>lengvatų ir kitokių papildomų teisių </a:t>
              </a:r>
            </a:p>
            <a:p>
              <a:pPr lvl="0"/>
              <a:r>
                <a:rPr lang="lt-LT" sz="1200" dirty="0"/>
                <a:t>suteikimu ar apribojimu</a:t>
              </a:r>
              <a:endParaRPr lang="ko-KR" altLang="en-US" sz="1200" b="1" dirty="0">
                <a:gradFill>
                  <a:gsLst>
                    <a:gs pos="0">
                      <a:schemeClr val="tx2">
                        <a:alpha val="70000"/>
                      </a:schemeClr>
                    </a:gs>
                    <a:gs pos="100000">
                      <a:schemeClr val="tx2">
                        <a:alpha val="70000"/>
                      </a:schemeClr>
                    </a:gs>
                  </a:gsLst>
                  <a:lin ang="5400000" scaled="0"/>
                </a:gradFill>
                <a:latin typeface="Roboto Condensed Regular"/>
              </a:endParaRPr>
            </a:p>
          </p:txBody>
        </p:sp>
        <p:sp>
          <p:nvSpPr>
            <p:cNvPr id="107" name="TextBox 106"/>
            <p:cNvSpPr txBox="1"/>
            <p:nvPr/>
          </p:nvSpPr>
          <p:spPr>
            <a:xfrm>
              <a:off x="6138502" y="1108176"/>
              <a:ext cx="952765" cy="389597"/>
            </a:xfrm>
            <a:prstGeom prst="rect">
              <a:avLst/>
            </a:prstGeom>
            <a:noFill/>
          </p:spPr>
          <p:txBody>
            <a:bodyPr wrap="square" lIns="0" tIns="0" rIns="0" bIns="0" rtlCol="0">
              <a:noAutofit/>
            </a:bodyPr>
            <a:lstStyle/>
            <a:p>
              <a:pPr>
                <a:buClr>
                  <a:schemeClr val="bg2"/>
                </a:buClr>
              </a:pPr>
              <a:endParaRPr lang="en-US" altLang="ko-KR" sz="700" dirty="0">
                <a:gradFill>
                  <a:gsLst>
                    <a:gs pos="0">
                      <a:schemeClr val="tx1">
                        <a:alpha val="50000"/>
                      </a:schemeClr>
                    </a:gs>
                    <a:gs pos="100000">
                      <a:schemeClr val="tx1">
                        <a:alpha val="50000"/>
                      </a:schemeClr>
                    </a:gs>
                  </a:gsLst>
                  <a:lin ang="5400000" scaled="0"/>
                </a:gradFill>
                <a:ea typeface="Roboto Light" pitchFamily="2" charset="0"/>
                <a:cs typeface="Roboto Condensed Regular"/>
              </a:endParaRPr>
            </a:p>
          </p:txBody>
        </p:sp>
      </p:grpSp>
      <p:cxnSp>
        <p:nvCxnSpPr>
          <p:cNvPr id="105" name="직선 연결선 104"/>
          <p:cNvCxnSpPr/>
          <p:nvPr/>
        </p:nvCxnSpPr>
        <p:spPr>
          <a:xfrm flipH="1">
            <a:off x="5461465" y="3251599"/>
            <a:ext cx="358415" cy="0"/>
          </a:xfrm>
          <a:prstGeom prst="line">
            <a:avLst/>
          </a:prstGeom>
          <a:ln w="3175">
            <a:solidFill>
              <a:schemeClr val="tx2">
                <a:alpha val="70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112" name="TextBox 111"/>
          <p:cNvSpPr txBox="1"/>
          <p:nvPr/>
        </p:nvSpPr>
        <p:spPr>
          <a:xfrm>
            <a:off x="5918178" y="4034604"/>
            <a:ext cx="2783370" cy="193940"/>
          </a:xfrm>
          <a:prstGeom prst="rect">
            <a:avLst/>
          </a:prstGeom>
          <a:noFill/>
        </p:spPr>
        <p:txBody>
          <a:bodyPr wrap="square" lIns="0" tIns="0" rIns="0" bIns="0" rtlCol="0">
            <a:noAutofit/>
          </a:bodyPr>
          <a:lstStyle/>
          <a:p>
            <a:r>
              <a:rPr lang="lt-LT" sz="1200" dirty="0"/>
              <a:t>pagrindinės funkcijos yra kontrolės ar </a:t>
            </a:r>
          </a:p>
          <a:p>
            <a:r>
              <a:rPr lang="lt-LT" sz="1200" dirty="0"/>
              <a:t>priežiūros vykdymas</a:t>
            </a:r>
            <a:endParaRPr lang="ko-KR" altLang="en-US" sz="1200" b="1" dirty="0">
              <a:gradFill>
                <a:gsLst>
                  <a:gs pos="0">
                    <a:schemeClr val="tx2">
                      <a:alpha val="70000"/>
                    </a:schemeClr>
                  </a:gs>
                  <a:gs pos="100000">
                    <a:schemeClr val="tx2">
                      <a:alpha val="70000"/>
                    </a:schemeClr>
                  </a:gs>
                </a:gsLst>
                <a:lin ang="5400000" scaled="0"/>
              </a:gradFill>
              <a:latin typeface="Bebas Neue"/>
            </a:endParaRPr>
          </a:p>
        </p:txBody>
      </p:sp>
      <p:cxnSp>
        <p:nvCxnSpPr>
          <p:cNvPr id="111" name="직선 연결선 110"/>
          <p:cNvCxnSpPr/>
          <p:nvPr/>
        </p:nvCxnSpPr>
        <p:spPr>
          <a:xfrm flipH="1">
            <a:off x="5588043" y="4141975"/>
            <a:ext cx="241303" cy="0"/>
          </a:xfrm>
          <a:prstGeom prst="line">
            <a:avLst/>
          </a:prstGeom>
          <a:ln w="3175">
            <a:solidFill>
              <a:schemeClr val="tx2">
                <a:alpha val="70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66" name="그룹 65"/>
          <p:cNvGrpSpPr/>
          <p:nvPr/>
        </p:nvGrpSpPr>
        <p:grpSpPr>
          <a:xfrm>
            <a:off x="706192" y="2145671"/>
            <a:ext cx="2176156" cy="647225"/>
            <a:chOff x="3216421" y="1482015"/>
            <a:chExt cx="952765" cy="603295"/>
          </a:xfrm>
        </p:grpSpPr>
        <p:sp>
          <p:nvSpPr>
            <p:cNvPr id="119" name="TextBox 118"/>
            <p:cNvSpPr txBox="1"/>
            <p:nvPr/>
          </p:nvSpPr>
          <p:spPr>
            <a:xfrm flipH="1">
              <a:off x="3216421" y="1482015"/>
              <a:ext cx="952765" cy="193940"/>
            </a:xfrm>
            <a:prstGeom prst="rect">
              <a:avLst/>
            </a:prstGeom>
            <a:noFill/>
          </p:spPr>
          <p:txBody>
            <a:bodyPr wrap="square" lIns="0" tIns="0" rIns="0" bIns="0" rtlCol="0">
              <a:noAutofit/>
            </a:bodyPr>
            <a:lstStyle/>
            <a:p>
              <a:pPr algn="r"/>
              <a:r>
                <a:rPr lang="lt-LT" sz="1200" dirty="0"/>
                <a:t>daugiausia priima sprendimus, kuriems nereikia kitos valstybės ar savivaldybės įstaigos </a:t>
              </a:r>
            </a:p>
            <a:p>
              <a:pPr algn="r"/>
              <a:r>
                <a:rPr lang="lt-LT" sz="1200" dirty="0"/>
                <a:t>patvirtinimo</a:t>
              </a:r>
              <a:endParaRPr lang="ko-KR" altLang="en-US" sz="1200" b="1" dirty="0">
                <a:gradFill>
                  <a:gsLst>
                    <a:gs pos="0">
                      <a:schemeClr val="tx2">
                        <a:alpha val="70000"/>
                      </a:schemeClr>
                    </a:gs>
                    <a:gs pos="100000">
                      <a:schemeClr val="tx2">
                        <a:alpha val="70000"/>
                      </a:schemeClr>
                    </a:gs>
                  </a:gsLst>
                  <a:lin ang="5400000" scaled="0"/>
                </a:gradFill>
                <a:latin typeface="Roboto Condensed Regular"/>
              </a:endParaRPr>
            </a:p>
          </p:txBody>
        </p:sp>
        <p:sp>
          <p:nvSpPr>
            <p:cNvPr id="120" name="TextBox 119"/>
            <p:cNvSpPr txBox="1"/>
            <p:nvPr/>
          </p:nvSpPr>
          <p:spPr>
            <a:xfrm flipH="1">
              <a:off x="3216421" y="1695713"/>
              <a:ext cx="952765" cy="389597"/>
            </a:xfrm>
            <a:prstGeom prst="rect">
              <a:avLst/>
            </a:prstGeom>
            <a:noFill/>
          </p:spPr>
          <p:txBody>
            <a:bodyPr wrap="square" lIns="0" tIns="0" rIns="0" bIns="0" rtlCol="0">
              <a:noAutofit/>
            </a:bodyPr>
            <a:lstStyle/>
            <a:p>
              <a:pPr algn="r">
                <a:buClr>
                  <a:schemeClr val="bg2"/>
                </a:buClr>
              </a:pPr>
              <a:endParaRPr lang="en-US" altLang="ko-KR" sz="700" dirty="0">
                <a:gradFill>
                  <a:gsLst>
                    <a:gs pos="0">
                      <a:schemeClr val="tx1">
                        <a:alpha val="50000"/>
                      </a:schemeClr>
                    </a:gs>
                    <a:gs pos="100000">
                      <a:schemeClr val="tx1">
                        <a:alpha val="50000"/>
                      </a:schemeClr>
                    </a:gs>
                  </a:gsLst>
                  <a:lin ang="5400000" scaled="0"/>
                </a:gradFill>
                <a:ea typeface="Roboto Light" pitchFamily="2" charset="0"/>
                <a:cs typeface="Roboto Condensed Regular"/>
              </a:endParaRPr>
            </a:p>
          </p:txBody>
        </p:sp>
      </p:grpSp>
      <p:cxnSp>
        <p:nvCxnSpPr>
          <p:cNvPr id="118" name="직선 연결선 117"/>
          <p:cNvCxnSpPr/>
          <p:nvPr/>
        </p:nvCxnSpPr>
        <p:spPr>
          <a:xfrm>
            <a:off x="2874777" y="2585419"/>
            <a:ext cx="716827" cy="0"/>
          </a:xfrm>
          <a:prstGeom prst="line">
            <a:avLst/>
          </a:prstGeom>
          <a:ln w="3175">
            <a:solidFill>
              <a:schemeClr val="tx2">
                <a:alpha val="70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65" name="그룹 64"/>
          <p:cNvGrpSpPr/>
          <p:nvPr/>
        </p:nvGrpSpPr>
        <p:grpSpPr>
          <a:xfrm>
            <a:off x="398208" y="2932446"/>
            <a:ext cx="2450682" cy="603295"/>
            <a:chOff x="3216421" y="2148195"/>
            <a:chExt cx="952765" cy="603295"/>
          </a:xfrm>
        </p:grpSpPr>
        <p:sp>
          <p:nvSpPr>
            <p:cNvPr id="124" name="TextBox 123"/>
            <p:cNvSpPr txBox="1"/>
            <p:nvPr/>
          </p:nvSpPr>
          <p:spPr>
            <a:xfrm flipH="1">
              <a:off x="3216421" y="2148195"/>
              <a:ext cx="952765" cy="193940"/>
            </a:xfrm>
            <a:prstGeom prst="rect">
              <a:avLst/>
            </a:prstGeom>
            <a:noFill/>
          </p:spPr>
          <p:txBody>
            <a:bodyPr wrap="square" lIns="0" tIns="0" rIns="0" bIns="0" rtlCol="0">
              <a:noAutofit/>
            </a:bodyPr>
            <a:lstStyle/>
            <a:p>
              <a:pPr algn="r"/>
              <a:r>
                <a:rPr lang="lt-LT" sz="1200" dirty="0"/>
                <a:t>atskirų valstybės tarnautojų </a:t>
              </a:r>
            </a:p>
            <a:p>
              <a:pPr algn="r"/>
              <a:r>
                <a:rPr lang="lt-LT" sz="1200" dirty="0"/>
                <a:t>funkcijos, uždaviniai, darbo ir </a:t>
              </a:r>
            </a:p>
            <a:p>
              <a:pPr algn="r"/>
              <a:r>
                <a:rPr lang="lt-LT" sz="1200" dirty="0"/>
                <a:t>sprendimų priėmimo tvarka bei </a:t>
              </a:r>
            </a:p>
            <a:p>
              <a:pPr algn="r"/>
              <a:r>
                <a:rPr lang="lt-LT" sz="1200" dirty="0"/>
                <a:t>atsakomybė nėra išsamiai </a:t>
              </a:r>
            </a:p>
            <a:p>
              <a:pPr algn="r"/>
              <a:r>
                <a:rPr lang="lt-LT" sz="1200" dirty="0"/>
                <a:t>reglamentuoti</a:t>
              </a:r>
              <a:endParaRPr lang="ko-KR" altLang="en-US" sz="1200" b="1" dirty="0">
                <a:gradFill>
                  <a:gsLst>
                    <a:gs pos="0">
                      <a:schemeClr val="tx2">
                        <a:alpha val="70000"/>
                      </a:schemeClr>
                    </a:gs>
                    <a:gs pos="100000">
                      <a:schemeClr val="tx2">
                        <a:alpha val="70000"/>
                      </a:schemeClr>
                    </a:gs>
                  </a:gsLst>
                  <a:lin ang="5400000" scaled="0"/>
                </a:gradFill>
                <a:latin typeface="Roboto Condensed Regular"/>
              </a:endParaRPr>
            </a:p>
          </p:txBody>
        </p:sp>
        <p:sp>
          <p:nvSpPr>
            <p:cNvPr id="125" name="TextBox 124"/>
            <p:cNvSpPr txBox="1"/>
            <p:nvPr/>
          </p:nvSpPr>
          <p:spPr>
            <a:xfrm flipH="1">
              <a:off x="3216421" y="2361893"/>
              <a:ext cx="952765" cy="389597"/>
            </a:xfrm>
            <a:prstGeom prst="rect">
              <a:avLst/>
            </a:prstGeom>
            <a:noFill/>
          </p:spPr>
          <p:txBody>
            <a:bodyPr wrap="square" lIns="0" tIns="0" rIns="0" bIns="0" rtlCol="0">
              <a:noAutofit/>
            </a:bodyPr>
            <a:lstStyle/>
            <a:p>
              <a:pPr algn="r">
                <a:buClr>
                  <a:srgbClr val="4AB38B"/>
                </a:buClr>
              </a:pPr>
              <a:endParaRPr lang="en-US" altLang="ko-KR" sz="700" dirty="0">
                <a:gradFill>
                  <a:gsLst>
                    <a:gs pos="0">
                      <a:schemeClr val="tx1">
                        <a:alpha val="50000"/>
                      </a:schemeClr>
                    </a:gs>
                    <a:gs pos="100000">
                      <a:schemeClr val="tx1">
                        <a:alpha val="50000"/>
                      </a:schemeClr>
                    </a:gs>
                  </a:gsLst>
                  <a:lin ang="5400000" scaled="0"/>
                </a:gradFill>
                <a:ea typeface="Roboto Light" pitchFamily="2" charset="0"/>
                <a:cs typeface="Roboto Condensed Regular"/>
              </a:endParaRPr>
            </a:p>
          </p:txBody>
        </p:sp>
      </p:grpSp>
      <p:cxnSp>
        <p:nvCxnSpPr>
          <p:cNvPr id="123" name="직선 연결선 122"/>
          <p:cNvCxnSpPr/>
          <p:nvPr/>
        </p:nvCxnSpPr>
        <p:spPr>
          <a:xfrm>
            <a:off x="2874776" y="3251599"/>
            <a:ext cx="358415" cy="0"/>
          </a:xfrm>
          <a:prstGeom prst="line">
            <a:avLst/>
          </a:prstGeom>
          <a:ln w="3175">
            <a:solidFill>
              <a:schemeClr val="tx2">
                <a:alpha val="70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64" name="그룹 63"/>
          <p:cNvGrpSpPr/>
          <p:nvPr/>
        </p:nvGrpSpPr>
        <p:grpSpPr>
          <a:xfrm>
            <a:off x="398208" y="4030019"/>
            <a:ext cx="2430917" cy="603295"/>
            <a:chOff x="3216421" y="2814375"/>
            <a:chExt cx="952765" cy="603295"/>
          </a:xfrm>
        </p:grpSpPr>
        <p:sp>
          <p:nvSpPr>
            <p:cNvPr id="129" name="TextBox 128"/>
            <p:cNvSpPr txBox="1"/>
            <p:nvPr/>
          </p:nvSpPr>
          <p:spPr>
            <a:xfrm flipH="1">
              <a:off x="3216421" y="2814375"/>
              <a:ext cx="952765" cy="193940"/>
            </a:xfrm>
            <a:prstGeom prst="rect">
              <a:avLst/>
            </a:prstGeom>
            <a:noFill/>
          </p:spPr>
          <p:txBody>
            <a:bodyPr wrap="square" lIns="0" tIns="0" rIns="0" bIns="0" rtlCol="0">
              <a:noAutofit/>
            </a:bodyPr>
            <a:lstStyle/>
            <a:p>
              <a:pPr algn="r">
                <a:buClr>
                  <a:srgbClr val="4AB38B"/>
                </a:buClr>
              </a:pPr>
              <a:r>
                <a:rPr lang="lt-LT" sz="1200" dirty="0"/>
                <a:t>p</a:t>
              </a:r>
              <a:r>
                <a:rPr lang="en-US" sz="1200" dirty="0"/>
                <a:t>adaryta</a:t>
              </a:r>
              <a:r>
                <a:rPr lang="lt-LT" sz="1200" dirty="0"/>
                <a:t> </a:t>
              </a:r>
              <a:r>
                <a:rPr lang="en-US" sz="1200" dirty="0"/>
                <a:t>korupcinio pobūdžio </a:t>
              </a:r>
              <a:endParaRPr lang="lt-LT" sz="1200" dirty="0"/>
            </a:p>
            <a:p>
              <a:pPr algn="r">
                <a:buClr>
                  <a:srgbClr val="4AB38B"/>
                </a:buClr>
              </a:pPr>
              <a:r>
                <a:rPr lang="en-US" sz="1200" dirty="0"/>
                <a:t>nusikalstama </a:t>
              </a:r>
              <a:r>
                <a:rPr lang="en-US" sz="1200" dirty="0" err="1"/>
                <a:t>veika</a:t>
              </a:r>
              <a:endParaRPr lang="en-US" altLang="ko-KR" sz="1200" dirty="0">
                <a:gradFill>
                  <a:gsLst>
                    <a:gs pos="0">
                      <a:schemeClr val="tx1">
                        <a:alpha val="50000"/>
                      </a:schemeClr>
                    </a:gs>
                    <a:gs pos="100000">
                      <a:schemeClr val="tx1">
                        <a:alpha val="50000"/>
                      </a:schemeClr>
                    </a:gs>
                  </a:gsLst>
                  <a:lin ang="5400000" scaled="0"/>
                </a:gradFill>
                <a:ea typeface="Roboto Light" pitchFamily="2" charset="0"/>
                <a:cs typeface="Roboto Condensed Regular"/>
              </a:endParaRPr>
            </a:p>
          </p:txBody>
        </p:sp>
        <p:sp>
          <p:nvSpPr>
            <p:cNvPr id="130" name="TextBox 129"/>
            <p:cNvSpPr txBox="1"/>
            <p:nvPr/>
          </p:nvSpPr>
          <p:spPr>
            <a:xfrm flipH="1">
              <a:off x="3216421" y="3028073"/>
              <a:ext cx="952765" cy="389597"/>
            </a:xfrm>
            <a:prstGeom prst="rect">
              <a:avLst/>
            </a:prstGeom>
            <a:noFill/>
          </p:spPr>
          <p:txBody>
            <a:bodyPr wrap="square" lIns="0" tIns="0" rIns="0" bIns="0" rtlCol="0">
              <a:noAutofit/>
            </a:bodyPr>
            <a:lstStyle/>
            <a:p>
              <a:pPr algn="r">
                <a:buClr>
                  <a:srgbClr val="4AB38B"/>
                </a:buClr>
              </a:pPr>
              <a:endParaRPr lang="en-US" altLang="ko-KR" sz="700" dirty="0">
                <a:gradFill>
                  <a:gsLst>
                    <a:gs pos="0">
                      <a:schemeClr val="tx1">
                        <a:alpha val="50000"/>
                      </a:schemeClr>
                    </a:gs>
                    <a:gs pos="100000">
                      <a:schemeClr val="tx1">
                        <a:alpha val="50000"/>
                      </a:schemeClr>
                    </a:gs>
                  </a:gsLst>
                  <a:lin ang="5400000" scaled="0"/>
                </a:gradFill>
                <a:ea typeface="Roboto Light" pitchFamily="2" charset="0"/>
                <a:cs typeface="Roboto Condensed Regular"/>
              </a:endParaRPr>
            </a:p>
          </p:txBody>
        </p:sp>
      </p:grpSp>
      <p:cxnSp>
        <p:nvCxnSpPr>
          <p:cNvPr id="128" name="직선 연결선 127"/>
          <p:cNvCxnSpPr/>
          <p:nvPr/>
        </p:nvCxnSpPr>
        <p:spPr>
          <a:xfrm>
            <a:off x="2874776" y="4131782"/>
            <a:ext cx="241303" cy="0"/>
          </a:xfrm>
          <a:prstGeom prst="line">
            <a:avLst/>
          </a:prstGeom>
          <a:ln w="3175">
            <a:solidFill>
              <a:schemeClr val="tx2">
                <a:alpha val="70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29" name="그룹 28"/>
          <p:cNvGrpSpPr/>
          <p:nvPr/>
        </p:nvGrpSpPr>
        <p:grpSpPr>
          <a:xfrm>
            <a:off x="3608038" y="3671895"/>
            <a:ext cx="1495013" cy="2134839"/>
            <a:chOff x="5001761" y="2659786"/>
            <a:chExt cx="1495013" cy="2134839"/>
          </a:xfrm>
        </p:grpSpPr>
        <p:sp>
          <p:nvSpPr>
            <p:cNvPr id="145" name="사다리꼴 144"/>
            <p:cNvSpPr>
              <a:spLocks/>
            </p:cNvSpPr>
            <p:nvPr/>
          </p:nvSpPr>
          <p:spPr>
            <a:xfrm rot="10800000">
              <a:off x="5001762" y="3324145"/>
              <a:ext cx="1495012" cy="80825"/>
            </a:xfrm>
            <a:prstGeom prst="trapezoid">
              <a:avLst>
                <a:gd name="adj" fmla="val 75086"/>
              </a:avLst>
            </a:prstGeom>
            <a:pattFill prst="dkDnDiag">
              <a:fgClr>
                <a:schemeClr val="accent3">
                  <a:lumMod val="65000"/>
                </a:schemeClr>
              </a:fgClr>
              <a:bgClr>
                <a:schemeClr val="accent3">
                  <a:lumMod val="75000"/>
                </a:schemeClr>
              </a:bgClr>
            </a:pattFill>
            <a:ln w="3175">
              <a:solidFill>
                <a:schemeClr val="bg1">
                  <a:lumMod val="65000"/>
                </a:schemeClr>
              </a:solidFill>
            </a:ln>
          </p:spPr>
          <p:txBody>
            <a:bodyPr vert="horz" wrap="square" lIns="91440" tIns="45720" rIns="91440" bIns="45720" numCol="1" anchor="t" anchorCtr="0" compatLnSpc="1">
              <a:prstTxWarp prst="textNoShape">
                <a:avLst/>
              </a:prstTxWarp>
            </a:bodyPr>
            <a:lstStyle/>
            <a:p>
              <a:endParaRPr lang="ko-KR" altLang="en-US" dirty="0"/>
            </a:p>
          </p:txBody>
        </p:sp>
        <p:sp>
          <p:nvSpPr>
            <p:cNvPr id="146" name="사다리꼴 145"/>
            <p:cNvSpPr>
              <a:spLocks/>
            </p:cNvSpPr>
            <p:nvPr/>
          </p:nvSpPr>
          <p:spPr>
            <a:xfrm rot="10800000">
              <a:off x="5280088" y="4713799"/>
              <a:ext cx="945991" cy="80825"/>
            </a:xfrm>
            <a:prstGeom prst="trapezoid">
              <a:avLst>
                <a:gd name="adj" fmla="val 75086"/>
              </a:avLst>
            </a:prstGeom>
            <a:solidFill>
              <a:schemeClr val="tx2">
                <a:lumMod val="20000"/>
                <a:lumOff val="80000"/>
              </a:schemeClr>
            </a:solidFill>
            <a:ln w="3175">
              <a:noFill/>
            </a:ln>
          </p:spPr>
          <p:txBody>
            <a:bodyPr vert="horz" wrap="square" lIns="91440" tIns="45720" rIns="91440" bIns="45720" numCol="1" anchor="t" anchorCtr="0" compatLnSpc="1">
              <a:prstTxWarp prst="textNoShape">
                <a:avLst/>
              </a:prstTxWarp>
            </a:bodyPr>
            <a:lstStyle/>
            <a:p>
              <a:endParaRPr lang="ko-KR" altLang="en-US" dirty="0"/>
            </a:p>
          </p:txBody>
        </p:sp>
        <p:sp>
          <p:nvSpPr>
            <p:cNvPr id="78" name="위쪽 화살표 77"/>
            <p:cNvSpPr/>
            <p:nvPr/>
          </p:nvSpPr>
          <p:spPr>
            <a:xfrm>
              <a:off x="5001761" y="2659786"/>
              <a:ext cx="1495012" cy="2134839"/>
            </a:xfrm>
            <a:prstGeom prst="upArrow">
              <a:avLst>
                <a:gd name="adj1" fmla="val 63377"/>
                <a:gd name="adj2" fmla="val 50000"/>
              </a:avLst>
            </a:prstGeom>
            <a:solidFill>
              <a:schemeClr val="tx2">
                <a:lumMod val="20000"/>
                <a:lumOff val="80000"/>
              </a:schemeClr>
            </a:solidFill>
            <a:ln w="3175" cap="flat" cmpd="sng" algn="ctr">
              <a:solidFill>
                <a:schemeClr val="accent3">
                  <a:lumMod val="65000"/>
                </a:schemeClr>
              </a:solidFill>
              <a:prstDash val="solid"/>
            </a:ln>
            <a:effectLst>
              <a:outerShdw dist="25400" dir="5400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15" name="TextBox 114"/>
            <p:cNvSpPr txBox="1"/>
            <p:nvPr/>
          </p:nvSpPr>
          <p:spPr>
            <a:xfrm rot="16200000">
              <a:off x="4847719" y="3419058"/>
              <a:ext cx="1815800" cy="769412"/>
            </a:xfrm>
            <a:prstGeom prst="rect">
              <a:avLst/>
            </a:prstGeom>
            <a:solidFill>
              <a:schemeClr val="tx2">
                <a:lumMod val="20000"/>
                <a:lumOff val="80000"/>
              </a:schemeClr>
            </a:solidFill>
          </p:spPr>
          <p:txBody>
            <a:bodyPr wrap="square" lIns="0" tIns="0" rIns="0" bIns="0" rtlCol="0" anchor="ctr">
              <a:noAutofit/>
            </a:bodyPr>
            <a:lstStyle/>
            <a:p>
              <a:pPr lvl="0" algn="ctr"/>
              <a:r>
                <a:rPr lang="lt-LT" altLang="ko-KR" sz="3200" dirty="0">
                  <a:gradFill>
                    <a:gsLst>
                      <a:gs pos="0">
                        <a:schemeClr val="accent1"/>
                      </a:gs>
                      <a:gs pos="100000">
                        <a:schemeClr val="accent1"/>
                      </a:gs>
                    </a:gsLst>
                    <a:lin ang="0" scaled="1"/>
                  </a:gradFill>
                  <a:latin typeface="Bebas Neue"/>
                  <a:ea typeface="Roboto Condensed Regular"/>
                  <a:cs typeface="+mj-cs"/>
                </a:rPr>
                <a:t>Kriterijai</a:t>
              </a:r>
              <a:endParaRPr lang="nb-NO" altLang="ko-KR" sz="3200" b="1" dirty="0">
                <a:gradFill>
                  <a:gsLst>
                    <a:gs pos="0">
                      <a:schemeClr val="accent1"/>
                    </a:gs>
                    <a:gs pos="100000">
                      <a:schemeClr val="accent1"/>
                    </a:gs>
                  </a:gsLst>
                  <a:lin ang="0" scaled="1"/>
                </a:gradFill>
                <a:latin typeface="Bebas Neue" pitchFamily="34" charset="0"/>
                <a:ea typeface="Roboto Light" pitchFamily="2" charset="0"/>
                <a:cs typeface="Roboto Condensed Regular"/>
              </a:endParaRPr>
            </a:p>
          </p:txBody>
        </p:sp>
      </p:grpSp>
      <p:pic>
        <p:nvPicPr>
          <p:cNvPr id="68" name="Paveikslėlis 6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2017" y="288392"/>
            <a:ext cx="551649" cy="601607"/>
          </a:xfrm>
          <a:prstGeom prst="rect">
            <a:avLst/>
          </a:prstGeom>
        </p:spPr>
      </p:pic>
    </p:spTree>
    <p:extLst>
      <p:ext uri="{BB962C8B-B14F-4D97-AF65-F5344CB8AC3E}">
        <p14:creationId xmlns:p14="http://schemas.microsoft.com/office/powerpoint/2010/main" val="249703893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anim calcmode="lin" valueType="num">
                                      <p:cBhvr>
                                        <p:cTn id="14" dur="500" fill="hold"/>
                                        <p:tgtEl>
                                          <p:spTgt spid="29"/>
                                        </p:tgtEl>
                                        <p:attrNameLst>
                                          <p:attrName>ppt_x</p:attrName>
                                        </p:attrNameLst>
                                      </p:cBhvr>
                                      <p:tavLst>
                                        <p:tav tm="0">
                                          <p:val>
                                            <p:strVal val="#ppt_x"/>
                                          </p:val>
                                        </p:tav>
                                        <p:tav tm="100000">
                                          <p:val>
                                            <p:strVal val="#ppt_x"/>
                                          </p:val>
                                        </p:tav>
                                      </p:tavLst>
                                    </p:anim>
                                    <p:anim calcmode="lin" valueType="num">
                                      <p:cBhvr>
                                        <p:cTn id="15"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7" presetClass="entr" presetSubtype="10" fill="hold" nodeType="clickEffect">
                                  <p:stCondLst>
                                    <p:cond delay="0"/>
                                  </p:stCondLst>
                                  <p:childTnLst>
                                    <p:set>
                                      <p:cBhvr>
                                        <p:cTn id="19" dur="1" fill="hold">
                                          <p:stCondLst>
                                            <p:cond delay="0"/>
                                          </p:stCondLst>
                                        </p:cTn>
                                        <p:tgtEl>
                                          <p:spTgt spid="56"/>
                                        </p:tgtEl>
                                        <p:attrNameLst>
                                          <p:attrName>style.visibility</p:attrName>
                                        </p:attrNameLst>
                                      </p:cBhvr>
                                      <p:to>
                                        <p:strVal val="visible"/>
                                      </p:to>
                                    </p:set>
                                    <p:anim calcmode="lin" valueType="num">
                                      <p:cBhvr>
                                        <p:cTn id="20" dur="500" fill="hold"/>
                                        <p:tgtEl>
                                          <p:spTgt spid="56"/>
                                        </p:tgtEl>
                                        <p:attrNameLst>
                                          <p:attrName>ppt_w</p:attrName>
                                        </p:attrNameLst>
                                      </p:cBhvr>
                                      <p:tavLst>
                                        <p:tav tm="0">
                                          <p:val>
                                            <p:fltVal val="0"/>
                                          </p:val>
                                        </p:tav>
                                        <p:tav tm="100000">
                                          <p:val>
                                            <p:strVal val="#ppt_w"/>
                                          </p:val>
                                        </p:tav>
                                      </p:tavLst>
                                    </p:anim>
                                    <p:anim calcmode="lin" valueType="num">
                                      <p:cBhvr>
                                        <p:cTn id="21" dur="500" fill="hold"/>
                                        <p:tgtEl>
                                          <p:spTgt spid="56"/>
                                        </p:tgtEl>
                                        <p:attrNameLst>
                                          <p:attrName>ppt_h</p:attrName>
                                        </p:attrNameLst>
                                      </p:cBhvr>
                                      <p:tavLst>
                                        <p:tav tm="0">
                                          <p:val>
                                            <p:strVal val="#ppt_h"/>
                                          </p:val>
                                        </p:tav>
                                        <p:tav tm="100000">
                                          <p:val>
                                            <p:strVal val="#ppt_h"/>
                                          </p:val>
                                        </p:tav>
                                      </p:tavLst>
                                    </p:anim>
                                  </p:childTnLst>
                                </p:cTn>
                              </p:par>
                              <p:par>
                                <p:cTn id="22" presetID="10" presetClass="entr" presetSubtype="0" fill="hold" nodeType="withEffect">
                                  <p:stCondLst>
                                    <p:cond delay="0"/>
                                  </p:stCondLst>
                                  <p:childTnLst>
                                    <p:set>
                                      <p:cBhvr>
                                        <p:cTn id="23" dur="1" fill="hold">
                                          <p:stCondLst>
                                            <p:cond delay="0"/>
                                          </p:stCondLst>
                                        </p:cTn>
                                        <p:tgtEl>
                                          <p:spTgt spid="64"/>
                                        </p:tgtEl>
                                        <p:attrNameLst>
                                          <p:attrName>style.visibility</p:attrName>
                                        </p:attrNameLst>
                                      </p:cBhvr>
                                      <p:to>
                                        <p:strVal val="visible"/>
                                      </p:to>
                                    </p:set>
                                    <p:animEffect transition="in" filter="fade">
                                      <p:cBhvr>
                                        <p:cTn id="24" dur="500"/>
                                        <p:tgtEl>
                                          <p:spTgt spid="64"/>
                                        </p:tgtEl>
                                      </p:cBhvr>
                                    </p:animEffect>
                                  </p:childTnLst>
                                </p:cTn>
                              </p:par>
                              <p:par>
                                <p:cTn id="25" presetID="17" presetClass="entr" presetSubtype="10" fill="hold" nodeType="withEffect">
                                  <p:stCondLst>
                                    <p:cond delay="0"/>
                                  </p:stCondLst>
                                  <p:childTnLst>
                                    <p:set>
                                      <p:cBhvr>
                                        <p:cTn id="26" dur="1" fill="hold">
                                          <p:stCondLst>
                                            <p:cond delay="0"/>
                                          </p:stCondLst>
                                        </p:cTn>
                                        <p:tgtEl>
                                          <p:spTgt spid="128"/>
                                        </p:tgtEl>
                                        <p:attrNameLst>
                                          <p:attrName>style.visibility</p:attrName>
                                        </p:attrNameLst>
                                      </p:cBhvr>
                                      <p:to>
                                        <p:strVal val="visible"/>
                                      </p:to>
                                    </p:set>
                                    <p:anim calcmode="lin" valueType="num">
                                      <p:cBhvr>
                                        <p:cTn id="27" dur="500" fill="hold"/>
                                        <p:tgtEl>
                                          <p:spTgt spid="128"/>
                                        </p:tgtEl>
                                        <p:attrNameLst>
                                          <p:attrName>ppt_w</p:attrName>
                                        </p:attrNameLst>
                                      </p:cBhvr>
                                      <p:tavLst>
                                        <p:tav tm="0">
                                          <p:val>
                                            <p:fltVal val="0"/>
                                          </p:val>
                                        </p:tav>
                                        <p:tav tm="100000">
                                          <p:val>
                                            <p:strVal val="#ppt_w"/>
                                          </p:val>
                                        </p:tav>
                                      </p:tavLst>
                                    </p:anim>
                                    <p:anim calcmode="lin" valueType="num">
                                      <p:cBhvr>
                                        <p:cTn id="28" dur="500" fill="hold"/>
                                        <p:tgtEl>
                                          <p:spTgt spid="128"/>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17" presetClass="entr" presetSubtype="10" fill="hold" nodeType="clickEffect">
                                  <p:stCondLst>
                                    <p:cond delay="0"/>
                                  </p:stCondLst>
                                  <p:childTnLst>
                                    <p:set>
                                      <p:cBhvr>
                                        <p:cTn id="32" dur="1" fill="hold">
                                          <p:stCondLst>
                                            <p:cond delay="0"/>
                                          </p:stCondLst>
                                        </p:cTn>
                                        <p:tgtEl>
                                          <p:spTgt spid="63"/>
                                        </p:tgtEl>
                                        <p:attrNameLst>
                                          <p:attrName>style.visibility</p:attrName>
                                        </p:attrNameLst>
                                      </p:cBhvr>
                                      <p:to>
                                        <p:strVal val="visible"/>
                                      </p:to>
                                    </p:set>
                                    <p:anim calcmode="lin" valueType="num">
                                      <p:cBhvr>
                                        <p:cTn id="33" dur="500" fill="hold"/>
                                        <p:tgtEl>
                                          <p:spTgt spid="63"/>
                                        </p:tgtEl>
                                        <p:attrNameLst>
                                          <p:attrName>ppt_w</p:attrName>
                                        </p:attrNameLst>
                                      </p:cBhvr>
                                      <p:tavLst>
                                        <p:tav tm="0">
                                          <p:val>
                                            <p:fltVal val="0"/>
                                          </p:val>
                                        </p:tav>
                                        <p:tav tm="100000">
                                          <p:val>
                                            <p:strVal val="#ppt_w"/>
                                          </p:val>
                                        </p:tav>
                                      </p:tavLst>
                                    </p:anim>
                                    <p:anim calcmode="lin" valueType="num">
                                      <p:cBhvr>
                                        <p:cTn id="34" dur="500" fill="hold"/>
                                        <p:tgtEl>
                                          <p:spTgt spid="63"/>
                                        </p:tgtEl>
                                        <p:attrNameLst>
                                          <p:attrName>ppt_h</p:attrName>
                                        </p:attrNameLst>
                                      </p:cBhvr>
                                      <p:tavLst>
                                        <p:tav tm="0">
                                          <p:val>
                                            <p:strVal val="#ppt_h"/>
                                          </p:val>
                                        </p:tav>
                                        <p:tav tm="100000">
                                          <p:val>
                                            <p:strVal val="#ppt_h"/>
                                          </p:val>
                                        </p:tav>
                                      </p:tavLst>
                                    </p:anim>
                                  </p:childTnLst>
                                </p:cTn>
                              </p:par>
                              <p:par>
                                <p:cTn id="35" presetID="17" presetClass="entr" presetSubtype="10" fill="hold" nodeType="withEffect">
                                  <p:stCondLst>
                                    <p:cond delay="0"/>
                                  </p:stCondLst>
                                  <p:childTnLst>
                                    <p:set>
                                      <p:cBhvr>
                                        <p:cTn id="36" dur="1" fill="hold">
                                          <p:stCondLst>
                                            <p:cond delay="0"/>
                                          </p:stCondLst>
                                        </p:cTn>
                                        <p:tgtEl>
                                          <p:spTgt spid="111"/>
                                        </p:tgtEl>
                                        <p:attrNameLst>
                                          <p:attrName>style.visibility</p:attrName>
                                        </p:attrNameLst>
                                      </p:cBhvr>
                                      <p:to>
                                        <p:strVal val="visible"/>
                                      </p:to>
                                    </p:set>
                                    <p:anim calcmode="lin" valueType="num">
                                      <p:cBhvr>
                                        <p:cTn id="37" dur="500" fill="hold"/>
                                        <p:tgtEl>
                                          <p:spTgt spid="111"/>
                                        </p:tgtEl>
                                        <p:attrNameLst>
                                          <p:attrName>ppt_w</p:attrName>
                                        </p:attrNameLst>
                                      </p:cBhvr>
                                      <p:tavLst>
                                        <p:tav tm="0">
                                          <p:val>
                                            <p:fltVal val="0"/>
                                          </p:val>
                                        </p:tav>
                                        <p:tav tm="100000">
                                          <p:val>
                                            <p:strVal val="#ppt_w"/>
                                          </p:val>
                                        </p:tav>
                                      </p:tavLst>
                                    </p:anim>
                                    <p:anim calcmode="lin" valueType="num">
                                      <p:cBhvr>
                                        <p:cTn id="38" dur="500" fill="hold"/>
                                        <p:tgtEl>
                                          <p:spTgt spid="111"/>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17" presetClass="entr" presetSubtype="10" fill="hold" nodeType="clickEffect">
                                  <p:stCondLst>
                                    <p:cond delay="0"/>
                                  </p:stCondLst>
                                  <p:childTnLst>
                                    <p:set>
                                      <p:cBhvr>
                                        <p:cTn id="42" dur="1" fill="hold">
                                          <p:stCondLst>
                                            <p:cond delay="0"/>
                                          </p:stCondLst>
                                        </p:cTn>
                                        <p:tgtEl>
                                          <p:spTgt spid="58"/>
                                        </p:tgtEl>
                                        <p:attrNameLst>
                                          <p:attrName>style.visibility</p:attrName>
                                        </p:attrNameLst>
                                      </p:cBhvr>
                                      <p:to>
                                        <p:strVal val="visible"/>
                                      </p:to>
                                    </p:set>
                                    <p:anim calcmode="lin" valueType="num">
                                      <p:cBhvr>
                                        <p:cTn id="43" dur="500" fill="hold"/>
                                        <p:tgtEl>
                                          <p:spTgt spid="58"/>
                                        </p:tgtEl>
                                        <p:attrNameLst>
                                          <p:attrName>ppt_w</p:attrName>
                                        </p:attrNameLst>
                                      </p:cBhvr>
                                      <p:tavLst>
                                        <p:tav tm="0">
                                          <p:val>
                                            <p:fltVal val="0"/>
                                          </p:val>
                                        </p:tav>
                                        <p:tav tm="100000">
                                          <p:val>
                                            <p:strVal val="#ppt_w"/>
                                          </p:val>
                                        </p:tav>
                                      </p:tavLst>
                                    </p:anim>
                                    <p:anim calcmode="lin" valueType="num">
                                      <p:cBhvr>
                                        <p:cTn id="44" dur="500" fill="hold"/>
                                        <p:tgtEl>
                                          <p:spTgt spid="58"/>
                                        </p:tgtEl>
                                        <p:attrNameLst>
                                          <p:attrName>ppt_h</p:attrName>
                                        </p:attrNameLst>
                                      </p:cBhvr>
                                      <p:tavLst>
                                        <p:tav tm="0">
                                          <p:val>
                                            <p:strVal val="#ppt_h"/>
                                          </p:val>
                                        </p:tav>
                                        <p:tav tm="100000">
                                          <p:val>
                                            <p:strVal val="#ppt_h"/>
                                          </p:val>
                                        </p:tav>
                                      </p:tavLst>
                                    </p:anim>
                                  </p:childTnLst>
                                </p:cTn>
                              </p:par>
                              <p:par>
                                <p:cTn id="45" presetID="10" presetClass="entr" presetSubtype="0" fill="hold" nodeType="withEffect">
                                  <p:stCondLst>
                                    <p:cond delay="0"/>
                                  </p:stCondLst>
                                  <p:childTnLst>
                                    <p:set>
                                      <p:cBhvr>
                                        <p:cTn id="46" dur="1" fill="hold">
                                          <p:stCondLst>
                                            <p:cond delay="0"/>
                                          </p:stCondLst>
                                        </p:cTn>
                                        <p:tgtEl>
                                          <p:spTgt spid="65"/>
                                        </p:tgtEl>
                                        <p:attrNameLst>
                                          <p:attrName>style.visibility</p:attrName>
                                        </p:attrNameLst>
                                      </p:cBhvr>
                                      <p:to>
                                        <p:strVal val="visible"/>
                                      </p:to>
                                    </p:set>
                                    <p:animEffect transition="in" filter="fade">
                                      <p:cBhvr>
                                        <p:cTn id="47" dur="500"/>
                                        <p:tgtEl>
                                          <p:spTgt spid="65"/>
                                        </p:tgtEl>
                                      </p:cBhvr>
                                    </p:animEffect>
                                  </p:childTnLst>
                                </p:cTn>
                              </p:par>
                              <p:par>
                                <p:cTn id="48" presetID="17" presetClass="entr" presetSubtype="10" fill="hold" nodeType="withEffect">
                                  <p:stCondLst>
                                    <p:cond delay="0"/>
                                  </p:stCondLst>
                                  <p:childTnLst>
                                    <p:set>
                                      <p:cBhvr>
                                        <p:cTn id="49" dur="1" fill="hold">
                                          <p:stCondLst>
                                            <p:cond delay="0"/>
                                          </p:stCondLst>
                                        </p:cTn>
                                        <p:tgtEl>
                                          <p:spTgt spid="123"/>
                                        </p:tgtEl>
                                        <p:attrNameLst>
                                          <p:attrName>style.visibility</p:attrName>
                                        </p:attrNameLst>
                                      </p:cBhvr>
                                      <p:to>
                                        <p:strVal val="visible"/>
                                      </p:to>
                                    </p:set>
                                    <p:anim calcmode="lin" valueType="num">
                                      <p:cBhvr>
                                        <p:cTn id="50" dur="500" fill="hold"/>
                                        <p:tgtEl>
                                          <p:spTgt spid="123"/>
                                        </p:tgtEl>
                                        <p:attrNameLst>
                                          <p:attrName>ppt_w</p:attrName>
                                        </p:attrNameLst>
                                      </p:cBhvr>
                                      <p:tavLst>
                                        <p:tav tm="0">
                                          <p:val>
                                            <p:fltVal val="0"/>
                                          </p:val>
                                        </p:tav>
                                        <p:tav tm="100000">
                                          <p:val>
                                            <p:strVal val="#ppt_w"/>
                                          </p:val>
                                        </p:tav>
                                      </p:tavLst>
                                    </p:anim>
                                    <p:anim calcmode="lin" valueType="num">
                                      <p:cBhvr>
                                        <p:cTn id="51" dur="500" fill="hold"/>
                                        <p:tgtEl>
                                          <p:spTgt spid="123"/>
                                        </p:tgtEl>
                                        <p:attrNameLst>
                                          <p:attrName>ppt_h</p:attrName>
                                        </p:attrNameLst>
                                      </p:cBhvr>
                                      <p:tavLst>
                                        <p:tav tm="0">
                                          <p:val>
                                            <p:strVal val="#ppt_h"/>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17" presetClass="entr" presetSubtype="10" fill="hold" nodeType="clickEffect">
                                  <p:stCondLst>
                                    <p:cond delay="0"/>
                                  </p:stCondLst>
                                  <p:childTnLst>
                                    <p:set>
                                      <p:cBhvr>
                                        <p:cTn id="55" dur="1" fill="hold">
                                          <p:stCondLst>
                                            <p:cond delay="0"/>
                                          </p:stCondLst>
                                        </p:cTn>
                                        <p:tgtEl>
                                          <p:spTgt spid="62"/>
                                        </p:tgtEl>
                                        <p:attrNameLst>
                                          <p:attrName>style.visibility</p:attrName>
                                        </p:attrNameLst>
                                      </p:cBhvr>
                                      <p:to>
                                        <p:strVal val="visible"/>
                                      </p:to>
                                    </p:set>
                                    <p:anim calcmode="lin" valueType="num">
                                      <p:cBhvr>
                                        <p:cTn id="56" dur="500" fill="hold"/>
                                        <p:tgtEl>
                                          <p:spTgt spid="62"/>
                                        </p:tgtEl>
                                        <p:attrNameLst>
                                          <p:attrName>ppt_w</p:attrName>
                                        </p:attrNameLst>
                                      </p:cBhvr>
                                      <p:tavLst>
                                        <p:tav tm="0">
                                          <p:val>
                                            <p:fltVal val="0"/>
                                          </p:val>
                                        </p:tav>
                                        <p:tav tm="100000">
                                          <p:val>
                                            <p:strVal val="#ppt_w"/>
                                          </p:val>
                                        </p:tav>
                                      </p:tavLst>
                                    </p:anim>
                                    <p:anim calcmode="lin" valueType="num">
                                      <p:cBhvr>
                                        <p:cTn id="57" dur="500" fill="hold"/>
                                        <p:tgtEl>
                                          <p:spTgt spid="62"/>
                                        </p:tgtEl>
                                        <p:attrNameLst>
                                          <p:attrName>ppt_h</p:attrName>
                                        </p:attrNameLst>
                                      </p:cBhvr>
                                      <p:tavLst>
                                        <p:tav tm="0">
                                          <p:val>
                                            <p:strVal val="#ppt_h"/>
                                          </p:val>
                                        </p:tav>
                                        <p:tav tm="100000">
                                          <p:val>
                                            <p:strVal val="#ppt_h"/>
                                          </p:val>
                                        </p:tav>
                                      </p:tavLst>
                                    </p:anim>
                                  </p:childTnLst>
                                </p:cTn>
                              </p:par>
                              <p:par>
                                <p:cTn id="58" presetID="10" presetClass="entr" presetSubtype="0" fill="hold" nodeType="withEffect">
                                  <p:stCondLst>
                                    <p:cond delay="0"/>
                                  </p:stCondLst>
                                  <p:childTnLst>
                                    <p:set>
                                      <p:cBhvr>
                                        <p:cTn id="59" dur="1" fill="hold">
                                          <p:stCondLst>
                                            <p:cond delay="0"/>
                                          </p:stCondLst>
                                        </p:cTn>
                                        <p:tgtEl>
                                          <p:spTgt spid="104"/>
                                        </p:tgtEl>
                                        <p:attrNameLst>
                                          <p:attrName>style.visibility</p:attrName>
                                        </p:attrNameLst>
                                      </p:cBhvr>
                                      <p:to>
                                        <p:strVal val="visible"/>
                                      </p:to>
                                    </p:set>
                                    <p:animEffect transition="in" filter="fade">
                                      <p:cBhvr>
                                        <p:cTn id="60" dur="500"/>
                                        <p:tgtEl>
                                          <p:spTgt spid="104"/>
                                        </p:tgtEl>
                                      </p:cBhvr>
                                    </p:animEffect>
                                  </p:childTnLst>
                                </p:cTn>
                              </p:par>
                              <p:par>
                                <p:cTn id="61" presetID="17" presetClass="entr" presetSubtype="10" fill="hold" nodeType="withEffect">
                                  <p:stCondLst>
                                    <p:cond delay="0"/>
                                  </p:stCondLst>
                                  <p:childTnLst>
                                    <p:set>
                                      <p:cBhvr>
                                        <p:cTn id="62" dur="1" fill="hold">
                                          <p:stCondLst>
                                            <p:cond delay="0"/>
                                          </p:stCondLst>
                                        </p:cTn>
                                        <p:tgtEl>
                                          <p:spTgt spid="105"/>
                                        </p:tgtEl>
                                        <p:attrNameLst>
                                          <p:attrName>style.visibility</p:attrName>
                                        </p:attrNameLst>
                                      </p:cBhvr>
                                      <p:to>
                                        <p:strVal val="visible"/>
                                      </p:to>
                                    </p:set>
                                    <p:anim calcmode="lin" valueType="num">
                                      <p:cBhvr>
                                        <p:cTn id="63" dur="500" fill="hold"/>
                                        <p:tgtEl>
                                          <p:spTgt spid="105"/>
                                        </p:tgtEl>
                                        <p:attrNameLst>
                                          <p:attrName>ppt_w</p:attrName>
                                        </p:attrNameLst>
                                      </p:cBhvr>
                                      <p:tavLst>
                                        <p:tav tm="0">
                                          <p:val>
                                            <p:fltVal val="0"/>
                                          </p:val>
                                        </p:tav>
                                        <p:tav tm="100000">
                                          <p:val>
                                            <p:strVal val="#ppt_w"/>
                                          </p:val>
                                        </p:tav>
                                      </p:tavLst>
                                    </p:anim>
                                    <p:anim calcmode="lin" valueType="num">
                                      <p:cBhvr>
                                        <p:cTn id="64" dur="500" fill="hold"/>
                                        <p:tgtEl>
                                          <p:spTgt spid="105"/>
                                        </p:tgtEl>
                                        <p:attrNameLst>
                                          <p:attrName>ppt_h</p:attrName>
                                        </p:attrNameLst>
                                      </p:cBhvr>
                                      <p:tavLst>
                                        <p:tav tm="0">
                                          <p:val>
                                            <p:strVal val="#ppt_h"/>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17" presetClass="entr" presetSubtype="10" fill="hold" nodeType="clickEffect">
                                  <p:stCondLst>
                                    <p:cond delay="0"/>
                                  </p:stCondLst>
                                  <p:childTnLst>
                                    <p:set>
                                      <p:cBhvr>
                                        <p:cTn id="68" dur="1" fill="hold">
                                          <p:stCondLst>
                                            <p:cond delay="0"/>
                                          </p:stCondLst>
                                        </p:cTn>
                                        <p:tgtEl>
                                          <p:spTgt spid="59"/>
                                        </p:tgtEl>
                                        <p:attrNameLst>
                                          <p:attrName>style.visibility</p:attrName>
                                        </p:attrNameLst>
                                      </p:cBhvr>
                                      <p:to>
                                        <p:strVal val="visible"/>
                                      </p:to>
                                    </p:set>
                                    <p:anim calcmode="lin" valueType="num">
                                      <p:cBhvr>
                                        <p:cTn id="69" dur="500" fill="hold"/>
                                        <p:tgtEl>
                                          <p:spTgt spid="59"/>
                                        </p:tgtEl>
                                        <p:attrNameLst>
                                          <p:attrName>ppt_w</p:attrName>
                                        </p:attrNameLst>
                                      </p:cBhvr>
                                      <p:tavLst>
                                        <p:tav tm="0">
                                          <p:val>
                                            <p:fltVal val="0"/>
                                          </p:val>
                                        </p:tav>
                                        <p:tav tm="100000">
                                          <p:val>
                                            <p:strVal val="#ppt_w"/>
                                          </p:val>
                                        </p:tav>
                                      </p:tavLst>
                                    </p:anim>
                                    <p:anim calcmode="lin" valueType="num">
                                      <p:cBhvr>
                                        <p:cTn id="70" dur="500" fill="hold"/>
                                        <p:tgtEl>
                                          <p:spTgt spid="59"/>
                                        </p:tgtEl>
                                        <p:attrNameLst>
                                          <p:attrName>ppt_h</p:attrName>
                                        </p:attrNameLst>
                                      </p:cBhvr>
                                      <p:tavLst>
                                        <p:tav tm="0">
                                          <p:val>
                                            <p:strVal val="#ppt_h"/>
                                          </p:val>
                                        </p:tav>
                                        <p:tav tm="100000">
                                          <p:val>
                                            <p:strVal val="#ppt_h"/>
                                          </p:val>
                                        </p:tav>
                                      </p:tavLst>
                                    </p:anim>
                                  </p:childTnLst>
                                </p:cTn>
                              </p:par>
                              <p:par>
                                <p:cTn id="71" presetID="10" presetClass="entr" presetSubtype="0" fill="hold" nodeType="withEffect">
                                  <p:stCondLst>
                                    <p:cond delay="0"/>
                                  </p:stCondLst>
                                  <p:childTnLst>
                                    <p:set>
                                      <p:cBhvr>
                                        <p:cTn id="72" dur="1" fill="hold">
                                          <p:stCondLst>
                                            <p:cond delay="0"/>
                                          </p:stCondLst>
                                        </p:cTn>
                                        <p:tgtEl>
                                          <p:spTgt spid="66"/>
                                        </p:tgtEl>
                                        <p:attrNameLst>
                                          <p:attrName>style.visibility</p:attrName>
                                        </p:attrNameLst>
                                      </p:cBhvr>
                                      <p:to>
                                        <p:strVal val="visible"/>
                                      </p:to>
                                    </p:set>
                                    <p:animEffect transition="in" filter="fade">
                                      <p:cBhvr>
                                        <p:cTn id="73" dur="500"/>
                                        <p:tgtEl>
                                          <p:spTgt spid="66"/>
                                        </p:tgtEl>
                                      </p:cBhvr>
                                    </p:animEffect>
                                  </p:childTnLst>
                                </p:cTn>
                              </p:par>
                              <p:par>
                                <p:cTn id="74" presetID="17" presetClass="entr" presetSubtype="10" fill="hold" nodeType="withEffect">
                                  <p:stCondLst>
                                    <p:cond delay="0"/>
                                  </p:stCondLst>
                                  <p:childTnLst>
                                    <p:set>
                                      <p:cBhvr>
                                        <p:cTn id="75" dur="1" fill="hold">
                                          <p:stCondLst>
                                            <p:cond delay="0"/>
                                          </p:stCondLst>
                                        </p:cTn>
                                        <p:tgtEl>
                                          <p:spTgt spid="118"/>
                                        </p:tgtEl>
                                        <p:attrNameLst>
                                          <p:attrName>style.visibility</p:attrName>
                                        </p:attrNameLst>
                                      </p:cBhvr>
                                      <p:to>
                                        <p:strVal val="visible"/>
                                      </p:to>
                                    </p:set>
                                    <p:anim calcmode="lin" valueType="num">
                                      <p:cBhvr>
                                        <p:cTn id="76" dur="500" fill="hold"/>
                                        <p:tgtEl>
                                          <p:spTgt spid="118"/>
                                        </p:tgtEl>
                                        <p:attrNameLst>
                                          <p:attrName>ppt_w</p:attrName>
                                        </p:attrNameLst>
                                      </p:cBhvr>
                                      <p:tavLst>
                                        <p:tav tm="0">
                                          <p:val>
                                            <p:fltVal val="0"/>
                                          </p:val>
                                        </p:tav>
                                        <p:tav tm="100000">
                                          <p:val>
                                            <p:strVal val="#ppt_w"/>
                                          </p:val>
                                        </p:tav>
                                      </p:tavLst>
                                    </p:anim>
                                    <p:anim calcmode="lin" valueType="num">
                                      <p:cBhvr>
                                        <p:cTn id="77" dur="500" fill="hold"/>
                                        <p:tgtEl>
                                          <p:spTgt spid="118"/>
                                        </p:tgtEl>
                                        <p:attrNameLst>
                                          <p:attrName>ppt_h</p:attrName>
                                        </p:attrNameLst>
                                      </p:cBhvr>
                                      <p:tavLst>
                                        <p:tav tm="0">
                                          <p:val>
                                            <p:strVal val="#ppt_h"/>
                                          </p:val>
                                        </p:tav>
                                        <p:tav tm="100000">
                                          <p:val>
                                            <p:strVal val="#ppt_h"/>
                                          </p:val>
                                        </p:tav>
                                      </p:tavLst>
                                    </p:anim>
                                  </p:childTnLst>
                                </p:cTn>
                              </p:par>
                            </p:childTnLst>
                          </p:cTn>
                        </p:par>
                      </p:childTnLst>
                    </p:cTn>
                  </p:par>
                  <p:par>
                    <p:cTn id="78" fill="hold">
                      <p:stCondLst>
                        <p:cond delay="indefinite"/>
                      </p:stCondLst>
                      <p:childTnLst>
                        <p:par>
                          <p:cTn id="79" fill="hold">
                            <p:stCondLst>
                              <p:cond delay="0"/>
                            </p:stCondLst>
                            <p:childTnLst>
                              <p:par>
                                <p:cTn id="80" presetID="17" presetClass="entr" presetSubtype="10" fill="hold" nodeType="clickEffect">
                                  <p:stCondLst>
                                    <p:cond delay="0"/>
                                  </p:stCondLst>
                                  <p:childTnLst>
                                    <p:set>
                                      <p:cBhvr>
                                        <p:cTn id="81" dur="1" fill="hold">
                                          <p:stCondLst>
                                            <p:cond delay="0"/>
                                          </p:stCondLst>
                                        </p:cTn>
                                        <p:tgtEl>
                                          <p:spTgt spid="61"/>
                                        </p:tgtEl>
                                        <p:attrNameLst>
                                          <p:attrName>style.visibility</p:attrName>
                                        </p:attrNameLst>
                                      </p:cBhvr>
                                      <p:to>
                                        <p:strVal val="visible"/>
                                      </p:to>
                                    </p:set>
                                    <p:anim calcmode="lin" valueType="num">
                                      <p:cBhvr>
                                        <p:cTn id="82" dur="500" fill="hold"/>
                                        <p:tgtEl>
                                          <p:spTgt spid="61"/>
                                        </p:tgtEl>
                                        <p:attrNameLst>
                                          <p:attrName>ppt_w</p:attrName>
                                        </p:attrNameLst>
                                      </p:cBhvr>
                                      <p:tavLst>
                                        <p:tav tm="0">
                                          <p:val>
                                            <p:fltVal val="0"/>
                                          </p:val>
                                        </p:tav>
                                        <p:tav tm="100000">
                                          <p:val>
                                            <p:strVal val="#ppt_w"/>
                                          </p:val>
                                        </p:tav>
                                      </p:tavLst>
                                    </p:anim>
                                    <p:anim calcmode="lin" valueType="num">
                                      <p:cBhvr>
                                        <p:cTn id="83" dur="500" fill="hold"/>
                                        <p:tgtEl>
                                          <p:spTgt spid="61"/>
                                        </p:tgtEl>
                                        <p:attrNameLst>
                                          <p:attrName>ppt_h</p:attrName>
                                        </p:attrNameLst>
                                      </p:cBhvr>
                                      <p:tavLst>
                                        <p:tav tm="0">
                                          <p:val>
                                            <p:strVal val="#ppt_h"/>
                                          </p:val>
                                        </p:tav>
                                        <p:tav tm="100000">
                                          <p:val>
                                            <p:strVal val="#ppt_h"/>
                                          </p:val>
                                        </p:tav>
                                      </p:tavLst>
                                    </p:anim>
                                  </p:childTnLst>
                                </p:cTn>
                              </p:par>
                              <p:par>
                                <p:cTn id="84" presetID="10" presetClass="entr" presetSubtype="0" fill="hold" nodeType="withEffect">
                                  <p:stCondLst>
                                    <p:cond delay="0"/>
                                  </p:stCondLst>
                                  <p:childTnLst>
                                    <p:set>
                                      <p:cBhvr>
                                        <p:cTn id="85" dur="1" fill="hold">
                                          <p:stCondLst>
                                            <p:cond delay="0"/>
                                          </p:stCondLst>
                                        </p:cTn>
                                        <p:tgtEl>
                                          <p:spTgt spid="98"/>
                                        </p:tgtEl>
                                        <p:attrNameLst>
                                          <p:attrName>style.visibility</p:attrName>
                                        </p:attrNameLst>
                                      </p:cBhvr>
                                      <p:to>
                                        <p:strVal val="visible"/>
                                      </p:to>
                                    </p:set>
                                    <p:animEffect transition="in" filter="fade">
                                      <p:cBhvr>
                                        <p:cTn id="86" dur="500"/>
                                        <p:tgtEl>
                                          <p:spTgt spid="98"/>
                                        </p:tgtEl>
                                      </p:cBhvr>
                                    </p:animEffect>
                                  </p:childTnLst>
                                </p:cTn>
                              </p:par>
                              <p:par>
                                <p:cTn id="87" presetID="17" presetClass="entr" presetSubtype="10" fill="hold" nodeType="withEffect">
                                  <p:stCondLst>
                                    <p:cond delay="0"/>
                                  </p:stCondLst>
                                  <p:childTnLst>
                                    <p:set>
                                      <p:cBhvr>
                                        <p:cTn id="88" dur="1" fill="hold">
                                          <p:stCondLst>
                                            <p:cond delay="0"/>
                                          </p:stCondLst>
                                        </p:cTn>
                                        <p:tgtEl>
                                          <p:spTgt spid="99"/>
                                        </p:tgtEl>
                                        <p:attrNameLst>
                                          <p:attrName>style.visibility</p:attrName>
                                        </p:attrNameLst>
                                      </p:cBhvr>
                                      <p:to>
                                        <p:strVal val="visible"/>
                                      </p:to>
                                    </p:set>
                                    <p:anim calcmode="lin" valueType="num">
                                      <p:cBhvr>
                                        <p:cTn id="89" dur="500" fill="hold"/>
                                        <p:tgtEl>
                                          <p:spTgt spid="99"/>
                                        </p:tgtEl>
                                        <p:attrNameLst>
                                          <p:attrName>ppt_w</p:attrName>
                                        </p:attrNameLst>
                                      </p:cBhvr>
                                      <p:tavLst>
                                        <p:tav tm="0">
                                          <p:val>
                                            <p:fltVal val="0"/>
                                          </p:val>
                                        </p:tav>
                                        <p:tav tm="100000">
                                          <p:val>
                                            <p:strVal val="#ppt_w"/>
                                          </p:val>
                                        </p:tav>
                                      </p:tavLst>
                                    </p:anim>
                                    <p:anim calcmode="lin" valueType="num">
                                      <p:cBhvr>
                                        <p:cTn id="90" dur="500" fill="hold"/>
                                        <p:tgtEl>
                                          <p:spTgt spid="99"/>
                                        </p:tgtEl>
                                        <p:attrNameLst>
                                          <p:attrName>ppt_h</p:attrName>
                                        </p:attrNameLst>
                                      </p:cBhvr>
                                      <p:tavLst>
                                        <p:tav tm="0">
                                          <p:val>
                                            <p:strVal val="#ppt_h"/>
                                          </p:val>
                                        </p:tav>
                                        <p:tav tm="100000">
                                          <p:val>
                                            <p:strVal val="#ppt_h"/>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10" fill="hold" nodeType="clickEffect">
                                  <p:stCondLst>
                                    <p:cond delay="0"/>
                                  </p:stCondLst>
                                  <p:childTnLst>
                                    <p:set>
                                      <p:cBhvr>
                                        <p:cTn id="94" dur="1" fill="hold">
                                          <p:stCondLst>
                                            <p:cond delay="0"/>
                                          </p:stCondLst>
                                        </p:cTn>
                                        <p:tgtEl>
                                          <p:spTgt spid="60"/>
                                        </p:tgtEl>
                                        <p:attrNameLst>
                                          <p:attrName>style.visibility</p:attrName>
                                        </p:attrNameLst>
                                      </p:cBhvr>
                                      <p:to>
                                        <p:strVal val="visible"/>
                                      </p:to>
                                    </p:set>
                                    <p:anim calcmode="lin" valueType="num">
                                      <p:cBhvr>
                                        <p:cTn id="95" dur="500" fill="hold"/>
                                        <p:tgtEl>
                                          <p:spTgt spid="60"/>
                                        </p:tgtEl>
                                        <p:attrNameLst>
                                          <p:attrName>ppt_w</p:attrName>
                                        </p:attrNameLst>
                                      </p:cBhvr>
                                      <p:tavLst>
                                        <p:tav tm="0">
                                          <p:val>
                                            <p:fltVal val="0"/>
                                          </p:val>
                                        </p:tav>
                                        <p:tav tm="100000">
                                          <p:val>
                                            <p:strVal val="#ppt_w"/>
                                          </p:val>
                                        </p:tav>
                                      </p:tavLst>
                                    </p:anim>
                                    <p:anim calcmode="lin" valueType="num">
                                      <p:cBhvr>
                                        <p:cTn id="96" dur="500" fill="hold"/>
                                        <p:tgtEl>
                                          <p:spTgt spid="60"/>
                                        </p:tgtEl>
                                        <p:attrNameLst>
                                          <p:attrName>ppt_h</p:attrName>
                                        </p:attrNameLst>
                                      </p:cBhvr>
                                      <p:tavLst>
                                        <p:tav tm="0">
                                          <p:val>
                                            <p:strVal val="#ppt_h"/>
                                          </p:val>
                                        </p:tav>
                                        <p:tav tm="100000">
                                          <p:val>
                                            <p:strVal val="#ppt_h"/>
                                          </p:val>
                                        </p:tav>
                                      </p:tavLst>
                                    </p:anim>
                                  </p:childTnLst>
                                </p:cTn>
                              </p:par>
                              <p:par>
                                <p:cTn id="97" presetID="10" presetClass="entr" presetSubtype="0" fill="hold" nodeType="withEffect">
                                  <p:stCondLst>
                                    <p:cond delay="0"/>
                                  </p:stCondLst>
                                  <p:childTnLst>
                                    <p:set>
                                      <p:cBhvr>
                                        <p:cTn id="98" dur="1" fill="hold">
                                          <p:stCondLst>
                                            <p:cond delay="0"/>
                                          </p:stCondLst>
                                        </p:cTn>
                                        <p:tgtEl>
                                          <p:spTgt spid="15"/>
                                        </p:tgtEl>
                                        <p:attrNameLst>
                                          <p:attrName>style.visibility</p:attrName>
                                        </p:attrNameLst>
                                      </p:cBhvr>
                                      <p:to>
                                        <p:strVal val="visible"/>
                                      </p:to>
                                    </p:set>
                                    <p:animEffect transition="in" filter="fade">
                                      <p:cBhvr>
                                        <p:cTn id="99" dur="500"/>
                                        <p:tgtEl>
                                          <p:spTgt spid="15"/>
                                        </p:tgtEl>
                                      </p:cBhvr>
                                    </p:animEffect>
                                  </p:childTnLst>
                                </p:cTn>
                              </p:par>
                              <p:par>
                                <p:cTn id="100" presetID="17" presetClass="entr" presetSubtype="10" fill="hold" nodeType="withEffect">
                                  <p:stCondLst>
                                    <p:cond delay="0"/>
                                  </p:stCondLst>
                                  <p:childTnLst>
                                    <p:set>
                                      <p:cBhvr>
                                        <p:cTn id="101" dur="1" fill="hold">
                                          <p:stCondLst>
                                            <p:cond delay="0"/>
                                          </p:stCondLst>
                                        </p:cTn>
                                        <p:tgtEl>
                                          <p:spTgt spid="94"/>
                                        </p:tgtEl>
                                        <p:attrNameLst>
                                          <p:attrName>style.visibility</p:attrName>
                                        </p:attrNameLst>
                                      </p:cBhvr>
                                      <p:to>
                                        <p:strVal val="visible"/>
                                      </p:to>
                                    </p:set>
                                    <p:anim calcmode="lin" valueType="num">
                                      <p:cBhvr>
                                        <p:cTn id="102" dur="500" fill="hold"/>
                                        <p:tgtEl>
                                          <p:spTgt spid="94"/>
                                        </p:tgtEl>
                                        <p:attrNameLst>
                                          <p:attrName>ppt_w</p:attrName>
                                        </p:attrNameLst>
                                      </p:cBhvr>
                                      <p:tavLst>
                                        <p:tav tm="0">
                                          <p:val>
                                            <p:fltVal val="0"/>
                                          </p:val>
                                        </p:tav>
                                        <p:tav tm="100000">
                                          <p:val>
                                            <p:strVal val="#ppt_w"/>
                                          </p:val>
                                        </p:tav>
                                      </p:tavLst>
                                    </p:anim>
                                    <p:anim calcmode="lin" valueType="num">
                                      <p:cBhvr>
                                        <p:cTn id="103" dur="500" fill="hold"/>
                                        <p:tgtEl>
                                          <p:spTgt spid="9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424070"/>
            <a:ext cx="8229600" cy="5702094"/>
          </a:xfrm>
        </p:spPr>
        <p:txBody>
          <a:bodyPr>
            <a:normAutofit fontScale="70000" lnSpcReduction="20000"/>
          </a:bodyPr>
          <a:lstStyle/>
          <a:p>
            <a:pPr algn="ctr">
              <a:buNone/>
              <a:defRPr/>
            </a:pPr>
            <a:endParaRPr lang="lt-LT" sz="1200" dirty="0">
              <a:latin typeface="Times New Roman" pitchFamily="18" charset="0"/>
              <a:cs typeface="Times New Roman" pitchFamily="18" charset="0"/>
            </a:endParaRPr>
          </a:p>
          <a:p>
            <a:pPr algn="ctr">
              <a:buNone/>
              <a:defRPr/>
            </a:pPr>
            <a:endParaRPr lang="lt-LT" sz="1200" dirty="0">
              <a:latin typeface="Times New Roman" pitchFamily="18" charset="0"/>
              <a:cs typeface="Times New Roman" pitchFamily="18" charset="0"/>
            </a:endParaRPr>
          </a:p>
          <a:p>
            <a:pPr algn="ctr">
              <a:buNone/>
              <a:defRPr/>
            </a:pPr>
            <a:endParaRPr lang="lt-LT" sz="1200" dirty="0">
              <a:latin typeface="Times New Roman" pitchFamily="18" charset="0"/>
              <a:cs typeface="Times New Roman" pitchFamily="18" charset="0"/>
            </a:endParaRPr>
          </a:p>
          <a:p>
            <a:pPr algn="ctr">
              <a:buNone/>
              <a:defRPr/>
            </a:pPr>
            <a:endParaRPr lang="lt-LT" sz="1200" dirty="0">
              <a:latin typeface="Times New Roman" pitchFamily="18" charset="0"/>
              <a:cs typeface="Times New Roman" pitchFamily="18" charset="0"/>
            </a:endParaRPr>
          </a:p>
          <a:p>
            <a:pPr algn="ctr">
              <a:buNone/>
              <a:defRPr/>
            </a:pPr>
            <a:endParaRPr lang="lt-LT" sz="1200" dirty="0">
              <a:latin typeface="Times New Roman" pitchFamily="18" charset="0"/>
              <a:cs typeface="Times New Roman" pitchFamily="18" charset="0"/>
            </a:endParaRPr>
          </a:p>
          <a:p>
            <a:pPr algn="ctr">
              <a:buNone/>
              <a:defRPr/>
            </a:pPr>
            <a:endParaRPr lang="lt-LT" sz="1200" dirty="0">
              <a:latin typeface="Times New Roman" pitchFamily="18" charset="0"/>
              <a:cs typeface="Times New Roman" pitchFamily="18" charset="0"/>
            </a:endParaRPr>
          </a:p>
          <a:p>
            <a:pPr algn="ctr">
              <a:buNone/>
              <a:defRPr/>
            </a:pPr>
            <a:endParaRPr lang="lt-LT" sz="1200" b="1" dirty="0">
              <a:latin typeface="Times New Roman" pitchFamily="18" charset="0"/>
              <a:cs typeface="Times New Roman" pitchFamily="18" charset="0"/>
            </a:endParaRPr>
          </a:p>
          <a:p>
            <a:pPr algn="ctr">
              <a:buNone/>
              <a:defRPr/>
            </a:pPr>
            <a:r>
              <a:rPr lang="lt-LT" sz="1200" b="1" dirty="0">
                <a:latin typeface="Times New Roman" pitchFamily="18" charset="0"/>
                <a:cs typeface="Times New Roman" pitchFamily="18" charset="0"/>
              </a:rPr>
              <a:t>I etapas </a:t>
            </a:r>
          </a:p>
          <a:p>
            <a:pPr algn="ctr">
              <a:buNone/>
              <a:defRPr/>
            </a:pPr>
            <a:r>
              <a:rPr lang="lt-LT" sz="2000" b="1" i="1" dirty="0">
                <a:effectLst>
                  <a:outerShdw blurRad="38100" dist="38100" dir="2700000" algn="tl">
                    <a:srgbClr val="000000">
                      <a:alpha val="43137"/>
                    </a:srgbClr>
                  </a:outerShdw>
                </a:effectLst>
                <a:latin typeface="Times New Roman" pitchFamily="18" charset="0"/>
                <a:cs typeface="Times New Roman" pitchFamily="18" charset="0"/>
              </a:rPr>
              <a:t> </a:t>
            </a:r>
            <a:r>
              <a:rPr lang="lt-LT" sz="2000" b="1" i="1" dirty="0">
                <a:latin typeface="Times New Roman" pitchFamily="18" charset="0"/>
                <a:cs typeface="Times New Roman" pitchFamily="18" charset="0"/>
              </a:rPr>
              <a:t>Įstaigos veiklos sričių </a:t>
            </a:r>
            <a:r>
              <a:rPr lang="lt-LT" sz="2000" b="1" i="1" u="sng" dirty="0">
                <a:latin typeface="Times New Roman" pitchFamily="18" charset="0"/>
                <a:cs typeface="Times New Roman" pitchFamily="18" charset="0"/>
              </a:rPr>
              <a:t>atitikties</a:t>
            </a:r>
            <a:r>
              <a:rPr lang="lt-LT" sz="2000" b="1" i="1" dirty="0">
                <a:latin typeface="Times New Roman" pitchFamily="18" charset="0"/>
                <a:cs typeface="Times New Roman" pitchFamily="18" charset="0"/>
              </a:rPr>
              <a:t> Korupcijos prevencijos įstatymo 6 straipsnio 3 dalyje nustatytiems </a:t>
            </a:r>
            <a:r>
              <a:rPr lang="lt-LT" sz="2000" b="1" i="1" u="sng" dirty="0">
                <a:latin typeface="Times New Roman" pitchFamily="18" charset="0"/>
                <a:cs typeface="Times New Roman" pitchFamily="18" charset="0"/>
              </a:rPr>
              <a:t>kriterijams</a:t>
            </a:r>
            <a:r>
              <a:rPr lang="lt-LT" sz="2000" b="1" i="1" dirty="0">
                <a:latin typeface="Times New Roman" pitchFamily="18" charset="0"/>
                <a:cs typeface="Times New Roman" pitchFamily="18" charset="0"/>
              </a:rPr>
              <a:t> </a:t>
            </a:r>
            <a:r>
              <a:rPr lang="lt-LT" sz="2000" b="1" i="1" u="sng" dirty="0">
                <a:latin typeface="Times New Roman" pitchFamily="18" charset="0"/>
                <a:cs typeface="Times New Roman" pitchFamily="18" charset="0"/>
              </a:rPr>
              <a:t>nustatymas </a:t>
            </a:r>
            <a:r>
              <a:rPr lang="lt-LT" i="1" dirty="0">
                <a:effectLst>
                  <a:outerShdw blurRad="38100" dist="38100" dir="2700000" algn="tl">
                    <a:srgbClr val="000000">
                      <a:alpha val="43137"/>
                    </a:srgbClr>
                  </a:outerShdw>
                </a:effectLst>
                <a:latin typeface="Times New Roman" pitchFamily="18" charset="0"/>
                <a:cs typeface="Times New Roman" pitchFamily="18" charset="0"/>
              </a:rPr>
              <a:t>	</a:t>
            </a:r>
            <a:endParaRPr lang="lt-LT" dirty="0">
              <a:latin typeface="Times New Roman" pitchFamily="18" charset="0"/>
              <a:cs typeface="Times New Roman" pitchFamily="18" charset="0"/>
            </a:endParaRPr>
          </a:p>
          <a:p>
            <a:pPr marL="533400" indent="-533400" algn="ctr">
              <a:lnSpc>
                <a:spcPct val="90000"/>
              </a:lnSpc>
              <a:buNone/>
              <a:defRPr/>
            </a:pPr>
            <a:r>
              <a:rPr lang="lt-LT" sz="2000" i="1" dirty="0">
                <a:effectLst>
                  <a:outerShdw blurRad="38100" dist="38100" dir="2700000" algn="tl">
                    <a:srgbClr val="000000">
                      <a:alpha val="43137"/>
                    </a:srgbClr>
                  </a:outerShdw>
                </a:effectLst>
                <a:latin typeface="Times New Roman" pitchFamily="18" charset="0"/>
                <a:cs typeface="Times New Roman" pitchFamily="18" charset="0"/>
              </a:rPr>
              <a:t>	</a:t>
            </a:r>
            <a:r>
              <a:rPr lang="lt-LT" sz="2400" b="1" i="1" dirty="0">
                <a:effectLst>
                  <a:outerShdw blurRad="38100" dist="38100" dir="2700000" algn="tl">
                    <a:srgbClr val="000000">
                      <a:alpha val="43137"/>
                    </a:srgbClr>
                  </a:outerShdw>
                </a:effectLst>
                <a:latin typeface="Times New Roman" pitchFamily="18" charset="0"/>
                <a:cs typeface="Times New Roman" pitchFamily="18" charset="0"/>
              </a:rPr>
              <a:t> </a:t>
            </a:r>
            <a:r>
              <a:rPr lang="lt-LT" sz="2000" i="1" dirty="0">
                <a:effectLst>
                  <a:outerShdw blurRad="38100" dist="38100" dir="2700000" algn="tl">
                    <a:srgbClr val="000000">
                      <a:alpha val="43137"/>
                    </a:srgbClr>
                  </a:outerShdw>
                </a:effectLst>
                <a:latin typeface="Times New Roman" pitchFamily="18" charset="0"/>
                <a:cs typeface="Times New Roman" pitchFamily="18" charset="0"/>
              </a:rPr>
              <a:t>	</a:t>
            </a:r>
          </a:p>
          <a:p>
            <a:pPr marL="533400" indent="-533400" algn="ctr">
              <a:lnSpc>
                <a:spcPct val="90000"/>
              </a:lnSpc>
              <a:buNone/>
              <a:defRPr/>
            </a:pPr>
            <a:endParaRPr lang="lt-LT" sz="2000" i="1"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endParaRPr>
          </a:p>
          <a:p>
            <a:pPr marL="533400" indent="-533400">
              <a:lnSpc>
                <a:spcPct val="90000"/>
              </a:lnSpc>
              <a:buNone/>
              <a:defRPr/>
            </a:pPr>
            <a:r>
              <a:rPr lang="lt-LT" sz="2800" b="1" dirty="0">
                <a:solidFill>
                  <a:srgbClr val="0070C0"/>
                </a:solidFill>
                <a:latin typeface="Times New Roman" pitchFamily="18" charset="0"/>
                <a:cs typeface="Times New Roman" pitchFamily="18" charset="0"/>
              </a:rPr>
              <a:t>           1) Padaryta korupcinio pobūdžio nusikalstama veika </a:t>
            </a:r>
          </a:p>
          <a:p>
            <a:pPr marL="533400" indent="-533400">
              <a:lnSpc>
                <a:spcPct val="90000"/>
              </a:lnSpc>
              <a:buNone/>
              <a:defRPr/>
            </a:pPr>
            <a:endParaRPr lang="lt-LT" sz="2000" dirty="0">
              <a:latin typeface="Times New Roman" pitchFamily="18" charset="0"/>
              <a:cs typeface="Times New Roman" pitchFamily="18" charset="0"/>
            </a:endParaRPr>
          </a:p>
          <a:p>
            <a:pPr marL="533400" indent="-533400" algn="just">
              <a:lnSpc>
                <a:spcPct val="90000"/>
              </a:lnSpc>
              <a:buFont typeface="Wingdings" pitchFamily="2" charset="2"/>
              <a:buChar char="§"/>
              <a:defRPr/>
            </a:pPr>
            <a:r>
              <a:rPr lang="lt-LT" dirty="0">
                <a:latin typeface="Times New Roman" pitchFamily="18" charset="0"/>
                <a:cs typeface="Times New Roman" pitchFamily="18" charset="0"/>
              </a:rPr>
              <a:t>nustatoma ar per analizuojamąjį laikotarpį Savivaldybėje buvo užfiksuoti KPĮ 2 straipsnio 2 dalyje nurodytų korupcinio pobūdžio nusikalstamų veikų atvejai.</a:t>
            </a:r>
          </a:p>
          <a:p>
            <a:pPr marL="533400" indent="-533400" algn="just">
              <a:lnSpc>
                <a:spcPct val="90000"/>
              </a:lnSpc>
              <a:buFont typeface="Wingdings" pitchFamily="2" charset="2"/>
              <a:buChar char="§"/>
              <a:defRPr/>
            </a:pPr>
            <a:endParaRPr lang="lt-LT" dirty="0">
              <a:latin typeface="Times New Roman" pitchFamily="18" charset="0"/>
              <a:cs typeface="Times New Roman" pitchFamily="18" charset="0"/>
            </a:endParaRPr>
          </a:p>
          <a:p>
            <a:pPr marL="533400" indent="-533400" algn="just">
              <a:lnSpc>
                <a:spcPct val="90000"/>
              </a:lnSpc>
              <a:buFont typeface="Wingdings" pitchFamily="2" charset="2"/>
              <a:buChar char="§"/>
              <a:defRPr/>
            </a:pPr>
            <a:r>
              <a:rPr lang="lt-LT" dirty="0">
                <a:latin typeface="Times New Roman" pitchFamily="18" charset="0"/>
                <a:cs typeface="Times New Roman" pitchFamily="18" charset="0"/>
              </a:rPr>
              <a:t>nustatoma, ar įstaigoje buvo užfiksuoti kitų tapataus pobūdžio, tačiau mažiau pavojingų teisės pažeidimų, už kuriuos numatyta administracinė ar tarnybinė atsakomybė, atvejai.</a:t>
            </a:r>
          </a:p>
          <a:p>
            <a:pPr marL="533400" indent="-533400" algn="just">
              <a:lnSpc>
                <a:spcPct val="90000"/>
              </a:lnSpc>
              <a:buNone/>
              <a:defRPr/>
            </a:pPr>
            <a:endParaRPr lang="lt-LT" sz="2800" b="1" dirty="0">
              <a:latin typeface="Times New Roman" pitchFamily="18" charset="0"/>
              <a:cs typeface="Times New Roman" pitchFamily="18" charset="0"/>
            </a:endParaRPr>
          </a:p>
          <a:p>
            <a:pPr marL="533400" indent="-533400" algn="just">
              <a:lnSpc>
                <a:spcPct val="90000"/>
              </a:lnSpc>
              <a:buNone/>
              <a:defRPr/>
            </a:pPr>
            <a:endParaRPr lang="lt-LT" sz="2800" b="1" dirty="0">
              <a:latin typeface="Times New Roman" pitchFamily="18" charset="0"/>
              <a:cs typeface="Times New Roman" pitchFamily="18" charset="0"/>
            </a:endParaRPr>
          </a:p>
          <a:p>
            <a:pPr marL="533400" indent="-533400" algn="just">
              <a:lnSpc>
                <a:spcPct val="90000"/>
              </a:lnSpc>
              <a:buNone/>
              <a:defRPr/>
            </a:pPr>
            <a:r>
              <a:rPr lang="lt-LT" sz="2800" b="1" dirty="0">
                <a:latin typeface="Times New Roman" pitchFamily="18" charset="0"/>
                <a:cs typeface="Times New Roman" pitchFamily="18" charset="0"/>
              </a:rPr>
              <a:t>	Rekomenduojama</a:t>
            </a:r>
            <a:r>
              <a:rPr lang="lt-LT" sz="2800" dirty="0">
                <a:latin typeface="Times New Roman" pitchFamily="18" charset="0"/>
                <a:cs typeface="Times New Roman" pitchFamily="18" charset="0"/>
              </a:rPr>
              <a:t> vertinant atitiktį kriterijui, </a:t>
            </a:r>
            <a:r>
              <a:rPr lang="lt-LT" sz="2800" b="1" dirty="0">
                <a:latin typeface="Times New Roman" pitchFamily="18" charset="0"/>
                <a:cs typeface="Times New Roman" pitchFamily="18" charset="0"/>
              </a:rPr>
              <a:t>neatsižvelgti</a:t>
            </a:r>
            <a:r>
              <a:rPr lang="lt-LT" sz="2800" dirty="0">
                <a:latin typeface="Times New Roman" pitchFamily="18" charset="0"/>
                <a:cs typeface="Times New Roman" pitchFamily="18" charset="0"/>
              </a:rPr>
              <a:t> į minėtų neteisėtų veikų tyrimo baudžiamojo </a:t>
            </a:r>
            <a:r>
              <a:rPr lang="lt-LT" sz="2800" b="1" dirty="0">
                <a:latin typeface="Times New Roman" pitchFamily="18" charset="0"/>
                <a:cs typeface="Times New Roman" pitchFamily="18" charset="0"/>
              </a:rPr>
              <a:t>proceso </a:t>
            </a:r>
            <a:r>
              <a:rPr lang="lt-LT" sz="2800" dirty="0">
                <a:latin typeface="Times New Roman" pitchFamily="18" charset="0"/>
                <a:cs typeface="Times New Roman" pitchFamily="18" charset="0"/>
              </a:rPr>
              <a:t>(administracinio teisės pažeidimo bylos nagrinėjimo ar tarnybinio nusižengimo </a:t>
            </a:r>
            <a:r>
              <a:rPr lang="lt-LT" sz="2800" b="1" dirty="0">
                <a:latin typeface="Times New Roman" pitchFamily="18" charset="0"/>
                <a:cs typeface="Times New Roman" pitchFamily="18" charset="0"/>
              </a:rPr>
              <a:t>tyrimo</a:t>
            </a:r>
            <a:r>
              <a:rPr lang="lt-LT" sz="2800" dirty="0">
                <a:latin typeface="Times New Roman" pitchFamily="18" charset="0"/>
                <a:cs typeface="Times New Roman" pitchFamily="18" charset="0"/>
              </a:rPr>
              <a:t>) </a:t>
            </a:r>
            <a:r>
              <a:rPr lang="lt-LT" sz="2800" b="1" dirty="0">
                <a:latin typeface="Times New Roman" pitchFamily="18" charset="0"/>
                <a:cs typeface="Times New Roman" pitchFamily="18" charset="0"/>
              </a:rPr>
              <a:t>stadiją</a:t>
            </a:r>
            <a:r>
              <a:rPr lang="lt-LT" sz="2400" dirty="0">
                <a:latin typeface="Times New Roman" pitchFamily="18" charset="0"/>
                <a:cs typeface="Times New Roman" pitchFamily="18" charset="0"/>
              </a:rPr>
              <a:t>. </a:t>
            </a:r>
          </a:p>
          <a:p>
            <a:pPr algn="ctr">
              <a:buNone/>
            </a:pPr>
            <a:endParaRPr lang="lt-LT" altLang="lt-LT" b="1" dirty="0">
              <a:latin typeface="Times New Roman" panose="02020603050405020304" pitchFamily="18" charset="0"/>
              <a:cs typeface="Times New Roman" panose="02020603050405020304" pitchFamily="18" charset="0"/>
            </a:endParaRPr>
          </a:p>
        </p:txBody>
      </p:sp>
      <p:pic>
        <p:nvPicPr>
          <p:cNvPr id="4" name="Paveikslėlis 67">
            <a:extLst>
              <a:ext uri="{FF2B5EF4-FFF2-40B4-BE49-F238E27FC236}">
                <a16:creationId xmlns:a16="http://schemas.microsoft.com/office/drawing/2014/main" id="{B5B1D66C-39F1-4A13-B285-3017649C2A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0826" y="514905"/>
            <a:ext cx="551649" cy="601607"/>
          </a:xfrm>
          <a:prstGeom prst="rect">
            <a:avLst/>
          </a:prstGeom>
        </p:spPr>
      </p:pic>
    </p:spTree>
    <p:extLst>
      <p:ext uri="{BB962C8B-B14F-4D97-AF65-F5344CB8AC3E}">
        <p14:creationId xmlns:p14="http://schemas.microsoft.com/office/powerpoint/2010/main" val="3378150901"/>
      </p:ext>
    </p:extLst>
  </p:cSld>
  <p:clrMapOvr>
    <a:masterClrMapping/>
  </p:clrMapOvr>
  <p:transition spd="med">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344557"/>
            <a:ext cx="8229600" cy="5781607"/>
          </a:xfrm>
        </p:spPr>
        <p:txBody>
          <a:bodyPr>
            <a:normAutofit fontScale="77500" lnSpcReduction="20000"/>
          </a:bodyPr>
          <a:lstStyle/>
          <a:p>
            <a:pPr marL="533400" indent="-533400" algn="ctr">
              <a:lnSpc>
                <a:spcPct val="90000"/>
              </a:lnSpc>
              <a:buNone/>
              <a:defRPr/>
            </a:pPr>
            <a:r>
              <a:rPr lang="lt-LT" sz="2000" i="1" dirty="0">
                <a:latin typeface="Times New Roman" pitchFamily="18" charset="0"/>
                <a:cs typeface="Times New Roman" pitchFamily="18" charset="0"/>
              </a:rPr>
              <a:t>	</a:t>
            </a:r>
            <a:r>
              <a:rPr lang="lt-LT" sz="1000" b="1" i="1" dirty="0">
                <a:latin typeface="Times New Roman" pitchFamily="18" charset="0"/>
                <a:cs typeface="Times New Roman" pitchFamily="18" charset="0"/>
              </a:rPr>
              <a:t> </a:t>
            </a:r>
          </a:p>
          <a:p>
            <a:pPr marL="533400" indent="-533400" algn="ctr">
              <a:lnSpc>
                <a:spcPct val="90000"/>
              </a:lnSpc>
              <a:buNone/>
              <a:defRPr/>
            </a:pPr>
            <a:endParaRPr lang="lt-LT" sz="1000" b="1" i="1" dirty="0">
              <a:latin typeface="Times New Roman" pitchFamily="18" charset="0"/>
              <a:cs typeface="Times New Roman" pitchFamily="18" charset="0"/>
            </a:endParaRPr>
          </a:p>
          <a:p>
            <a:pPr marL="533400" indent="-533400" algn="ctr">
              <a:lnSpc>
                <a:spcPct val="90000"/>
              </a:lnSpc>
              <a:buNone/>
              <a:defRPr/>
            </a:pPr>
            <a:r>
              <a:rPr lang="lt-LT" sz="900" b="1" i="1" dirty="0">
                <a:latin typeface="Times New Roman" pitchFamily="18" charset="0"/>
                <a:cs typeface="Times New Roman" pitchFamily="18" charset="0"/>
              </a:rPr>
              <a:t>I etapas</a:t>
            </a:r>
          </a:p>
          <a:p>
            <a:pPr marL="533400" indent="-533400" algn="ctr">
              <a:lnSpc>
                <a:spcPct val="90000"/>
              </a:lnSpc>
              <a:buNone/>
              <a:defRPr/>
            </a:pPr>
            <a:br>
              <a:rPr lang="lt-LT" sz="1000" b="1" i="1" dirty="0">
                <a:latin typeface="Times New Roman" pitchFamily="18" charset="0"/>
                <a:cs typeface="Times New Roman" pitchFamily="18" charset="0"/>
              </a:rPr>
            </a:br>
            <a:r>
              <a:rPr lang="lt-LT" sz="1800" b="1" i="1" dirty="0">
                <a:latin typeface="Times New Roman" pitchFamily="18" charset="0"/>
                <a:cs typeface="Times New Roman" pitchFamily="18" charset="0"/>
              </a:rPr>
              <a:t> Įstaigos veiklos sričių </a:t>
            </a:r>
            <a:r>
              <a:rPr lang="lt-LT" sz="1800" b="1" i="1" u="sng" dirty="0">
                <a:latin typeface="Times New Roman" pitchFamily="18" charset="0"/>
                <a:cs typeface="Times New Roman" pitchFamily="18" charset="0"/>
              </a:rPr>
              <a:t>atitikties</a:t>
            </a:r>
            <a:r>
              <a:rPr lang="lt-LT" sz="1800" b="1" i="1" dirty="0">
                <a:latin typeface="Times New Roman" pitchFamily="18" charset="0"/>
                <a:cs typeface="Times New Roman" pitchFamily="18" charset="0"/>
              </a:rPr>
              <a:t> Korupcijos prevencijos įstatymo 6 straipsnio 3 dalyje nustatytiems </a:t>
            </a:r>
            <a:r>
              <a:rPr lang="lt-LT" sz="1800" b="1" i="1" u="sng" dirty="0">
                <a:latin typeface="Times New Roman" pitchFamily="18" charset="0"/>
                <a:cs typeface="Times New Roman" pitchFamily="18" charset="0"/>
              </a:rPr>
              <a:t>kriterijams</a:t>
            </a:r>
            <a:r>
              <a:rPr lang="lt-LT" sz="1800" b="1" i="1" dirty="0">
                <a:latin typeface="Times New Roman" pitchFamily="18" charset="0"/>
                <a:cs typeface="Times New Roman" pitchFamily="18" charset="0"/>
              </a:rPr>
              <a:t> </a:t>
            </a:r>
            <a:r>
              <a:rPr lang="lt-LT" sz="1800" b="1" i="1" u="sng" dirty="0">
                <a:latin typeface="Times New Roman" pitchFamily="18" charset="0"/>
                <a:cs typeface="Times New Roman" pitchFamily="18" charset="0"/>
              </a:rPr>
              <a:t>nustatymas </a:t>
            </a:r>
            <a:r>
              <a:rPr lang="lt-LT" sz="1000" i="1" dirty="0">
                <a:latin typeface="Times New Roman" pitchFamily="18" charset="0"/>
                <a:cs typeface="Times New Roman" pitchFamily="18" charset="0"/>
              </a:rPr>
              <a:t>	</a:t>
            </a:r>
          </a:p>
          <a:p>
            <a:pPr marL="533400" indent="-533400" algn="ctr">
              <a:lnSpc>
                <a:spcPct val="90000"/>
              </a:lnSpc>
              <a:buNone/>
              <a:defRPr/>
            </a:pPr>
            <a:endParaRPr lang="lt-LT" sz="2000" i="1" dirty="0">
              <a:effectLst>
                <a:outerShdw blurRad="38100" dist="38100" dir="2700000" algn="tl">
                  <a:srgbClr val="000000">
                    <a:alpha val="43137"/>
                  </a:srgbClr>
                </a:outerShdw>
              </a:effectLst>
              <a:latin typeface="Times New Roman" pitchFamily="18" charset="0"/>
              <a:cs typeface="Times New Roman" pitchFamily="18" charset="0"/>
            </a:endParaRPr>
          </a:p>
          <a:p>
            <a:pPr>
              <a:buFontTx/>
              <a:buNone/>
              <a:defRPr/>
            </a:pPr>
            <a:r>
              <a:rPr lang="lt-LT" sz="2800" b="1" dirty="0">
                <a:solidFill>
                  <a:srgbClr val="0070C0"/>
                </a:solidFill>
                <a:latin typeface="Times New Roman" pitchFamily="18" charset="0"/>
                <a:cs typeface="Times New Roman" pitchFamily="18" charset="0"/>
              </a:rPr>
              <a:t>2) Pagrindinės funkcijos yra kontrolės ar priežiūros vykdymas</a:t>
            </a:r>
          </a:p>
          <a:p>
            <a:pPr algn="ctr">
              <a:buFontTx/>
              <a:buNone/>
              <a:defRPr/>
            </a:pPr>
            <a:endParaRPr lang="lt-LT" sz="2800" b="1" dirty="0">
              <a:latin typeface="Times New Roman" pitchFamily="18" charset="0"/>
              <a:cs typeface="Times New Roman" pitchFamily="18" charset="0"/>
            </a:endParaRPr>
          </a:p>
          <a:p>
            <a:pPr algn="just">
              <a:lnSpc>
                <a:spcPct val="80000"/>
              </a:lnSpc>
              <a:buFont typeface="Wingdings" pitchFamily="2" charset="2"/>
              <a:buChar char="§"/>
              <a:defRPr/>
            </a:pPr>
            <a:r>
              <a:rPr lang="lt-LT" dirty="0">
                <a:latin typeface="Times New Roman" pitchFamily="18" charset="0"/>
                <a:cs typeface="Times New Roman" pitchFamily="18" charset="0"/>
              </a:rPr>
              <a:t>nustatoma, ar įstaigai </a:t>
            </a:r>
            <a:r>
              <a:rPr lang="lt-LT" u="sng" dirty="0">
                <a:latin typeface="Times New Roman" pitchFamily="18" charset="0"/>
                <a:cs typeface="Times New Roman" pitchFamily="18" charset="0"/>
              </a:rPr>
              <a:t>suteikti įgaliojimai </a:t>
            </a:r>
            <a:r>
              <a:rPr lang="lt-LT" dirty="0">
                <a:latin typeface="Times New Roman" pitchFamily="18" charset="0"/>
                <a:cs typeface="Times New Roman" pitchFamily="18" charset="0"/>
              </a:rPr>
              <a:t>vykdyti veiklą, skirtą </a:t>
            </a:r>
            <a:r>
              <a:rPr lang="lt-LT" u="sng" dirty="0">
                <a:latin typeface="Times New Roman" pitchFamily="18" charset="0"/>
                <a:cs typeface="Times New Roman" pitchFamily="18" charset="0"/>
              </a:rPr>
              <a:t>prižiūrėti,</a:t>
            </a:r>
            <a:r>
              <a:rPr lang="lt-LT" dirty="0">
                <a:latin typeface="Times New Roman" pitchFamily="18" charset="0"/>
                <a:cs typeface="Times New Roman" pitchFamily="18" charset="0"/>
              </a:rPr>
              <a:t> kaip jiems </a:t>
            </a:r>
            <a:r>
              <a:rPr lang="lt-LT" u="sng" dirty="0">
                <a:latin typeface="Times New Roman" pitchFamily="18" charset="0"/>
                <a:cs typeface="Times New Roman" pitchFamily="18" charset="0"/>
              </a:rPr>
              <a:t>nepavaldūs fiziniai ir / ar juridiniai asmenys</a:t>
            </a:r>
            <a:r>
              <a:rPr lang="lt-LT" dirty="0">
                <a:latin typeface="Times New Roman" pitchFamily="18" charset="0"/>
                <a:cs typeface="Times New Roman" pitchFamily="18" charset="0"/>
              </a:rPr>
              <a:t> laikosi įstatymų, kitų teisės aktų reikalavimų;</a:t>
            </a:r>
          </a:p>
          <a:p>
            <a:pPr algn="just">
              <a:lnSpc>
                <a:spcPct val="80000"/>
              </a:lnSpc>
              <a:buNone/>
              <a:defRPr/>
            </a:pPr>
            <a:endParaRPr lang="lt-LT" dirty="0">
              <a:latin typeface="Times New Roman" pitchFamily="18" charset="0"/>
              <a:cs typeface="Times New Roman" pitchFamily="18" charset="0"/>
            </a:endParaRPr>
          </a:p>
          <a:p>
            <a:pPr>
              <a:lnSpc>
                <a:spcPct val="80000"/>
              </a:lnSpc>
              <a:buFont typeface="Wingdings" pitchFamily="2" charset="2"/>
              <a:buChar char="§"/>
              <a:defRPr/>
            </a:pPr>
            <a:r>
              <a:rPr lang="lt-LT" dirty="0">
                <a:latin typeface="Times New Roman" pitchFamily="18" charset="0"/>
                <a:cs typeface="Times New Roman" pitchFamily="18" charset="0"/>
              </a:rPr>
              <a:t>nustatoma ar įstaigai </a:t>
            </a:r>
            <a:r>
              <a:rPr lang="lt-LT" u="sng" dirty="0">
                <a:latin typeface="Times New Roman" pitchFamily="18" charset="0"/>
                <a:cs typeface="Times New Roman" pitchFamily="18" charset="0"/>
              </a:rPr>
              <a:t>suteikti įgaliojimai </a:t>
            </a:r>
            <a:r>
              <a:rPr lang="lt-LT" dirty="0">
                <a:latin typeface="Times New Roman" pitchFamily="18" charset="0"/>
                <a:cs typeface="Times New Roman" pitchFamily="18" charset="0"/>
              </a:rPr>
              <a:t>vykdyti kontrolės funkcijas, nesusijusias su įstaigos </a:t>
            </a:r>
            <a:r>
              <a:rPr lang="lt-LT" u="sng" dirty="0">
                <a:latin typeface="Times New Roman" pitchFamily="18" charset="0"/>
                <a:cs typeface="Times New Roman" pitchFamily="18" charset="0"/>
              </a:rPr>
              <a:t>vidaus administravimu</a:t>
            </a:r>
            <a:r>
              <a:rPr lang="lt-LT" dirty="0">
                <a:latin typeface="Times New Roman" pitchFamily="18" charset="0"/>
                <a:cs typeface="Times New Roman" pitchFamily="18" charset="0"/>
              </a:rPr>
              <a:t>;</a:t>
            </a:r>
          </a:p>
          <a:p>
            <a:pPr>
              <a:lnSpc>
                <a:spcPct val="80000"/>
              </a:lnSpc>
              <a:buFont typeface="Wingdings" pitchFamily="2" charset="2"/>
              <a:buChar char="§"/>
              <a:defRPr/>
            </a:pPr>
            <a:endParaRPr lang="lt-LT" dirty="0">
              <a:latin typeface="Times New Roman" pitchFamily="18" charset="0"/>
              <a:cs typeface="Times New Roman" pitchFamily="18" charset="0"/>
            </a:endParaRPr>
          </a:p>
          <a:p>
            <a:pPr algn="just">
              <a:lnSpc>
                <a:spcPct val="80000"/>
              </a:lnSpc>
              <a:buNone/>
              <a:defRPr/>
            </a:pPr>
            <a:r>
              <a:rPr lang="lt-LT" b="1" dirty="0">
                <a:latin typeface="Times New Roman" pitchFamily="18" charset="0"/>
                <a:cs typeface="Times New Roman" pitchFamily="18" charset="0"/>
              </a:rPr>
              <a:t>	Rekomenduojama</a:t>
            </a:r>
            <a:r>
              <a:rPr lang="lt-LT" dirty="0">
                <a:latin typeface="Times New Roman" pitchFamily="18" charset="0"/>
                <a:cs typeface="Times New Roman" pitchFamily="18" charset="0"/>
              </a:rPr>
              <a:t> vertinant atitiktį kriterijui </a:t>
            </a:r>
            <a:r>
              <a:rPr lang="lt-LT" u="sng" dirty="0">
                <a:latin typeface="Times New Roman" pitchFamily="18" charset="0"/>
                <a:cs typeface="Times New Roman" pitchFamily="18" charset="0"/>
              </a:rPr>
              <a:t>neatsižvelgti</a:t>
            </a:r>
            <a:r>
              <a:rPr lang="lt-LT" dirty="0">
                <a:latin typeface="Times New Roman" pitchFamily="18" charset="0"/>
                <a:cs typeface="Times New Roman" pitchFamily="18" charset="0"/>
              </a:rPr>
              <a:t> ar šie įgaliojimai suteikti įstaigai, atskiram įstaigos padaliniui, pavaldžiai įstaigai ar atskiriems įstaigos valstybės tarnautojams ar darbuotojams. </a:t>
            </a:r>
          </a:p>
          <a:p>
            <a:pPr algn="ctr">
              <a:buNone/>
            </a:pPr>
            <a:endParaRPr lang="lt-LT" altLang="lt-LT" b="1" dirty="0">
              <a:latin typeface="Times New Roman" panose="02020603050405020304" pitchFamily="18" charset="0"/>
              <a:cs typeface="Times New Roman" panose="02020603050405020304" pitchFamily="18" charset="0"/>
            </a:endParaRPr>
          </a:p>
        </p:txBody>
      </p:sp>
      <p:pic>
        <p:nvPicPr>
          <p:cNvPr id="4" name="Paveikslėlis 67">
            <a:extLst>
              <a:ext uri="{FF2B5EF4-FFF2-40B4-BE49-F238E27FC236}">
                <a16:creationId xmlns:a16="http://schemas.microsoft.com/office/drawing/2014/main" id="{4A50B6E0-7747-4531-86FC-8CF2253C3B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7560" y="130229"/>
            <a:ext cx="551649" cy="601607"/>
          </a:xfrm>
          <a:prstGeom prst="rect">
            <a:avLst/>
          </a:prstGeom>
        </p:spPr>
      </p:pic>
    </p:spTree>
    <p:extLst>
      <p:ext uri="{BB962C8B-B14F-4D97-AF65-F5344CB8AC3E}">
        <p14:creationId xmlns:p14="http://schemas.microsoft.com/office/powerpoint/2010/main" val="2505194031"/>
      </p:ext>
    </p:extLst>
  </p:cSld>
  <p:clrMapOvr>
    <a:masterClrMapping/>
  </p:clrMapOvr>
  <p:transition spd="med">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490330"/>
            <a:ext cx="8229600" cy="5635834"/>
          </a:xfrm>
        </p:spPr>
        <p:txBody>
          <a:bodyPr>
            <a:normAutofit fontScale="85000" lnSpcReduction="20000"/>
          </a:bodyPr>
          <a:lstStyle/>
          <a:p>
            <a:pPr marL="533400" indent="-533400" algn="ctr">
              <a:lnSpc>
                <a:spcPct val="90000"/>
              </a:lnSpc>
              <a:buNone/>
              <a:defRPr/>
            </a:pPr>
            <a:r>
              <a:rPr lang="lt-LT" sz="900" b="1" i="1" dirty="0">
                <a:latin typeface="Times New Roman" pitchFamily="18" charset="0"/>
                <a:cs typeface="Times New Roman" pitchFamily="18" charset="0"/>
              </a:rPr>
              <a:t> I etapas</a:t>
            </a:r>
            <a:br>
              <a:rPr lang="lt-LT" sz="1100" b="1" i="1" dirty="0">
                <a:latin typeface="Times New Roman" pitchFamily="18" charset="0"/>
                <a:cs typeface="Times New Roman" pitchFamily="18" charset="0"/>
              </a:rPr>
            </a:br>
            <a:r>
              <a:rPr lang="lt-LT" sz="1800" b="1" i="1" dirty="0">
                <a:latin typeface="Times New Roman" pitchFamily="18" charset="0"/>
                <a:cs typeface="Times New Roman" pitchFamily="18" charset="0"/>
              </a:rPr>
              <a:t> Įstaigos veiklos sričių </a:t>
            </a:r>
            <a:r>
              <a:rPr lang="lt-LT" sz="1800" b="1" i="1" u="sng" dirty="0">
                <a:latin typeface="Times New Roman" pitchFamily="18" charset="0"/>
                <a:cs typeface="Times New Roman" pitchFamily="18" charset="0"/>
              </a:rPr>
              <a:t>atitikties</a:t>
            </a:r>
            <a:r>
              <a:rPr lang="lt-LT" sz="1800" b="1" i="1" dirty="0">
                <a:latin typeface="Times New Roman" pitchFamily="18" charset="0"/>
                <a:cs typeface="Times New Roman" pitchFamily="18" charset="0"/>
              </a:rPr>
              <a:t> Korupcijos prevencijos įstatymo 6 straipsnio 3 dalyje nustatytiems </a:t>
            </a:r>
            <a:r>
              <a:rPr lang="lt-LT" sz="1800" b="1" i="1" u="sng" dirty="0">
                <a:latin typeface="Times New Roman" pitchFamily="18" charset="0"/>
                <a:cs typeface="Times New Roman" pitchFamily="18" charset="0"/>
              </a:rPr>
              <a:t>kriterijams</a:t>
            </a:r>
            <a:r>
              <a:rPr lang="lt-LT" sz="1800" b="1" i="1" dirty="0">
                <a:latin typeface="Times New Roman" pitchFamily="18" charset="0"/>
                <a:cs typeface="Times New Roman" pitchFamily="18" charset="0"/>
              </a:rPr>
              <a:t> </a:t>
            </a:r>
            <a:r>
              <a:rPr lang="lt-LT" sz="1800" b="1" i="1" u="sng" dirty="0">
                <a:latin typeface="Times New Roman" pitchFamily="18" charset="0"/>
                <a:cs typeface="Times New Roman" pitchFamily="18" charset="0"/>
              </a:rPr>
              <a:t>nustatymas </a:t>
            </a:r>
            <a:r>
              <a:rPr lang="lt-LT" sz="2000" i="1" dirty="0">
                <a:latin typeface="Times New Roman" pitchFamily="18" charset="0"/>
                <a:cs typeface="Times New Roman" pitchFamily="18" charset="0"/>
              </a:rPr>
              <a:t>	</a:t>
            </a:r>
          </a:p>
          <a:p>
            <a:pPr marL="533400" indent="-533400" algn="ctr">
              <a:lnSpc>
                <a:spcPct val="90000"/>
              </a:lnSpc>
              <a:buNone/>
              <a:defRPr/>
            </a:pPr>
            <a:endParaRPr lang="lt-LT" sz="2000" i="1" dirty="0">
              <a:effectLst>
                <a:outerShdw blurRad="38100" dist="38100" dir="2700000" algn="tl">
                  <a:srgbClr val="000000">
                    <a:alpha val="43137"/>
                  </a:srgbClr>
                </a:outerShdw>
              </a:effectLst>
              <a:latin typeface="Times New Roman" pitchFamily="18" charset="0"/>
              <a:cs typeface="Times New Roman" pitchFamily="18" charset="0"/>
            </a:endParaRPr>
          </a:p>
          <a:p>
            <a:pPr>
              <a:buFontTx/>
              <a:buNone/>
              <a:defRPr/>
            </a:pPr>
            <a:r>
              <a:rPr lang="lt-LT" sz="2800" b="1" dirty="0">
                <a:solidFill>
                  <a:srgbClr val="0070C0"/>
                </a:solidFill>
                <a:latin typeface="Times New Roman" pitchFamily="18" charset="0"/>
                <a:cs typeface="Times New Roman" pitchFamily="18" charset="0"/>
              </a:rPr>
              <a:t>3) </a:t>
            </a:r>
            <a:r>
              <a:rPr lang="lt-LT" sz="2800" b="1" dirty="0">
                <a:solidFill>
                  <a:srgbClr val="0070C0"/>
                </a:solidFill>
                <a:effectLst>
                  <a:outerShdw blurRad="38100" dist="38100" dir="2700000" algn="tl">
                    <a:srgbClr val="C0C0C0"/>
                  </a:outerShdw>
                </a:effectLst>
                <a:latin typeface="Times New Roman" pitchFamily="18" charset="0"/>
                <a:cs typeface="Times New Roman" pitchFamily="18" charset="0"/>
              </a:rPr>
              <a:t>Atskirų valstybės tarnautojų funkcijos, uždaviniai, darbo ir sprendimų priėmimo tvarka bei atsakomybė nėra </a:t>
            </a:r>
            <a:r>
              <a:rPr lang="lt-LT" sz="2800" b="1" u="sng" dirty="0">
                <a:solidFill>
                  <a:srgbClr val="0070C0"/>
                </a:solidFill>
                <a:effectLst>
                  <a:outerShdw blurRad="38100" dist="38100" dir="2700000" algn="tl">
                    <a:srgbClr val="C0C0C0"/>
                  </a:outerShdw>
                </a:effectLst>
                <a:latin typeface="Times New Roman" pitchFamily="18" charset="0"/>
                <a:cs typeface="Times New Roman" pitchFamily="18" charset="0"/>
              </a:rPr>
              <a:t>išsamiai reglamentuoti</a:t>
            </a:r>
            <a:r>
              <a:rPr lang="lt-LT" sz="2800" b="1" dirty="0">
                <a:solidFill>
                  <a:srgbClr val="0070C0"/>
                </a:solidFill>
                <a:effectLst>
                  <a:outerShdw blurRad="38100" dist="38100" dir="2700000" algn="tl">
                    <a:srgbClr val="C0C0C0"/>
                  </a:outerShdw>
                </a:effectLst>
                <a:latin typeface="Times New Roman" pitchFamily="18" charset="0"/>
                <a:cs typeface="Times New Roman" pitchFamily="18" charset="0"/>
              </a:rPr>
              <a:t>.</a:t>
            </a:r>
          </a:p>
          <a:p>
            <a:pPr algn="just">
              <a:lnSpc>
                <a:spcPct val="80000"/>
              </a:lnSpc>
              <a:buFont typeface="Wingdings" pitchFamily="2" charset="2"/>
              <a:buChar char="§"/>
              <a:defRPr/>
            </a:pPr>
            <a:r>
              <a:rPr lang="lt-LT" sz="2800" dirty="0">
                <a:latin typeface="Times New Roman" pitchFamily="18" charset="0"/>
                <a:cs typeface="Times New Roman" pitchFamily="18" charset="0"/>
              </a:rPr>
              <a:t>nustatoma, ar valstybės tarnautojų ar darbuotojų įgyvendinami uždaviniai, vykdomos funkcijos, darbo ir sprendimų priėmimo tvarka apibrėžti (pakankamai apibrėžti) įstaigos priimtuose administraciniuose aktuose , planavimo dokumentuose ir pan.</a:t>
            </a:r>
          </a:p>
          <a:p>
            <a:pPr marL="0" indent="0" algn="just">
              <a:lnSpc>
                <a:spcPct val="80000"/>
              </a:lnSpc>
              <a:buNone/>
              <a:defRPr/>
            </a:pPr>
            <a:endParaRPr lang="lt-LT" sz="2800" dirty="0">
              <a:latin typeface="Times New Roman" pitchFamily="18" charset="0"/>
              <a:cs typeface="Times New Roman" pitchFamily="18" charset="0"/>
            </a:endParaRPr>
          </a:p>
          <a:p>
            <a:pPr algn="just">
              <a:lnSpc>
                <a:spcPct val="80000"/>
              </a:lnSpc>
              <a:buFont typeface="Wingdings" pitchFamily="2" charset="2"/>
              <a:buChar char="§"/>
              <a:defRPr/>
            </a:pPr>
            <a:r>
              <a:rPr lang="lt-LT" sz="2800" dirty="0">
                <a:latin typeface="Times New Roman" pitchFamily="18" charset="0"/>
                <a:cs typeface="Times New Roman" pitchFamily="18" charset="0"/>
              </a:rPr>
              <a:t>nustatoma ar įstaigos valstybės tarnautojams ar darbuotojams nesuteikti per platūs įgaliojimai priimti sprendimus savo nuožiūra; </a:t>
            </a:r>
          </a:p>
          <a:p>
            <a:pPr algn="just">
              <a:lnSpc>
                <a:spcPct val="80000"/>
              </a:lnSpc>
              <a:buFont typeface="Wingdings" pitchFamily="2" charset="2"/>
              <a:buChar char="§"/>
              <a:defRPr/>
            </a:pPr>
            <a:endParaRPr lang="lt-LT" sz="2800" dirty="0">
              <a:latin typeface="Times New Roman" pitchFamily="18" charset="0"/>
              <a:cs typeface="Times New Roman" pitchFamily="18" charset="0"/>
            </a:endParaRPr>
          </a:p>
          <a:p>
            <a:pPr algn="just">
              <a:lnSpc>
                <a:spcPct val="80000"/>
              </a:lnSpc>
              <a:buFont typeface="Wingdings" pitchFamily="2" charset="2"/>
              <a:buChar char="§"/>
              <a:defRPr/>
            </a:pPr>
            <a:r>
              <a:rPr lang="lt-LT" sz="2800" dirty="0">
                <a:latin typeface="Times New Roman" pitchFamily="18" charset="0"/>
                <a:cs typeface="Times New Roman" pitchFamily="18" charset="0"/>
              </a:rPr>
              <a:t>nustatoma ar teisės aktuose įtvirtinta valstybės tarnautojų ar darbuotojų priimamų administracinių sprendimų ar veiklos kontrolės tvarka;</a:t>
            </a:r>
          </a:p>
          <a:p>
            <a:pPr algn="just">
              <a:lnSpc>
                <a:spcPct val="80000"/>
              </a:lnSpc>
              <a:buFont typeface="Wingdings" pitchFamily="2" charset="2"/>
              <a:buChar char="§"/>
              <a:defRPr/>
            </a:pPr>
            <a:endParaRPr lang="lt-LT" sz="2800" dirty="0">
              <a:latin typeface="Times New Roman" pitchFamily="18" charset="0"/>
              <a:cs typeface="Times New Roman" pitchFamily="18" charset="0"/>
            </a:endParaRPr>
          </a:p>
          <a:p>
            <a:pPr algn="just">
              <a:lnSpc>
                <a:spcPct val="80000"/>
              </a:lnSpc>
              <a:buFont typeface="Wingdings" pitchFamily="2" charset="2"/>
              <a:buChar char="§"/>
              <a:defRPr/>
            </a:pPr>
            <a:r>
              <a:rPr lang="lt-LT" sz="2800" dirty="0">
                <a:latin typeface="Times New Roman" pitchFamily="18" charset="0"/>
                <a:cs typeface="Times New Roman" pitchFamily="18" charset="0"/>
              </a:rPr>
              <a:t>nustatoma ar valstybės tarnautojų ar darbuotojų atsakomybė apibrėžta (pakankamai apibrėžta) įstaigos teisės aktuose ir kt. </a:t>
            </a:r>
          </a:p>
          <a:p>
            <a:pPr algn="ctr">
              <a:buNone/>
            </a:pPr>
            <a:endParaRPr lang="lt-LT" altLang="lt-LT" b="1" dirty="0">
              <a:latin typeface="Times New Roman" panose="02020603050405020304" pitchFamily="18" charset="0"/>
              <a:cs typeface="Times New Roman" panose="02020603050405020304" pitchFamily="18" charset="0"/>
            </a:endParaRPr>
          </a:p>
        </p:txBody>
      </p:sp>
      <p:pic>
        <p:nvPicPr>
          <p:cNvPr id="4" name="Paveikslėlis 67">
            <a:extLst>
              <a:ext uri="{FF2B5EF4-FFF2-40B4-BE49-F238E27FC236}">
                <a16:creationId xmlns:a16="http://schemas.microsoft.com/office/drawing/2014/main" id="{482A7DEF-0AF2-4409-A003-87A64AA379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5719" y="431032"/>
            <a:ext cx="551649" cy="601607"/>
          </a:xfrm>
          <a:prstGeom prst="rect">
            <a:avLst/>
          </a:prstGeom>
        </p:spPr>
      </p:pic>
    </p:spTree>
    <p:extLst>
      <p:ext uri="{BB962C8B-B14F-4D97-AF65-F5344CB8AC3E}">
        <p14:creationId xmlns:p14="http://schemas.microsoft.com/office/powerpoint/2010/main" val="4044855972"/>
      </p:ext>
    </p:extLst>
  </p:cSld>
  <p:clrMapOvr>
    <a:masterClrMapping/>
  </p:clrMapOvr>
  <p:transition spd="med">
    <p:wipe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410817"/>
            <a:ext cx="8229600" cy="5715347"/>
          </a:xfrm>
        </p:spPr>
        <p:txBody>
          <a:bodyPr>
            <a:normAutofit fontScale="62500" lnSpcReduction="20000"/>
          </a:bodyPr>
          <a:lstStyle/>
          <a:p>
            <a:pPr marL="533400" indent="-533400" algn="ctr">
              <a:lnSpc>
                <a:spcPct val="90000"/>
              </a:lnSpc>
              <a:buNone/>
              <a:defRPr/>
            </a:pPr>
            <a:endParaRPr lang="lt-LT" sz="1300" b="1" i="1" dirty="0">
              <a:latin typeface="Times New Roman" pitchFamily="18" charset="0"/>
              <a:cs typeface="Times New Roman" pitchFamily="18" charset="0"/>
            </a:endParaRPr>
          </a:p>
          <a:p>
            <a:pPr marL="533400" indent="-533400" algn="ctr">
              <a:lnSpc>
                <a:spcPct val="90000"/>
              </a:lnSpc>
              <a:buNone/>
              <a:defRPr/>
            </a:pPr>
            <a:endParaRPr lang="lt-LT" sz="1300" b="1" i="1" dirty="0">
              <a:latin typeface="Times New Roman" pitchFamily="18" charset="0"/>
              <a:cs typeface="Times New Roman" pitchFamily="18" charset="0"/>
            </a:endParaRPr>
          </a:p>
          <a:p>
            <a:pPr marL="533400" indent="-533400" algn="ctr">
              <a:lnSpc>
                <a:spcPct val="90000"/>
              </a:lnSpc>
              <a:buNone/>
              <a:defRPr/>
            </a:pPr>
            <a:endParaRPr lang="lt-LT" sz="1300" b="1" i="1" dirty="0">
              <a:latin typeface="Times New Roman" pitchFamily="18" charset="0"/>
              <a:cs typeface="Times New Roman" pitchFamily="18" charset="0"/>
            </a:endParaRPr>
          </a:p>
          <a:p>
            <a:pPr marL="533400" indent="-533400" algn="ctr">
              <a:lnSpc>
                <a:spcPct val="90000"/>
              </a:lnSpc>
              <a:buNone/>
              <a:defRPr/>
            </a:pPr>
            <a:endParaRPr lang="lt-LT" sz="1300" b="1" i="1" dirty="0">
              <a:latin typeface="Times New Roman" pitchFamily="18" charset="0"/>
              <a:cs typeface="Times New Roman" pitchFamily="18" charset="0"/>
            </a:endParaRPr>
          </a:p>
          <a:p>
            <a:pPr marL="533400" indent="-533400" algn="ctr">
              <a:lnSpc>
                <a:spcPct val="90000"/>
              </a:lnSpc>
              <a:buNone/>
              <a:defRPr/>
            </a:pPr>
            <a:endParaRPr lang="lt-LT" sz="1300" b="1" i="1" dirty="0">
              <a:latin typeface="Times New Roman" pitchFamily="18" charset="0"/>
              <a:cs typeface="Times New Roman" pitchFamily="18" charset="0"/>
            </a:endParaRPr>
          </a:p>
          <a:p>
            <a:pPr marL="533400" indent="-533400" algn="ctr">
              <a:lnSpc>
                <a:spcPct val="90000"/>
              </a:lnSpc>
              <a:buNone/>
              <a:defRPr/>
            </a:pPr>
            <a:endParaRPr lang="lt-LT" sz="1300" b="1" i="1" dirty="0">
              <a:latin typeface="Times New Roman" pitchFamily="18" charset="0"/>
              <a:cs typeface="Times New Roman" pitchFamily="18" charset="0"/>
            </a:endParaRPr>
          </a:p>
          <a:p>
            <a:pPr marL="533400" indent="-533400" algn="ctr">
              <a:lnSpc>
                <a:spcPct val="90000"/>
              </a:lnSpc>
              <a:buNone/>
              <a:defRPr/>
            </a:pPr>
            <a:r>
              <a:rPr lang="lt-LT" sz="1300" b="1" i="1" dirty="0">
                <a:latin typeface="Times New Roman" pitchFamily="18" charset="0"/>
                <a:cs typeface="Times New Roman" pitchFamily="18" charset="0"/>
              </a:rPr>
              <a:t> I etapas</a:t>
            </a:r>
          </a:p>
          <a:p>
            <a:pPr marL="533400" indent="-533400" algn="ctr">
              <a:lnSpc>
                <a:spcPct val="90000"/>
              </a:lnSpc>
              <a:buNone/>
              <a:defRPr/>
            </a:pPr>
            <a:br>
              <a:rPr lang="lt-LT" sz="1300" b="1" i="1" dirty="0">
                <a:latin typeface="Times New Roman" pitchFamily="18" charset="0"/>
                <a:cs typeface="Times New Roman" pitchFamily="18" charset="0"/>
              </a:rPr>
            </a:br>
            <a:r>
              <a:rPr lang="lt-LT" sz="2200" b="1" i="1" dirty="0">
                <a:latin typeface="Times New Roman" pitchFamily="18" charset="0"/>
                <a:cs typeface="Times New Roman" pitchFamily="18" charset="0"/>
              </a:rPr>
              <a:t> Įstaigos veiklos sričių </a:t>
            </a:r>
            <a:r>
              <a:rPr lang="lt-LT" sz="2200" b="1" i="1" u="sng" dirty="0">
                <a:latin typeface="Times New Roman" pitchFamily="18" charset="0"/>
                <a:cs typeface="Times New Roman" pitchFamily="18" charset="0"/>
              </a:rPr>
              <a:t>atitikties</a:t>
            </a:r>
            <a:r>
              <a:rPr lang="lt-LT" sz="2200" b="1" i="1" dirty="0">
                <a:latin typeface="Times New Roman" pitchFamily="18" charset="0"/>
                <a:cs typeface="Times New Roman" pitchFamily="18" charset="0"/>
              </a:rPr>
              <a:t> Korupcijos prevencijos įstatymo 6 straipsnio 3 dalyje nustatytiems </a:t>
            </a:r>
            <a:r>
              <a:rPr lang="lt-LT" sz="2200" b="1" i="1" u="sng" dirty="0">
                <a:latin typeface="Times New Roman" pitchFamily="18" charset="0"/>
                <a:cs typeface="Times New Roman" pitchFamily="18" charset="0"/>
              </a:rPr>
              <a:t>kriterijams</a:t>
            </a:r>
            <a:r>
              <a:rPr lang="lt-LT" sz="2200" b="1" i="1" dirty="0">
                <a:latin typeface="Times New Roman" pitchFamily="18" charset="0"/>
                <a:cs typeface="Times New Roman" pitchFamily="18" charset="0"/>
              </a:rPr>
              <a:t> </a:t>
            </a:r>
            <a:r>
              <a:rPr lang="lt-LT" sz="2200" b="1" i="1" u="sng" dirty="0">
                <a:latin typeface="Times New Roman" pitchFamily="18" charset="0"/>
                <a:cs typeface="Times New Roman" pitchFamily="18" charset="0"/>
              </a:rPr>
              <a:t>nustatymas </a:t>
            </a:r>
            <a:r>
              <a:rPr lang="lt-LT" i="1" dirty="0">
                <a:effectLst>
                  <a:outerShdw blurRad="38100" dist="38100" dir="2700000" algn="tl">
                    <a:srgbClr val="000000">
                      <a:alpha val="43137"/>
                    </a:srgbClr>
                  </a:outerShdw>
                </a:effectLst>
                <a:latin typeface="Times New Roman" pitchFamily="18" charset="0"/>
                <a:cs typeface="Times New Roman" pitchFamily="18" charset="0"/>
              </a:rPr>
              <a:t>	</a:t>
            </a:r>
          </a:p>
          <a:p>
            <a:pPr marL="533400" indent="-533400" algn="ctr">
              <a:lnSpc>
                <a:spcPct val="90000"/>
              </a:lnSpc>
              <a:buNone/>
              <a:defRPr/>
            </a:pPr>
            <a:endParaRPr lang="lt-LT" i="1" dirty="0">
              <a:effectLst>
                <a:outerShdw blurRad="38100" dist="38100" dir="2700000" algn="tl">
                  <a:srgbClr val="000000">
                    <a:alpha val="43137"/>
                  </a:srgbClr>
                </a:outerShdw>
              </a:effectLst>
              <a:latin typeface="Times New Roman" pitchFamily="18" charset="0"/>
              <a:cs typeface="Times New Roman" pitchFamily="18" charset="0"/>
            </a:endParaRPr>
          </a:p>
          <a:p>
            <a:pPr>
              <a:buFontTx/>
              <a:buNone/>
              <a:defRPr/>
            </a:pPr>
            <a:endParaRPr lang="lt-LT" sz="4000" b="1" dirty="0">
              <a:solidFill>
                <a:srgbClr val="0070C0"/>
              </a:solidFill>
              <a:effectLst>
                <a:outerShdw blurRad="38100" dist="38100" dir="2700000" algn="tl">
                  <a:srgbClr val="C0C0C0"/>
                </a:outerShdw>
              </a:effectLst>
              <a:latin typeface="Times New Roman" pitchFamily="18" charset="0"/>
              <a:cs typeface="Times New Roman" pitchFamily="18" charset="0"/>
            </a:endParaRPr>
          </a:p>
          <a:p>
            <a:pPr>
              <a:buFontTx/>
              <a:buNone/>
              <a:defRPr/>
            </a:pPr>
            <a:r>
              <a:rPr lang="lt-LT" sz="4000"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4) </a:t>
            </a:r>
            <a:r>
              <a:rPr lang="lt-LT" sz="4000" b="1" dirty="0">
                <a:solidFill>
                  <a:srgbClr val="0070C0"/>
                </a:solidFill>
                <a:latin typeface="Times New Roman" pitchFamily="18" charset="0"/>
                <a:cs typeface="Times New Roman" pitchFamily="18" charset="0"/>
              </a:rPr>
              <a:t>Veikla yra susijusi su leidimų, nuolaidų, lengvatų ir kitokių papildomų teisių suteikimu ar apribojimu.</a:t>
            </a:r>
          </a:p>
          <a:p>
            <a:pPr>
              <a:buFontTx/>
              <a:buNone/>
              <a:defRPr/>
            </a:pPr>
            <a:endParaRPr lang="lt-LT" sz="4000" b="1" dirty="0">
              <a:latin typeface="Times New Roman" pitchFamily="18" charset="0"/>
              <a:cs typeface="Times New Roman" pitchFamily="18" charset="0"/>
            </a:endParaRPr>
          </a:p>
          <a:p>
            <a:pPr algn="just">
              <a:lnSpc>
                <a:spcPct val="80000"/>
              </a:lnSpc>
              <a:buFont typeface="Wingdings" pitchFamily="2" charset="2"/>
              <a:buChar char="§"/>
              <a:defRPr/>
            </a:pPr>
            <a:r>
              <a:rPr lang="lt-LT" sz="4400" dirty="0">
                <a:latin typeface="Times New Roman" pitchFamily="18" charset="0"/>
                <a:cs typeface="Times New Roman" pitchFamily="18" charset="0"/>
              </a:rPr>
              <a:t>nustatoma ar įstaigai </a:t>
            </a:r>
            <a:r>
              <a:rPr lang="lt-LT" sz="4400" u="sng" dirty="0">
                <a:latin typeface="Times New Roman" pitchFamily="18" charset="0"/>
                <a:cs typeface="Times New Roman" pitchFamily="18" charset="0"/>
              </a:rPr>
              <a:t>suteikti įgaliojimai </a:t>
            </a:r>
            <a:r>
              <a:rPr lang="lt-LT" sz="4400" dirty="0">
                <a:latin typeface="Times New Roman" pitchFamily="18" charset="0"/>
                <a:cs typeface="Times New Roman" pitchFamily="18" charset="0"/>
              </a:rPr>
              <a:t>išduoti </a:t>
            </a:r>
            <a:r>
              <a:rPr lang="lt-LT" sz="4400" u="sng" dirty="0">
                <a:latin typeface="Times New Roman" pitchFamily="18" charset="0"/>
                <a:cs typeface="Times New Roman" pitchFamily="18" charset="0"/>
              </a:rPr>
              <a:t>leidimus</a:t>
            </a:r>
            <a:r>
              <a:rPr lang="lt-LT" sz="4400" dirty="0">
                <a:latin typeface="Times New Roman" pitchFamily="18" charset="0"/>
                <a:cs typeface="Times New Roman" pitchFamily="18" charset="0"/>
              </a:rPr>
              <a:t>, </a:t>
            </a:r>
            <a:r>
              <a:rPr lang="lt-LT" sz="4400" u="sng" dirty="0">
                <a:latin typeface="Times New Roman" pitchFamily="18" charset="0"/>
                <a:cs typeface="Times New Roman" pitchFamily="18" charset="0"/>
              </a:rPr>
              <a:t>licencijas</a:t>
            </a:r>
            <a:r>
              <a:rPr lang="lt-LT" sz="4400" dirty="0">
                <a:latin typeface="Times New Roman" pitchFamily="18" charset="0"/>
                <a:cs typeface="Times New Roman" pitchFamily="18" charset="0"/>
              </a:rPr>
              <a:t>, </a:t>
            </a:r>
            <a:r>
              <a:rPr lang="lt-LT" sz="4400" u="sng" dirty="0">
                <a:latin typeface="Times New Roman" pitchFamily="18" charset="0"/>
                <a:cs typeface="Times New Roman" pitchFamily="18" charset="0"/>
              </a:rPr>
              <a:t>suteikti nuolaidas</a:t>
            </a:r>
            <a:r>
              <a:rPr lang="lt-LT" sz="4400" dirty="0">
                <a:latin typeface="Times New Roman" pitchFamily="18" charset="0"/>
                <a:cs typeface="Times New Roman" pitchFamily="18" charset="0"/>
              </a:rPr>
              <a:t>, </a:t>
            </a:r>
            <a:r>
              <a:rPr lang="lt-LT" sz="4400" u="sng" dirty="0">
                <a:latin typeface="Times New Roman" pitchFamily="18" charset="0"/>
                <a:cs typeface="Times New Roman" pitchFamily="18" charset="0"/>
              </a:rPr>
              <a:t>lengvatas</a:t>
            </a:r>
            <a:r>
              <a:rPr lang="lt-LT" sz="4400" dirty="0">
                <a:latin typeface="Times New Roman" pitchFamily="18" charset="0"/>
                <a:cs typeface="Times New Roman" pitchFamily="18" charset="0"/>
              </a:rPr>
              <a:t> ir kitokias papildomas teises (atsisakyti jas išduoti, sustabdyti, panaikinti jų galiojimą ir kt.);</a:t>
            </a:r>
          </a:p>
          <a:p>
            <a:pPr marL="0" indent="0" algn="just">
              <a:lnSpc>
                <a:spcPct val="80000"/>
              </a:lnSpc>
              <a:buNone/>
              <a:defRPr/>
            </a:pPr>
            <a:endParaRPr lang="lt-LT" sz="4400" dirty="0">
              <a:latin typeface="Times New Roman" pitchFamily="18" charset="0"/>
              <a:cs typeface="Times New Roman" pitchFamily="18" charset="0"/>
            </a:endParaRPr>
          </a:p>
          <a:p>
            <a:pPr algn="just">
              <a:lnSpc>
                <a:spcPct val="80000"/>
              </a:lnSpc>
              <a:buFont typeface="Wingdings" pitchFamily="2" charset="2"/>
              <a:buChar char="§"/>
              <a:defRPr/>
            </a:pPr>
            <a:r>
              <a:rPr lang="lt-LT" sz="4400" dirty="0">
                <a:latin typeface="Times New Roman" pitchFamily="18" charset="0"/>
                <a:cs typeface="Times New Roman" pitchFamily="18" charset="0"/>
              </a:rPr>
              <a:t>nustatoma ar įstaigai </a:t>
            </a:r>
            <a:r>
              <a:rPr lang="lt-LT" sz="4400" u="sng" dirty="0">
                <a:latin typeface="Times New Roman" pitchFamily="18" charset="0"/>
                <a:cs typeface="Times New Roman" pitchFamily="18" charset="0"/>
              </a:rPr>
              <a:t>suteikti įgaliojimai</a:t>
            </a:r>
            <a:r>
              <a:rPr lang="lt-LT" sz="4400" dirty="0">
                <a:latin typeface="Times New Roman" pitchFamily="18" charset="0"/>
                <a:cs typeface="Times New Roman" pitchFamily="18" charset="0"/>
              </a:rPr>
              <a:t> </a:t>
            </a:r>
            <a:r>
              <a:rPr lang="lt-LT" sz="4400" u="sng" dirty="0">
                <a:latin typeface="Times New Roman" pitchFamily="18" charset="0"/>
                <a:cs typeface="Times New Roman" pitchFamily="18" charset="0"/>
              </a:rPr>
              <a:t>konstatuoti</a:t>
            </a:r>
            <a:r>
              <a:rPr lang="lt-LT" sz="4400" dirty="0">
                <a:latin typeface="Times New Roman" pitchFamily="18" charset="0"/>
                <a:cs typeface="Times New Roman" pitchFamily="18" charset="0"/>
              </a:rPr>
              <a:t>, </a:t>
            </a:r>
            <a:r>
              <a:rPr lang="lt-LT" sz="4400" u="sng" dirty="0">
                <a:latin typeface="Times New Roman" pitchFamily="18" charset="0"/>
                <a:cs typeface="Times New Roman" pitchFamily="18" charset="0"/>
              </a:rPr>
              <a:t>nagrinėti</a:t>
            </a:r>
            <a:r>
              <a:rPr lang="lt-LT" sz="4400" dirty="0">
                <a:latin typeface="Times New Roman" pitchFamily="18" charset="0"/>
                <a:cs typeface="Times New Roman" pitchFamily="18" charset="0"/>
              </a:rPr>
              <a:t> teisės pažeidimus </a:t>
            </a:r>
            <a:r>
              <a:rPr lang="lt-LT" sz="4400" u="sng" dirty="0">
                <a:latin typeface="Times New Roman" pitchFamily="18" charset="0"/>
                <a:cs typeface="Times New Roman" pitchFamily="18" charset="0"/>
              </a:rPr>
              <a:t>ir priimti sprendimus</a:t>
            </a:r>
            <a:r>
              <a:rPr lang="lt-LT" sz="4400" dirty="0">
                <a:latin typeface="Times New Roman" pitchFamily="18" charset="0"/>
                <a:cs typeface="Times New Roman" pitchFamily="18" charset="0"/>
              </a:rPr>
              <a:t> dėl teisinės atsakomybės taikymo;</a:t>
            </a:r>
            <a:r>
              <a:rPr lang="lt-LT" sz="4400" dirty="0">
                <a:solidFill>
                  <a:srgbClr val="02AE23"/>
                </a:solidFill>
                <a:latin typeface="Times New Roman" pitchFamily="18" charset="0"/>
                <a:cs typeface="Times New Roman" pitchFamily="18" charset="0"/>
              </a:rPr>
              <a:t> </a:t>
            </a:r>
          </a:p>
          <a:p>
            <a:pPr algn="ctr">
              <a:buNone/>
            </a:pPr>
            <a:endParaRPr lang="lt-LT" altLang="lt-LT" b="1" dirty="0">
              <a:latin typeface="Times New Roman" panose="02020603050405020304" pitchFamily="18" charset="0"/>
              <a:cs typeface="Times New Roman" panose="02020603050405020304" pitchFamily="18" charset="0"/>
            </a:endParaRPr>
          </a:p>
        </p:txBody>
      </p:sp>
      <p:pic>
        <p:nvPicPr>
          <p:cNvPr id="4" name="Paveikslėlis 67">
            <a:extLst>
              <a:ext uri="{FF2B5EF4-FFF2-40B4-BE49-F238E27FC236}">
                <a16:creationId xmlns:a16="http://schemas.microsoft.com/office/drawing/2014/main" id="{CA83104E-9884-473D-9775-1C6D8779D0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7762" y="431032"/>
            <a:ext cx="551649" cy="601607"/>
          </a:xfrm>
          <a:prstGeom prst="rect">
            <a:avLst/>
          </a:prstGeom>
        </p:spPr>
      </p:pic>
    </p:spTree>
    <p:extLst>
      <p:ext uri="{BB962C8B-B14F-4D97-AF65-F5344CB8AC3E}">
        <p14:creationId xmlns:p14="http://schemas.microsoft.com/office/powerpoint/2010/main" val="875438071"/>
      </p:ext>
    </p:extLst>
  </p:cSld>
  <p:clrMapOvr>
    <a:masterClrMapping/>
  </p:clrMapOvr>
  <p:transition spd="med">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331304"/>
            <a:ext cx="8229600" cy="5794860"/>
          </a:xfrm>
        </p:spPr>
        <p:txBody>
          <a:bodyPr>
            <a:normAutofit fontScale="77500" lnSpcReduction="20000"/>
          </a:bodyPr>
          <a:lstStyle/>
          <a:p>
            <a:pPr marL="533400" indent="-533400" algn="ctr">
              <a:lnSpc>
                <a:spcPct val="90000"/>
              </a:lnSpc>
              <a:buNone/>
              <a:defRPr/>
            </a:pPr>
            <a:endParaRPr lang="lt-LT" sz="900" b="1" i="1" dirty="0">
              <a:latin typeface="Times New Roman" pitchFamily="18" charset="0"/>
              <a:cs typeface="Times New Roman" pitchFamily="18" charset="0"/>
            </a:endParaRPr>
          </a:p>
          <a:p>
            <a:pPr marL="533400" indent="-533400" algn="ctr">
              <a:lnSpc>
                <a:spcPct val="90000"/>
              </a:lnSpc>
              <a:buNone/>
              <a:defRPr/>
            </a:pPr>
            <a:endParaRPr lang="lt-LT" sz="900" b="1" i="1" dirty="0">
              <a:latin typeface="Times New Roman" pitchFamily="18" charset="0"/>
              <a:cs typeface="Times New Roman" pitchFamily="18" charset="0"/>
            </a:endParaRPr>
          </a:p>
          <a:p>
            <a:pPr marL="533400" indent="-533400" algn="ctr">
              <a:lnSpc>
                <a:spcPct val="90000"/>
              </a:lnSpc>
              <a:buNone/>
              <a:defRPr/>
            </a:pPr>
            <a:endParaRPr lang="lt-LT" sz="900" b="1" i="1" dirty="0">
              <a:latin typeface="Times New Roman" pitchFamily="18" charset="0"/>
              <a:cs typeface="Times New Roman" pitchFamily="18" charset="0"/>
            </a:endParaRPr>
          </a:p>
          <a:p>
            <a:pPr marL="533400" indent="-533400" algn="ctr">
              <a:lnSpc>
                <a:spcPct val="90000"/>
              </a:lnSpc>
              <a:buNone/>
              <a:defRPr/>
            </a:pPr>
            <a:r>
              <a:rPr lang="lt-LT" sz="900" b="1" i="1" dirty="0">
                <a:latin typeface="Times New Roman" pitchFamily="18" charset="0"/>
                <a:cs typeface="Times New Roman" pitchFamily="18" charset="0"/>
              </a:rPr>
              <a:t> </a:t>
            </a:r>
            <a:r>
              <a:rPr lang="lt-LT" sz="1000" b="1" i="1" dirty="0">
                <a:latin typeface="Times New Roman" pitchFamily="18" charset="0"/>
                <a:cs typeface="Times New Roman" pitchFamily="18" charset="0"/>
              </a:rPr>
              <a:t>I etapas</a:t>
            </a:r>
          </a:p>
          <a:p>
            <a:pPr marL="533400" indent="-533400" algn="ctr">
              <a:lnSpc>
                <a:spcPct val="90000"/>
              </a:lnSpc>
              <a:buNone/>
              <a:defRPr/>
            </a:pPr>
            <a:br>
              <a:rPr lang="lt-LT" sz="900" b="1" i="1" dirty="0">
                <a:latin typeface="Times New Roman" pitchFamily="18" charset="0"/>
                <a:cs typeface="Times New Roman" pitchFamily="18" charset="0"/>
              </a:rPr>
            </a:br>
            <a:r>
              <a:rPr lang="lt-LT" sz="1800" b="1" i="1" dirty="0">
                <a:latin typeface="Times New Roman" pitchFamily="18" charset="0"/>
                <a:cs typeface="Times New Roman" pitchFamily="18" charset="0"/>
              </a:rPr>
              <a:t> Įstaigos veiklos sričių </a:t>
            </a:r>
            <a:r>
              <a:rPr lang="lt-LT" sz="1800" b="1" i="1" u="sng" dirty="0">
                <a:latin typeface="Times New Roman" pitchFamily="18" charset="0"/>
                <a:cs typeface="Times New Roman" pitchFamily="18" charset="0"/>
              </a:rPr>
              <a:t>atitikties</a:t>
            </a:r>
            <a:r>
              <a:rPr lang="lt-LT" sz="1800" b="1" i="1" dirty="0">
                <a:latin typeface="Times New Roman" pitchFamily="18" charset="0"/>
                <a:cs typeface="Times New Roman" pitchFamily="18" charset="0"/>
              </a:rPr>
              <a:t> Korupcijos prevencijos įstatymo 6 straipsnio 3 dalyje nustatytiems </a:t>
            </a:r>
            <a:r>
              <a:rPr lang="lt-LT" sz="1800" b="1" i="1" u="sng" dirty="0">
                <a:latin typeface="Times New Roman" pitchFamily="18" charset="0"/>
                <a:cs typeface="Times New Roman" pitchFamily="18" charset="0"/>
              </a:rPr>
              <a:t>kriterijams</a:t>
            </a:r>
            <a:r>
              <a:rPr lang="lt-LT" sz="1800" b="1" i="1" dirty="0">
                <a:latin typeface="Times New Roman" pitchFamily="18" charset="0"/>
                <a:cs typeface="Times New Roman" pitchFamily="18" charset="0"/>
              </a:rPr>
              <a:t> </a:t>
            </a:r>
            <a:r>
              <a:rPr lang="lt-LT" sz="1800" b="1" i="1" u="sng" dirty="0">
                <a:latin typeface="Times New Roman" pitchFamily="18" charset="0"/>
                <a:cs typeface="Times New Roman" pitchFamily="18" charset="0"/>
              </a:rPr>
              <a:t>nustatymas </a:t>
            </a:r>
            <a:r>
              <a:rPr lang="lt-LT" sz="2000" i="1" dirty="0">
                <a:latin typeface="Times New Roman" pitchFamily="18" charset="0"/>
                <a:cs typeface="Times New Roman" pitchFamily="18" charset="0"/>
              </a:rPr>
              <a:t>	</a:t>
            </a:r>
          </a:p>
          <a:p>
            <a:pPr marL="533400" indent="-533400" algn="ctr">
              <a:lnSpc>
                <a:spcPct val="90000"/>
              </a:lnSpc>
              <a:buNone/>
              <a:defRPr/>
            </a:pPr>
            <a:endParaRPr lang="lt-LT" sz="2000" i="1" dirty="0">
              <a:effectLst>
                <a:outerShdw blurRad="38100" dist="38100" dir="2700000" algn="tl">
                  <a:srgbClr val="000000">
                    <a:alpha val="43137"/>
                  </a:srgbClr>
                </a:outerShdw>
              </a:effectLst>
              <a:latin typeface="Times New Roman" pitchFamily="18" charset="0"/>
              <a:cs typeface="Times New Roman" pitchFamily="18" charset="0"/>
            </a:endParaRPr>
          </a:p>
          <a:p>
            <a:pPr>
              <a:buFontTx/>
              <a:buNone/>
              <a:defRPr/>
            </a:pPr>
            <a:endParaRPr lang="lt-LT" sz="2800" b="1" dirty="0">
              <a:solidFill>
                <a:srgbClr val="0070C0"/>
              </a:solidFill>
              <a:effectLst>
                <a:outerShdw blurRad="38100" dist="38100" dir="2700000" algn="tl">
                  <a:srgbClr val="C0C0C0"/>
                </a:outerShdw>
              </a:effectLst>
              <a:latin typeface="Times New Roman" pitchFamily="18" charset="0"/>
              <a:cs typeface="Times New Roman" pitchFamily="18" charset="0"/>
            </a:endParaRPr>
          </a:p>
          <a:p>
            <a:pPr>
              <a:buFontTx/>
              <a:buNone/>
              <a:defRPr/>
            </a:pPr>
            <a:r>
              <a:rPr lang="lt-LT" sz="2800" b="1" dirty="0">
                <a:solidFill>
                  <a:srgbClr val="0070C0"/>
                </a:solidFill>
                <a:latin typeface="Times New Roman" pitchFamily="18" charset="0"/>
                <a:cs typeface="Times New Roman" pitchFamily="18" charset="0"/>
              </a:rPr>
              <a:t>5) Daugiausia priima sprendimus, kuriems nereikia kitos valstybės ar savivaldybės ar savivaldybės įstaigos patvirtinimo.</a:t>
            </a:r>
          </a:p>
          <a:p>
            <a:pPr>
              <a:buFontTx/>
              <a:buNone/>
              <a:defRPr/>
            </a:pPr>
            <a:endParaRPr lang="lt-LT" sz="2800" b="1" dirty="0">
              <a:latin typeface="Times New Roman" pitchFamily="18" charset="0"/>
              <a:cs typeface="Times New Roman" pitchFamily="18" charset="0"/>
            </a:endParaRPr>
          </a:p>
          <a:p>
            <a:pPr algn="just">
              <a:lnSpc>
                <a:spcPct val="80000"/>
              </a:lnSpc>
              <a:buFont typeface="Wingdings" pitchFamily="2" charset="2"/>
              <a:buChar char="§"/>
              <a:defRPr/>
            </a:pPr>
            <a:r>
              <a:rPr lang="lt-LT" dirty="0">
                <a:latin typeface="Times New Roman" pitchFamily="18" charset="0"/>
                <a:cs typeface="Times New Roman" pitchFamily="18" charset="0"/>
              </a:rPr>
              <a:t>nustatoma ar įstaigai </a:t>
            </a:r>
            <a:r>
              <a:rPr lang="lt-LT" u="sng" dirty="0">
                <a:latin typeface="Times New Roman" pitchFamily="18" charset="0"/>
                <a:cs typeface="Times New Roman" pitchFamily="18" charset="0"/>
              </a:rPr>
              <a:t>suteikti įgaliojimai</a:t>
            </a:r>
            <a:r>
              <a:rPr lang="lt-LT" dirty="0">
                <a:latin typeface="Times New Roman" pitchFamily="18" charset="0"/>
                <a:cs typeface="Times New Roman" pitchFamily="18" charset="0"/>
              </a:rPr>
              <a:t> </a:t>
            </a:r>
            <a:r>
              <a:rPr lang="lt-LT" u="sng" dirty="0">
                <a:latin typeface="Times New Roman" pitchFamily="18" charset="0"/>
                <a:cs typeface="Times New Roman" pitchFamily="18" charset="0"/>
              </a:rPr>
              <a:t>savarankiškai</a:t>
            </a:r>
            <a:r>
              <a:rPr lang="lt-LT" dirty="0">
                <a:latin typeface="Times New Roman" pitchFamily="18" charset="0"/>
                <a:cs typeface="Times New Roman" pitchFamily="18" charset="0"/>
              </a:rPr>
              <a:t> priimti sprendimus, susijusius su valstybės ar savivaldybės </a:t>
            </a:r>
            <a:r>
              <a:rPr lang="lt-LT" u="sng" dirty="0">
                <a:latin typeface="Times New Roman" pitchFamily="18" charset="0"/>
                <a:cs typeface="Times New Roman" pitchFamily="18" charset="0"/>
              </a:rPr>
              <a:t>turto valdymu</a:t>
            </a:r>
            <a:r>
              <a:rPr lang="lt-LT" dirty="0">
                <a:latin typeface="Times New Roman" pitchFamily="18" charset="0"/>
                <a:cs typeface="Times New Roman" pitchFamily="18" charset="0"/>
              </a:rPr>
              <a:t>, </a:t>
            </a:r>
            <a:r>
              <a:rPr lang="lt-LT" u="sng" dirty="0">
                <a:latin typeface="Times New Roman" pitchFamily="18" charset="0"/>
                <a:cs typeface="Times New Roman" pitchFamily="18" charset="0"/>
              </a:rPr>
              <a:t>naudojimu ir disponavimu</a:t>
            </a:r>
            <a:r>
              <a:rPr lang="lt-LT" dirty="0">
                <a:latin typeface="Times New Roman" pitchFamily="18" charset="0"/>
                <a:cs typeface="Times New Roman" pitchFamily="18" charset="0"/>
              </a:rPr>
              <a:t> juo, su </a:t>
            </a:r>
            <a:r>
              <a:rPr lang="lt-LT" u="sng" dirty="0">
                <a:latin typeface="Times New Roman" pitchFamily="18" charset="0"/>
                <a:cs typeface="Times New Roman" pitchFamily="18" charset="0"/>
              </a:rPr>
              <a:t>viešaisiais pirkimais</a:t>
            </a:r>
            <a:r>
              <a:rPr lang="lt-LT" dirty="0">
                <a:latin typeface="Times New Roman" pitchFamily="18" charset="0"/>
                <a:cs typeface="Times New Roman" pitchFamily="18" charset="0"/>
              </a:rPr>
              <a:t> ir pan.</a:t>
            </a:r>
          </a:p>
          <a:p>
            <a:pPr algn="just">
              <a:lnSpc>
                <a:spcPct val="80000"/>
              </a:lnSpc>
              <a:buNone/>
              <a:defRPr/>
            </a:pPr>
            <a:endParaRPr lang="lt-LT" sz="1600" dirty="0">
              <a:latin typeface="Times New Roman" pitchFamily="18" charset="0"/>
              <a:cs typeface="Times New Roman" pitchFamily="18" charset="0"/>
            </a:endParaRPr>
          </a:p>
          <a:p>
            <a:pPr algn="just">
              <a:lnSpc>
                <a:spcPct val="80000"/>
              </a:lnSpc>
              <a:buFont typeface="Wingdings" pitchFamily="2" charset="2"/>
              <a:buChar char="§"/>
              <a:defRPr/>
            </a:pPr>
            <a:r>
              <a:rPr lang="lt-LT" dirty="0">
                <a:latin typeface="Times New Roman" pitchFamily="18" charset="0"/>
                <a:cs typeface="Times New Roman" pitchFamily="18" charset="0"/>
              </a:rPr>
              <a:t>nustatoma ar įstaigai </a:t>
            </a:r>
            <a:r>
              <a:rPr lang="lt-LT" u="sng" dirty="0">
                <a:latin typeface="Times New Roman" pitchFamily="18" charset="0"/>
                <a:cs typeface="Times New Roman" pitchFamily="18" charset="0"/>
              </a:rPr>
              <a:t>suteikti įgaliojimai</a:t>
            </a:r>
            <a:r>
              <a:rPr lang="lt-LT" dirty="0">
                <a:latin typeface="Times New Roman" pitchFamily="18" charset="0"/>
                <a:cs typeface="Times New Roman" pitchFamily="18" charset="0"/>
              </a:rPr>
              <a:t> </a:t>
            </a:r>
            <a:r>
              <a:rPr lang="lt-LT" u="sng" dirty="0">
                <a:latin typeface="Times New Roman" pitchFamily="18" charset="0"/>
                <a:cs typeface="Times New Roman" pitchFamily="18" charset="0"/>
              </a:rPr>
              <a:t>savarankiškai</a:t>
            </a:r>
            <a:r>
              <a:rPr lang="lt-LT" dirty="0">
                <a:latin typeface="Times New Roman" pitchFamily="18" charset="0"/>
                <a:cs typeface="Times New Roman" pitchFamily="18" charset="0"/>
              </a:rPr>
              <a:t> priimti sprendimus </a:t>
            </a:r>
            <a:r>
              <a:rPr lang="lt-LT" u="sng" dirty="0">
                <a:latin typeface="Times New Roman" pitchFamily="18" charset="0"/>
                <a:cs typeface="Times New Roman" pitchFamily="18" charset="0"/>
              </a:rPr>
              <a:t>administracinio reglamentavimo</a:t>
            </a:r>
            <a:r>
              <a:rPr lang="lt-LT" dirty="0">
                <a:latin typeface="Times New Roman" pitchFamily="18" charset="0"/>
                <a:cs typeface="Times New Roman" pitchFamily="18" charset="0"/>
              </a:rPr>
              <a:t>, </a:t>
            </a:r>
            <a:r>
              <a:rPr lang="lt-LT" u="sng" dirty="0">
                <a:latin typeface="Times New Roman" pitchFamily="18" charset="0"/>
                <a:cs typeface="Times New Roman" pitchFamily="18" charset="0"/>
              </a:rPr>
              <a:t>administracinių paslaugų teikimo</a:t>
            </a:r>
            <a:r>
              <a:rPr lang="lt-LT" dirty="0">
                <a:latin typeface="Times New Roman" pitchFamily="18" charset="0"/>
                <a:cs typeface="Times New Roman" pitchFamily="18" charset="0"/>
              </a:rPr>
              <a:t>, </a:t>
            </a:r>
            <a:r>
              <a:rPr lang="lt-LT" u="sng" dirty="0">
                <a:latin typeface="Times New Roman" pitchFamily="18" charset="0"/>
                <a:cs typeface="Times New Roman" pitchFamily="18" charset="0"/>
              </a:rPr>
              <a:t>viešųjų paslaugų teikimo administravimo</a:t>
            </a:r>
            <a:r>
              <a:rPr lang="lt-LT" dirty="0">
                <a:latin typeface="Times New Roman" pitchFamily="18" charset="0"/>
                <a:cs typeface="Times New Roman" pitchFamily="18" charset="0"/>
              </a:rPr>
              <a:t> srityje;</a:t>
            </a:r>
          </a:p>
          <a:p>
            <a:pPr algn="just">
              <a:lnSpc>
                <a:spcPct val="80000"/>
              </a:lnSpc>
              <a:buNone/>
              <a:defRPr/>
            </a:pPr>
            <a:endParaRPr lang="lt-LT" sz="1600" dirty="0">
              <a:latin typeface="Times New Roman" pitchFamily="18" charset="0"/>
              <a:cs typeface="Times New Roman" pitchFamily="18" charset="0"/>
            </a:endParaRPr>
          </a:p>
          <a:p>
            <a:pPr algn="just">
              <a:lnSpc>
                <a:spcPct val="80000"/>
              </a:lnSpc>
              <a:buNone/>
              <a:defRPr/>
            </a:pPr>
            <a:r>
              <a:rPr lang="lt-LT" sz="2800" b="1" dirty="0">
                <a:latin typeface="Times New Roman" pitchFamily="18" charset="0"/>
                <a:cs typeface="Times New Roman" pitchFamily="18" charset="0"/>
              </a:rPr>
              <a:t>	Rekomenduojama</a:t>
            </a:r>
            <a:r>
              <a:rPr lang="lt-LT" sz="2800" dirty="0">
                <a:latin typeface="Times New Roman" pitchFamily="18" charset="0"/>
                <a:cs typeface="Times New Roman" pitchFamily="18" charset="0"/>
              </a:rPr>
              <a:t> vertinant atitiktį kriterijui </a:t>
            </a:r>
            <a:r>
              <a:rPr lang="lt-LT" sz="2800" b="1" dirty="0">
                <a:latin typeface="Times New Roman" pitchFamily="18" charset="0"/>
                <a:cs typeface="Times New Roman" pitchFamily="18" charset="0"/>
              </a:rPr>
              <a:t>neatsižvelgti</a:t>
            </a:r>
            <a:r>
              <a:rPr lang="lt-LT" sz="2800" dirty="0">
                <a:latin typeface="Times New Roman" pitchFamily="18" charset="0"/>
                <a:cs typeface="Times New Roman" pitchFamily="18" charset="0"/>
              </a:rPr>
              <a:t> ar šie įgaliojimai suteikti įstaigai, atskiram įstaigos padaliniui, pavaldžiai įstaigai ar atskiriems įstaigos valstybės tarnautojams ar darbuotojams</a:t>
            </a:r>
            <a:r>
              <a:rPr lang="lt-LT" sz="2400" dirty="0">
                <a:latin typeface="Times New Roman" pitchFamily="18" charset="0"/>
                <a:cs typeface="Times New Roman" pitchFamily="18" charset="0"/>
              </a:rPr>
              <a:t>. </a:t>
            </a:r>
          </a:p>
          <a:p>
            <a:pPr algn="ctr">
              <a:buNone/>
            </a:pPr>
            <a:endParaRPr lang="lt-LT" altLang="lt-LT" b="1" dirty="0">
              <a:latin typeface="Times New Roman" panose="02020603050405020304" pitchFamily="18" charset="0"/>
              <a:cs typeface="Times New Roman" panose="02020603050405020304" pitchFamily="18" charset="0"/>
            </a:endParaRPr>
          </a:p>
        </p:txBody>
      </p:sp>
      <p:pic>
        <p:nvPicPr>
          <p:cNvPr id="4" name="Paveikslėlis 67">
            <a:extLst>
              <a:ext uri="{FF2B5EF4-FFF2-40B4-BE49-F238E27FC236}">
                <a16:creationId xmlns:a16="http://schemas.microsoft.com/office/drawing/2014/main" id="{CA66E492-57FB-42A2-836D-91E8682F7E1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539" y="254876"/>
            <a:ext cx="551649" cy="601607"/>
          </a:xfrm>
          <a:prstGeom prst="rect">
            <a:avLst/>
          </a:prstGeom>
        </p:spPr>
      </p:pic>
    </p:spTree>
    <p:extLst>
      <p:ext uri="{BB962C8B-B14F-4D97-AF65-F5344CB8AC3E}">
        <p14:creationId xmlns:p14="http://schemas.microsoft.com/office/powerpoint/2010/main" val="4012494532"/>
      </p:ext>
    </p:extLst>
  </p:cSld>
  <p:clrMapOvr>
    <a:masterClrMapping/>
  </p:clrMapOvr>
  <p:transition spd="med">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1062682"/>
            <a:ext cx="8229600" cy="5063482"/>
          </a:xfrm>
        </p:spPr>
        <p:txBody>
          <a:bodyPr>
            <a:normAutofit/>
          </a:bodyPr>
          <a:lstStyle/>
          <a:p>
            <a:pPr marL="533400" indent="-533400" algn="ctr">
              <a:lnSpc>
                <a:spcPct val="90000"/>
              </a:lnSpc>
              <a:buNone/>
              <a:defRPr/>
            </a:pPr>
            <a:endParaRPr lang="lt-LT" dirty="0">
              <a:solidFill>
                <a:srgbClr val="02AE23"/>
              </a:solidFill>
              <a:latin typeface="Times New Roman" pitchFamily="18" charset="0"/>
              <a:cs typeface="Times New Roman" pitchFamily="18" charset="0"/>
            </a:endParaRPr>
          </a:p>
          <a:p>
            <a:pPr algn="ctr">
              <a:buNone/>
            </a:pPr>
            <a:endParaRPr lang="lt-LT" altLang="lt-LT" b="1" dirty="0">
              <a:latin typeface="Times New Roman" panose="02020603050405020304" pitchFamily="18" charset="0"/>
              <a:cs typeface="Times New Roman" panose="02020603050405020304" pitchFamily="18" charset="0"/>
            </a:endParaRPr>
          </a:p>
        </p:txBody>
      </p:sp>
      <p:sp>
        <p:nvSpPr>
          <p:cNvPr id="4" name="Stačiakampis 3"/>
          <p:cNvSpPr/>
          <p:nvPr/>
        </p:nvSpPr>
        <p:spPr>
          <a:xfrm>
            <a:off x="1013254" y="906161"/>
            <a:ext cx="8040129" cy="5069080"/>
          </a:xfrm>
          <a:prstGeom prst="rect">
            <a:avLst/>
          </a:prstGeom>
        </p:spPr>
        <p:txBody>
          <a:bodyPr wrap="square">
            <a:spAutoFit/>
          </a:bodyPr>
          <a:lstStyle/>
          <a:p>
            <a:pPr marL="533400" indent="-533400" algn="ctr">
              <a:lnSpc>
                <a:spcPct val="90000"/>
              </a:lnSpc>
              <a:defRPr/>
            </a:pPr>
            <a:r>
              <a:rPr lang="lt-LT" sz="1400" b="1" i="1" dirty="0">
                <a:effectLst>
                  <a:outerShdw blurRad="38100" dist="38100" dir="2700000" algn="tl">
                    <a:srgbClr val="000000">
                      <a:alpha val="43137"/>
                    </a:srgbClr>
                  </a:outerShdw>
                </a:effectLst>
                <a:latin typeface="Times New Roman" pitchFamily="18" charset="0"/>
                <a:cs typeface="Times New Roman" pitchFamily="18" charset="0"/>
              </a:rPr>
              <a:t>       </a:t>
            </a:r>
            <a:r>
              <a:rPr lang="lt-LT" sz="800" b="1" i="1" dirty="0">
                <a:latin typeface="Times New Roman" pitchFamily="18" charset="0"/>
                <a:cs typeface="Times New Roman" pitchFamily="18" charset="0"/>
              </a:rPr>
              <a:t> I etapas</a:t>
            </a:r>
            <a:br>
              <a:rPr lang="lt-LT" sz="1400" b="1" i="1" dirty="0">
                <a:effectLst>
                  <a:outerShdw blurRad="38100" dist="38100" dir="2700000" algn="tl">
                    <a:srgbClr val="000000">
                      <a:alpha val="43137"/>
                    </a:srgbClr>
                  </a:outerShdw>
                </a:effectLst>
                <a:latin typeface="Times New Roman" pitchFamily="18" charset="0"/>
                <a:cs typeface="Times New Roman" pitchFamily="18" charset="0"/>
              </a:rPr>
            </a:br>
            <a:r>
              <a:rPr lang="lt-LT" sz="1400" b="1" i="1" dirty="0">
                <a:latin typeface="Times New Roman" pitchFamily="18" charset="0"/>
                <a:cs typeface="Times New Roman" pitchFamily="18" charset="0"/>
              </a:rPr>
              <a:t> Įstaigos veiklos sričių </a:t>
            </a:r>
            <a:r>
              <a:rPr lang="lt-LT" sz="1400" b="1" i="1" u="sng" dirty="0">
                <a:latin typeface="Times New Roman" pitchFamily="18" charset="0"/>
                <a:cs typeface="Times New Roman" pitchFamily="18" charset="0"/>
              </a:rPr>
              <a:t>atitikties</a:t>
            </a:r>
            <a:r>
              <a:rPr lang="lt-LT" sz="1400" b="1" i="1" dirty="0">
                <a:latin typeface="Times New Roman" pitchFamily="18" charset="0"/>
                <a:cs typeface="Times New Roman" pitchFamily="18" charset="0"/>
              </a:rPr>
              <a:t> Korupcijos prevencijos įstatymo 6 straipsnio 3 dalyje nustatytiems </a:t>
            </a:r>
            <a:r>
              <a:rPr lang="lt-LT" sz="1400" b="1" i="1" u="sng" dirty="0">
                <a:latin typeface="Times New Roman" pitchFamily="18" charset="0"/>
                <a:cs typeface="Times New Roman" pitchFamily="18" charset="0"/>
              </a:rPr>
              <a:t>kriterijams</a:t>
            </a:r>
            <a:r>
              <a:rPr lang="lt-LT" sz="1400" b="1" i="1" dirty="0">
                <a:latin typeface="Times New Roman" pitchFamily="18" charset="0"/>
                <a:cs typeface="Times New Roman" pitchFamily="18" charset="0"/>
              </a:rPr>
              <a:t> </a:t>
            </a:r>
            <a:r>
              <a:rPr lang="lt-LT" sz="1400" b="1" i="1" u="sng" dirty="0">
                <a:latin typeface="Times New Roman" pitchFamily="18" charset="0"/>
                <a:cs typeface="Times New Roman" pitchFamily="18" charset="0"/>
              </a:rPr>
              <a:t>nustatymas </a:t>
            </a:r>
            <a:r>
              <a:rPr lang="lt-LT" sz="1200" i="1" dirty="0">
                <a:effectLst>
                  <a:outerShdw blurRad="38100" dist="38100" dir="2700000" algn="tl">
                    <a:srgbClr val="000000">
                      <a:alpha val="43137"/>
                    </a:srgbClr>
                  </a:outerShdw>
                </a:effectLst>
                <a:latin typeface="Times New Roman" pitchFamily="18" charset="0"/>
                <a:cs typeface="Times New Roman" pitchFamily="18" charset="0"/>
              </a:rPr>
              <a:t>	</a:t>
            </a:r>
          </a:p>
          <a:p>
            <a:pPr marL="533400" indent="-533400" algn="ctr">
              <a:lnSpc>
                <a:spcPct val="90000"/>
              </a:lnSpc>
              <a:defRPr/>
            </a:pPr>
            <a:endParaRPr lang="lt-LT" sz="1200" i="1" dirty="0">
              <a:effectLst>
                <a:outerShdw blurRad="38100" dist="38100" dir="2700000" algn="tl">
                  <a:srgbClr val="000000">
                    <a:alpha val="43137"/>
                  </a:srgbClr>
                </a:outerShdw>
              </a:effectLst>
              <a:latin typeface="Times New Roman" pitchFamily="18" charset="0"/>
              <a:cs typeface="Times New Roman" pitchFamily="18" charset="0"/>
            </a:endParaRPr>
          </a:p>
          <a:p>
            <a:pPr>
              <a:buFontTx/>
              <a:buNone/>
              <a:defRPr/>
            </a:pPr>
            <a:endParaRPr lang="lt-LT" sz="1600" b="1" dirty="0">
              <a:effectLst>
                <a:outerShdw blurRad="38100" dist="38100" dir="2700000" algn="tl">
                  <a:srgbClr val="C0C0C0"/>
                </a:outerShdw>
              </a:effectLst>
              <a:latin typeface="Times New Roman" pitchFamily="18" charset="0"/>
              <a:cs typeface="Times New Roman" pitchFamily="18" charset="0"/>
            </a:endParaRPr>
          </a:p>
          <a:p>
            <a:pPr>
              <a:buFontTx/>
              <a:buNone/>
              <a:defRPr/>
            </a:pPr>
            <a:r>
              <a:rPr lang="lt-LT" sz="2600" b="1" dirty="0">
                <a:solidFill>
                  <a:srgbClr val="0070C0"/>
                </a:solidFill>
                <a:latin typeface="Times New Roman" pitchFamily="18" charset="0"/>
                <a:cs typeface="Times New Roman" pitchFamily="18" charset="0"/>
              </a:rPr>
              <a:t>6) Naudojama valstybės ar tarnybos paslaptį sudaranti informacija.</a:t>
            </a:r>
          </a:p>
          <a:p>
            <a:pPr>
              <a:buFontTx/>
              <a:buNone/>
              <a:defRPr/>
            </a:pPr>
            <a:endParaRPr lang="lt-LT" sz="2600" b="1" dirty="0">
              <a:latin typeface="Times New Roman" pitchFamily="18" charset="0"/>
              <a:cs typeface="Times New Roman" pitchFamily="18" charset="0"/>
            </a:endParaRPr>
          </a:p>
          <a:p>
            <a:pPr algn="just">
              <a:lnSpc>
                <a:spcPct val="80000"/>
              </a:lnSpc>
              <a:buFont typeface="Wingdings" pitchFamily="2" charset="2"/>
              <a:buChar char="§"/>
              <a:defRPr/>
            </a:pPr>
            <a:r>
              <a:rPr lang="lt-LT" sz="2600" dirty="0">
                <a:latin typeface="Times New Roman" pitchFamily="18" charset="0"/>
                <a:cs typeface="Times New Roman" pitchFamily="18" charset="0"/>
              </a:rPr>
              <a:t>nustatoma, ar įstaigos veikla susijusi su informacijos </a:t>
            </a:r>
            <a:r>
              <a:rPr lang="lt-LT" sz="2600" u="sng" dirty="0">
                <a:latin typeface="Times New Roman" pitchFamily="18" charset="0"/>
                <a:cs typeface="Times New Roman" pitchFamily="18" charset="0"/>
              </a:rPr>
              <a:t>įslaptinimu</a:t>
            </a:r>
            <a:r>
              <a:rPr lang="lt-LT" sz="2600" dirty="0">
                <a:latin typeface="Times New Roman" pitchFamily="18" charset="0"/>
                <a:cs typeface="Times New Roman" pitchFamily="18" charset="0"/>
              </a:rPr>
              <a:t> ar </a:t>
            </a:r>
            <a:r>
              <a:rPr lang="lt-LT" sz="2600" u="sng" dirty="0">
                <a:latin typeface="Times New Roman" pitchFamily="18" charset="0"/>
                <a:cs typeface="Times New Roman" pitchFamily="18" charset="0"/>
              </a:rPr>
              <a:t>išslaptinimu</a:t>
            </a:r>
            <a:r>
              <a:rPr lang="lt-LT" sz="2600" dirty="0">
                <a:latin typeface="Times New Roman" pitchFamily="18" charset="0"/>
                <a:cs typeface="Times New Roman" pitchFamily="18" charset="0"/>
              </a:rPr>
              <a:t>;</a:t>
            </a:r>
          </a:p>
          <a:p>
            <a:pPr algn="just">
              <a:lnSpc>
                <a:spcPct val="80000"/>
              </a:lnSpc>
              <a:buFont typeface="Wingdings" pitchFamily="2" charset="2"/>
              <a:buChar char="§"/>
              <a:defRPr/>
            </a:pPr>
            <a:endParaRPr lang="lt-LT" sz="2600" dirty="0">
              <a:latin typeface="Times New Roman" pitchFamily="18" charset="0"/>
              <a:cs typeface="Times New Roman" pitchFamily="18" charset="0"/>
            </a:endParaRPr>
          </a:p>
          <a:p>
            <a:pPr algn="just">
              <a:lnSpc>
                <a:spcPct val="80000"/>
              </a:lnSpc>
              <a:buFont typeface="Wingdings" pitchFamily="2" charset="2"/>
              <a:buChar char="§"/>
              <a:defRPr/>
            </a:pPr>
            <a:r>
              <a:rPr lang="lt-LT" sz="2600" dirty="0">
                <a:latin typeface="Times New Roman" pitchFamily="18" charset="0"/>
                <a:cs typeface="Times New Roman" pitchFamily="18" charset="0"/>
              </a:rPr>
              <a:t> nustatoma, ar įstaigos veikla susijusi su įslaptintos informacijos </a:t>
            </a:r>
            <a:r>
              <a:rPr lang="lt-LT" sz="2600" u="sng" dirty="0">
                <a:latin typeface="Times New Roman" pitchFamily="18" charset="0"/>
                <a:cs typeface="Times New Roman" pitchFamily="18" charset="0"/>
              </a:rPr>
              <a:t>naudojimu</a:t>
            </a:r>
            <a:r>
              <a:rPr lang="lt-LT" sz="2600" dirty="0">
                <a:latin typeface="Times New Roman" pitchFamily="18" charset="0"/>
                <a:cs typeface="Times New Roman" pitchFamily="18" charset="0"/>
              </a:rPr>
              <a:t> ar jos </a:t>
            </a:r>
            <a:r>
              <a:rPr lang="lt-LT" sz="2600" u="sng" dirty="0">
                <a:latin typeface="Times New Roman" pitchFamily="18" charset="0"/>
                <a:cs typeface="Times New Roman" pitchFamily="18" charset="0"/>
              </a:rPr>
              <a:t>apsauga</a:t>
            </a:r>
            <a:r>
              <a:rPr lang="lt-LT" sz="2600" dirty="0">
                <a:latin typeface="Times New Roman" pitchFamily="18" charset="0"/>
                <a:cs typeface="Times New Roman" pitchFamily="18" charset="0"/>
              </a:rPr>
              <a:t>;</a:t>
            </a:r>
          </a:p>
          <a:p>
            <a:pPr algn="just">
              <a:lnSpc>
                <a:spcPct val="80000"/>
              </a:lnSpc>
              <a:buFont typeface="Wingdings" pitchFamily="2" charset="2"/>
              <a:buChar char="§"/>
              <a:defRPr/>
            </a:pPr>
            <a:endParaRPr lang="lt-LT" sz="2600" dirty="0">
              <a:latin typeface="Times New Roman" pitchFamily="18" charset="0"/>
              <a:cs typeface="Times New Roman" pitchFamily="18" charset="0"/>
            </a:endParaRPr>
          </a:p>
          <a:p>
            <a:pPr algn="just">
              <a:lnSpc>
                <a:spcPct val="80000"/>
              </a:lnSpc>
              <a:buFont typeface="Wingdings" pitchFamily="2" charset="2"/>
              <a:buChar char="§"/>
              <a:defRPr/>
            </a:pPr>
            <a:r>
              <a:rPr lang="lt-LT" sz="2600" dirty="0">
                <a:latin typeface="Times New Roman" pitchFamily="18" charset="0"/>
                <a:cs typeface="Times New Roman" pitchFamily="18" charset="0"/>
              </a:rPr>
              <a:t>nustatoma, ar atskiri įstaigos darbuotojai yra įslaptintos informacijos </a:t>
            </a:r>
            <a:r>
              <a:rPr lang="lt-LT" sz="2600" u="sng" dirty="0">
                <a:latin typeface="Times New Roman" pitchFamily="18" charset="0"/>
                <a:cs typeface="Times New Roman" pitchFamily="18" charset="0"/>
              </a:rPr>
              <a:t>rengėjai</a:t>
            </a:r>
            <a:r>
              <a:rPr lang="lt-LT" sz="2600" dirty="0">
                <a:latin typeface="Times New Roman" pitchFamily="18" charset="0"/>
                <a:cs typeface="Times New Roman" pitchFamily="18" charset="0"/>
              </a:rPr>
              <a:t> arba </a:t>
            </a:r>
            <a:r>
              <a:rPr lang="lt-LT" sz="2600" u="sng" dirty="0">
                <a:latin typeface="Times New Roman" pitchFamily="18" charset="0"/>
                <a:cs typeface="Times New Roman" pitchFamily="18" charset="0"/>
              </a:rPr>
              <a:t>gavėjai</a:t>
            </a:r>
            <a:r>
              <a:rPr lang="lt-LT" dirty="0">
                <a:latin typeface="Times New Roman" pitchFamily="18" charset="0"/>
                <a:cs typeface="Times New Roman" pitchFamily="18" charset="0"/>
              </a:rPr>
              <a:t>.</a:t>
            </a:r>
          </a:p>
          <a:p>
            <a:pPr algn="just">
              <a:lnSpc>
                <a:spcPct val="80000"/>
              </a:lnSpc>
              <a:defRPr/>
            </a:pPr>
            <a:endParaRPr lang="lt-LT" dirty="0">
              <a:latin typeface="Times New Roman" pitchFamily="18" charset="0"/>
              <a:cs typeface="Times New Roman" pitchFamily="18" charset="0"/>
            </a:endParaRPr>
          </a:p>
        </p:txBody>
      </p:sp>
      <p:pic>
        <p:nvPicPr>
          <p:cNvPr id="5" name="Paveikslėlis 67">
            <a:extLst>
              <a:ext uri="{FF2B5EF4-FFF2-40B4-BE49-F238E27FC236}">
                <a16:creationId xmlns:a16="http://schemas.microsoft.com/office/drawing/2014/main" id="{2014A982-C083-4A62-88BF-D6003ECCFB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438" y="304554"/>
            <a:ext cx="551649" cy="601607"/>
          </a:xfrm>
          <a:prstGeom prst="rect">
            <a:avLst/>
          </a:prstGeom>
        </p:spPr>
      </p:pic>
    </p:spTree>
    <p:extLst>
      <p:ext uri="{BB962C8B-B14F-4D97-AF65-F5344CB8AC3E}">
        <p14:creationId xmlns:p14="http://schemas.microsoft.com/office/powerpoint/2010/main" val="2653557183"/>
      </p:ext>
    </p:extLst>
  </p:cSld>
  <p:clrMapOvr>
    <a:masterClrMapping/>
  </p:clrMapOvr>
  <p:transition spd="med">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그룹 31"/>
          <p:cNvGrpSpPr/>
          <p:nvPr/>
        </p:nvGrpSpPr>
        <p:grpSpPr>
          <a:xfrm>
            <a:off x="2048241" y="2133262"/>
            <a:ext cx="4524848" cy="3487519"/>
            <a:chOff x="4296730" y="1742660"/>
            <a:chExt cx="2530152" cy="2530144"/>
          </a:xfrm>
        </p:grpSpPr>
        <p:sp>
          <p:nvSpPr>
            <p:cNvPr id="33" name="Oval 5"/>
            <p:cNvSpPr>
              <a:spLocks noChangeArrowheads="1"/>
            </p:cNvSpPr>
            <p:nvPr/>
          </p:nvSpPr>
          <p:spPr bwMode="auto">
            <a:xfrm>
              <a:off x="4296730" y="1742660"/>
              <a:ext cx="2530150" cy="2526444"/>
            </a:xfrm>
            <a:custGeom>
              <a:avLst/>
              <a:gdLst/>
              <a:ahLst/>
              <a:cxnLst/>
              <a:rect l="l" t="t" r="r" b="b"/>
              <a:pathLst>
                <a:path w="1353314" h="1351334">
                  <a:moveTo>
                    <a:pt x="676657" y="107854"/>
                  </a:moveTo>
                  <a:cubicBezTo>
                    <a:pt x="362603" y="107854"/>
                    <a:pt x="108012" y="362073"/>
                    <a:pt x="108012" y="675667"/>
                  </a:cubicBezTo>
                  <a:cubicBezTo>
                    <a:pt x="108012" y="989261"/>
                    <a:pt x="362603" y="1243480"/>
                    <a:pt x="676657" y="1243480"/>
                  </a:cubicBezTo>
                  <a:cubicBezTo>
                    <a:pt x="990711" y="1243480"/>
                    <a:pt x="1245302" y="989261"/>
                    <a:pt x="1245302" y="675667"/>
                  </a:cubicBezTo>
                  <a:cubicBezTo>
                    <a:pt x="1245302" y="362073"/>
                    <a:pt x="990711" y="107854"/>
                    <a:pt x="676657" y="107854"/>
                  </a:cubicBezTo>
                  <a:close/>
                  <a:moveTo>
                    <a:pt x="676657" y="0"/>
                  </a:moveTo>
                  <a:cubicBezTo>
                    <a:pt x="1050364" y="0"/>
                    <a:pt x="1353314" y="302506"/>
                    <a:pt x="1353314" y="675667"/>
                  </a:cubicBezTo>
                  <a:cubicBezTo>
                    <a:pt x="1353314" y="1048828"/>
                    <a:pt x="1050364" y="1351334"/>
                    <a:pt x="676657" y="1351334"/>
                  </a:cubicBezTo>
                  <a:cubicBezTo>
                    <a:pt x="302950" y="1351334"/>
                    <a:pt x="0" y="1048828"/>
                    <a:pt x="0" y="675667"/>
                  </a:cubicBezTo>
                  <a:cubicBezTo>
                    <a:pt x="0" y="302506"/>
                    <a:pt x="302950" y="0"/>
                    <a:pt x="676657" y="0"/>
                  </a:cubicBezTo>
                  <a:close/>
                </a:path>
              </a:pathLst>
            </a:custGeom>
            <a:pattFill prst="ltDnDiag">
              <a:fgClr>
                <a:schemeClr val="bg2">
                  <a:lumMod val="75000"/>
                </a:schemeClr>
              </a:fgClr>
              <a:bgClr>
                <a:schemeClr val="bg2"/>
              </a:bgClr>
            </a:pattFill>
            <a:ln w="9"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95" name="타원 94"/>
            <p:cNvSpPr/>
            <p:nvPr/>
          </p:nvSpPr>
          <p:spPr>
            <a:xfrm>
              <a:off x="4296730" y="1742660"/>
              <a:ext cx="2530152" cy="2530144"/>
            </a:xfrm>
            <a:prstGeom prst="ellipse">
              <a:avLst/>
            </a:prstGeom>
            <a:noFill/>
            <a:ln w="3175" cap="flat" cmpd="sng" algn="ctr">
              <a:solidFill>
                <a:schemeClr val="accen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87" name="TextBox 86"/>
            <p:cNvSpPr txBox="1"/>
            <p:nvPr/>
          </p:nvSpPr>
          <p:spPr>
            <a:xfrm>
              <a:off x="4660800" y="2362995"/>
              <a:ext cx="1906975" cy="1475023"/>
            </a:xfrm>
            <a:prstGeom prst="rect">
              <a:avLst/>
            </a:prstGeom>
            <a:noFill/>
          </p:spPr>
          <p:txBody>
            <a:bodyPr wrap="square" lIns="0" tIns="0" rIns="0" bIns="0" rtlCol="0" anchor="ctr">
              <a:noAutofit/>
            </a:bodyPr>
            <a:lstStyle/>
            <a:p>
              <a:pPr lvl="0" algn="ctr"/>
              <a:r>
                <a:rPr lang="lt-LT" altLang="ko-KR" sz="2200" dirty="0">
                  <a:gradFill>
                    <a:gsLst>
                      <a:gs pos="0">
                        <a:schemeClr val="accent1"/>
                      </a:gs>
                      <a:gs pos="100000">
                        <a:schemeClr val="accent1"/>
                      </a:gs>
                    </a:gsLst>
                    <a:lin ang="0" scaled="1"/>
                  </a:gradFill>
                  <a:latin typeface="Bebas Neue"/>
                  <a:ea typeface="Roboto Condensed Regular"/>
                  <a:cs typeface="+mj-cs"/>
                </a:rPr>
                <a:t>Už korupcijos prevencijos vykdymą atsako įstaigos </a:t>
              </a:r>
              <a:r>
                <a:rPr lang="lt-LT" altLang="ko-KR" sz="2200" dirty="0">
                  <a:gradFill>
                    <a:gsLst>
                      <a:gs pos="0">
                        <a:schemeClr val="accent1"/>
                      </a:gs>
                      <a:gs pos="100000">
                        <a:schemeClr val="accent1"/>
                      </a:gs>
                    </a:gsLst>
                    <a:lin ang="0" scaled="1"/>
                  </a:gradFill>
                  <a:effectLst>
                    <a:outerShdw blurRad="38100" dist="38100" dir="2700000" algn="tl">
                      <a:srgbClr val="000000">
                        <a:alpha val="43137"/>
                      </a:srgbClr>
                    </a:outerShdw>
                  </a:effectLst>
                  <a:latin typeface="Bebas Neue"/>
                  <a:ea typeface="Roboto Condensed Regular"/>
                  <a:cs typeface="+mj-cs"/>
                </a:rPr>
                <a:t>vadovas</a:t>
              </a:r>
              <a:r>
                <a:rPr lang="lt-LT" altLang="ko-KR" sz="2200" dirty="0">
                  <a:gradFill>
                    <a:gsLst>
                      <a:gs pos="0">
                        <a:schemeClr val="accent1"/>
                      </a:gs>
                      <a:gs pos="100000">
                        <a:schemeClr val="accent1"/>
                      </a:gs>
                    </a:gsLst>
                    <a:lin ang="0" scaled="1"/>
                  </a:gradFill>
                  <a:latin typeface="Bebas Neue"/>
                  <a:ea typeface="Roboto Condensed Regular"/>
                  <a:cs typeface="+mj-cs"/>
                </a:rPr>
                <a:t>, </a:t>
              </a:r>
              <a:r>
                <a:rPr lang="lt-LT" altLang="ko-KR" sz="2200" dirty="0">
                  <a:gradFill>
                    <a:gsLst>
                      <a:gs pos="0">
                        <a:schemeClr val="accent1"/>
                      </a:gs>
                      <a:gs pos="100000">
                        <a:schemeClr val="accent1"/>
                      </a:gs>
                    </a:gsLst>
                    <a:lin ang="0" scaled="1"/>
                  </a:gradFill>
                  <a:effectLst>
                    <a:outerShdw blurRad="38100" dist="38100" dir="2700000" algn="tl">
                      <a:srgbClr val="000000">
                        <a:alpha val="43137"/>
                      </a:srgbClr>
                    </a:outerShdw>
                  </a:effectLst>
                  <a:latin typeface="Bebas Neue"/>
                  <a:ea typeface="Roboto Condensed Regular"/>
                  <a:cs typeface="+mj-cs"/>
                </a:rPr>
                <a:t>Antikorupcijos komisijos </a:t>
              </a:r>
              <a:r>
                <a:rPr lang="lt-LT" altLang="ko-KR" sz="2200" dirty="0">
                  <a:gradFill>
                    <a:gsLst>
                      <a:gs pos="0">
                        <a:schemeClr val="accent1"/>
                      </a:gs>
                      <a:gs pos="100000">
                        <a:schemeClr val="accent1"/>
                      </a:gs>
                    </a:gsLst>
                    <a:lin ang="0" scaled="1"/>
                  </a:gradFill>
                  <a:latin typeface="Bebas Neue"/>
                  <a:ea typeface="Roboto Condensed Regular"/>
                  <a:cs typeface="+mj-cs"/>
                </a:rPr>
                <a:t>– koordinuoja ir kontroliuoja</a:t>
              </a:r>
              <a:endParaRPr lang="nb-NO" altLang="ko-KR" sz="2200" b="1" dirty="0">
                <a:gradFill>
                  <a:gsLst>
                    <a:gs pos="0">
                      <a:schemeClr val="accent1"/>
                    </a:gs>
                    <a:gs pos="100000">
                      <a:schemeClr val="accent1"/>
                    </a:gs>
                  </a:gsLst>
                  <a:lin ang="0" scaled="1"/>
                </a:gradFill>
                <a:latin typeface="Bebas Neue" pitchFamily="34" charset="0"/>
                <a:ea typeface="Roboto Light" pitchFamily="2" charset="0"/>
                <a:cs typeface="Roboto Condensed Regular"/>
              </a:endParaRPr>
            </a:p>
          </p:txBody>
        </p:sp>
      </p:grpSp>
      <p:pic>
        <p:nvPicPr>
          <p:cNvPr id="36" name="Paveikslėlis 3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262" y="94234"/>
            <a:ext cx="551649" cy="601607"/>
          </a:xfrm>
          <a:prstGeom prst="rect">
            <a:avLst/>
          </a:prstGeom>
        </p:spPr>
      </p:pic>
      <p:sp>
        <p:nvSpPr>
          <p:cNvPr id="37" name="타원 132"/>
          <p:cNvSpPr/>
          <p:nvPr/>
        </p:nvSpPr>
        <p:spPr>
          <a:xfrm>
            <a:off x="4003068" y="1678665"/>
            <a:ext cx="1636889" cy="1239193"/>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lt-LT" altLang="ko-KR" sz="1200" b="1" dirty="0">
                <a:gradFill>
                  <a:gsLst>
                    <a:gs pos="0">
                      <a:prstClr val="white"/>
                    </a:gs>
                    <a:gs pos="100000">
                      <a:prstClr val="white"/>
                    </a:gs>
                  </a:gsLst>
                  <a:lin ang="5400000" scaled="0"/>
                </a:gradFill>
                <a:latin typeface="Bebas Neue" pitchFamily="34" charset="0"/>
                <a:ea typeface="+mj-ea"/>
              </a:rPr>
              <a:t>KOVOS SU KORUPCIJA PROGRAMOS</a:t>
            </a: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47" name="타원 134"/>
          <p:cNvSpPr/>
          <p:nvPr/>
        </p:nvSpPr>
        <p:spPr>
          <a:xfrm>
            <a:off x="4690577" y="1759463"/>
            <a:ext cx="236368" cy="236368"/>
          </a:xfrm>
          <a:prstGeom prst="ellipse">
            <a:avLst/>
          </a:prstGeom>
          <a:solidFill>
            <a:schemeClr val="accent3"/>
          </a:solidFill>
          <a:ln w="3175" cap="flat" cmpd="sng" algn="ctr">
            <a:no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en-US" altLang="ko-KR" sz="1200" b="1" dirty="0">
                <a:gradFill>
                  <a:gsLst>
                    <a:gs pos="0">
                      <a:schemeClr val="accent1"/>
                    </a:gs>
                    <a:gs pos="100000">
                      <a:schemeClr val="accent1"/>
                    </a:gs>
                  </a:gsLst>
                  <a:lin ang="5400000" scaled="0"/>
                </a:gradFill>
                <a:latin typeface="Bebas Neue" pitchFamily="34" charset="0"/>
                <a:ea typeface="+mj-ea"/>
              </a:rPr>
              <a:t>1</a:t>
            </a:r>
            <a:endParaRPr lang="ko-KR" altLang="en-US" sz="1200" b="1" dirty="0">
              <a:gradFill>
                <a:gsLst>
                  <a:gs pos="0">
                    <a:schemeClr val="accent1"/>
                  </a:gs>
                  <a:gs pos="100000">
                    <a:schemeClr val="accent1"/>
                  </a:gs>
                </a:gsLst>
                <a:lin ang="5400000" scaled="0"/>
              </a:gradFill>
              <a:latin typeface="Bebas Neue" pitchFamily="34" charset="0"/>
              <a:ea typeface="+mj-ea"/>
            </a:endParaRPr>
          </a:p>
        </p:txBody>
      </p:sp>
      <p:sp>
        <p:nvSpPr>
          <p:cNvPr id="57" name="타원 132"/>
          <p:cNvSpPr/>
          <p:nvPr/>
        </p:nvSpPr>
        <p:spPr>
          <a:xfrm>
            <a:off x="5634345" y="2187277"/>
            <a:ext cx="1589833" cy="1239193"/>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lt-LT" altLang="ko-KR" sz="1200" b="1" dirty="0">
                <a:gradFill>
                  <a:gsLst>
                    <a:gs pos="0">
                      <a:prstClr val="white"/>
                    </a:gs>
                    <a:gs pos="100000">
                      <a:prstClr val="white"/>
                    </a:gs>
                  </a:gsLst>
                  <a:lin ang="5400000" scaled="0"/>
                </a:gradFill>
                <a:latin typeface="Bebas Neue" pitchFamily="34" charset="0"/>
              </a:rPr>
              <a:t>KORUPCIJOS RIZIKOS ANALIZĖ</a:t>
            </a:r>
            <a:endParaRPr lang="ko-KR" altLang="en-US" sz="1200" b="1" dirty="0">
              <a:gradFill>
                <a:gsLst>
                  <a:gs pos="0">
                    <a:prstClr val="white"/>
                  </a:gs>
                  <a:gs pos="100000">
                    <a:prstClr val="white"/>
                  </a:gs>
                </a:gsLst>
                <a:lin ang="5400000" scaled="0"/>
              </a:gradFill>
              <a:latin typeface="Bebas Neue" pitchFamily="34" charset="0"/>
            </a:endParaRPr>
          </a:p>
        </p:txBody>
      </p:sp>
      <p:sp>
        <p:nvSpPr>
          <p:cNvPr id="58" name="타원 134"/>
          <p:cNvSpPr/>
          <p:nvPr/>
        </p:nvSpPr>
        <p:spPr>
          <a:xfrm>
            <a:off x="6364711" y="2223453"/>
            <a:ext cx="236368" cy="236368"/>
          </a:xfrm>
          <a:prstGeom prst="ellipse">
            <a:avLst/>
          </a:prstGeom>
          <a:solidFill>
            <a:schemeClr val="accent3"/>
          </a:solidFill>
          <a:ln w="3175" cap="flat" cmpd="sng" algn="ctr">
            <a:no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lt-LT" altLang="ko-KR" sz="1200" b="1" dirty="0">
                <a:gradFill>
                  <a:gsLst>
                    <a:gs pos="0">
                      <a:schemeClr val="accent1"/>
                    </a:gs>
                    <a:gs pos="100000">
                      <a:schemeClr val="accent1"/>
                    </a:gs>
                  </a:gsLst>
                  <a:lin ang="5400000" scaled="0"/>
                </a:gradFill>
                <a:latin typeface="Bebas Neue" pitchFamily="34" charset="0"/>
                <a:ea typeface="+mj-ea"/>
              </a:rPr>
              <a:t>2</a:t>
            </a:r>
            <a:endParaRPr lang="ko-KR" altLang="en-US" sz="1200" b="1" dirty="0">
              <a:gradFill>
                <a:gsLst>
                  <a:gs pos="0">
                    <a:schemeClr val="accent1"/>
                  </a:gs>
                  <a:gs pos="100000">
                    <a:schemeClr val="accent1"/>
                  </a:gs>
                </a:gsLst>
                <a:lin ang="5400000" scaled="0"/>
              </a:gradFill>
              <a:latin typeface="Bebas Neue" pitchFamily="34" charset="0"/>
              <a:ea typeface="+mj-ea"/>
            </a:endParaRPr>
          </a:p>
        </p:txBody>
      </p:sp>
      <p:sp>
        <p:nvSpPr>
          <p:cNvPr id="59" name="타원 132"/>
          <p:cNvSpPr/>
          <p:nvPr/>
        </p:nvSpPr>
        <p:spPr>
          <a:xfrm>
            <a:off x="6232107" y="3665371"/>
            <a:ext cx="1589833" cy="1239193"/>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lt-LT" altLang="ko-KR" sz="1200" b="1" dirty="0">
                <a:gradFill>
                  <a:gsLst>
                    <a:gs pos="0">
                      <a:prstClr val="white"/>
                    </a:gs>
                    <a:gs pos="100000">
                      <a:prstClr val="white"/>
                    </a:gs>
                  </a:gsLst>
                  <a:lin ang="5400000" scaled="0"/>
                </a:gradFill>
                <a:latin typeface="Bebas Neue" pitchFamily="34" charset="0"/>
              </a:rPr>
              <a:t>TEISĖS AKTŲ ANTIKORUPCINIS VERTINIMAS</a:t>
            </a:r>
            <a:endParaRPr lang="ko-KR" altLang="en-US" sz="1200" b="1" dirty="0">
              <a:gradFill>
                <a:gsLst>
                  <a:gs pos="0">
                    <a:prstClr val="white"/>
                  </a:gs>
                  <a:gs pos="100000">
                    <a:prstClr val="white"/>
                  </a:gs>
                </a:gsLst>
                <a:lin ang="5400000" scaled="0"/>
              </a:gradFill>
              <a:latin typeface="Bebas Neue" pitchFamily="34" charset="0"/>
            </a:endParaRPr>
          </a:p>
        </p:txBody>
      </p:sp>
      <p:sp>
        <p:nvSpPr>
          <p:cNvPr id="60" name="타원 134"/>
          <p:cNvSpPr/>
          <p:nvPr/>
        </p:nvSpPr>
        <p:spPr>
          <a:xfrm>
            <a:off x="6890673" y="3699418"/>
            <a:ext cx="236368" cy="236368"/>
          </a:xfrm>
          <a:prstGeom prst="ellipse">
            <a:avLst/>
          </a:prstGeom>
          <a:solidFill>
            <a:schemeClr val="accent3"/>
          </a:solidFill>
          <a:ln w="3175" cap="flat" cmpd="sng" algn="ctr">
            <a:no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lt-LT" altLang="ko-KR" sz="1200" b="1" dirty="0">
                <a:gradFill>
                  <a:gsLst>
                    <a:gs pos="0">
                      <a:schemeClr val="accent1"/>
                    </a:gs>
                    <a:gs pos="100000">
                      <a:schemeClr val="accent1"/>
                    </a:gs>
                  </a:gsLst>
                  <a:lin ang="5400000" scaled="0"/>
                </a:gradFill>
                <a:latin typeface="Bebas Neue" pitchFamily="34" charset="0"/>
                <a:ea typeface="+mj-ea"/>
              </a:rPr>
              <a:t>3</a:t>
            </a:r>
            <a:endParaRPr lang="ko-KR" altLang="en-US" sz="1200" b="1" dirty="0">
              <a:gradFill>
                <a:gsLst>
                  <a:gs pos="0">
                    <a:schemeClr val="accent1"/>
                  </a:gs>
                  <a:gs pos="100000">
                    <a:schemeClr val="accent1"/>
                  </a:gs>
                </a:gsLst>
                <a:lin ang="5400000" scaled="0"/>
              </a:gradFill>
              <a:latin typeface="Bebas Neue" pitchFamily="34" charset="0"/>
              <a:ea typeface="+mj-ea"/>
            </a:endParaRPr>
          </a:p>
        </p:txBody>
      </p:sp>
      <p:sp>
        <p:nvSpPr>
          <p:cNvPr id="61" name="타원 132"/>
          <p:cNvSpPr/>
          <p:nvPr/>
        </p:nvSpPr>
        <p:spPr>
          <a:xfrm>
            <a:off x="5105649" y="4744871"/>
            <a:ext cx="1589833" cy="1239193"/>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lt-LT" altLang="ko-KR" sz="1200" b="1" dirty="0">
                <a:gradFill>
                  <a:gsLst>
                    <a:gs pos="0">
                      <a:prstClr val="white"/>
                    </a:gs>
                    <a:gs pos="100000">
                      <a:prstClr val="white"/>
                    </a:gs>
                  </a:gsLst>
                  <a:lin ang="5400000" scaled="0"/>
                </a:gradFill>
                <a:latin typeface="Bebas Neue" pitchFamily="34" charset="0"/>
              </a:rPr>
              <a:t>ASMENŲ TIKRINIMAS</a:t>
            </a:r>
            <a:endParaRPr lang="ko-KR" altLang="en-US" sz="1200" b="1" dirty="0">
              <a:gradFill>
                <a:gsLst>
                  <a:gs pos="0">
                    <a:prstClr val="white"/>
                  </a:gs>
                  <a:gs pos="100000">
                    <a:prstClr val="white"/>
                  </a:gs>
                </a:gsLst>
                <a:lin ang="5400000" scaled="0"/>
              </a:gradFill>
              <a:latin typeface="Bebas Neue" pitchFamily="34" charset="0"/>
            </a:endParaRPr>
          </a:p>
        </p:txBody>
      </p:sp>
      <p:sp>
        <p:nvSpPr>
          <p:cNvPr id="62" name="타원 134"/>
          <p:cNvSpPr/>
          <p:nvPr/>
        </p:nvSpPr>
        <p:spPr>
          <a:xfrm>
            <a:off x="5782380" y="4851326"/>
            <a:ext cx="236368" cy="229049"/>
          </a:xfrm>
          <a:prstGeom prst="ellipse">
            <a:avLst/>
          </a:prstGeom>
          <a:solidFill>
            <a:schemeClr val="accent3"/>
          </a:solidFill>
          <a:ln w="3175" cap="flat" cmpd="sng" algn="ctr">
            <a:no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lt-LT" altLang="ko-KR" sz="1200" b="1" dirty="0">
                <a:gradFill>
                  <a:gsLst>
                    <a:gs pos="0">
                      <a:schemeClr val="accent1"/>
                    </a:gs>
                    <a:gs pos="100000">
                      <a:schemeClr val="accent1"/>
                    </a:gs>
                  </a:gsLst>
                  <a:lin ang="5400000" scaled="0"/>
                </a:gradFill>
                <a:latin typeface="Bebas Neue" pitchFamily="34" charset="0"/>
                <a:ea typeface="+mj-ea"/>
              </a:rPr>
              <a:t>4</a:t>
            </a:r>
            <a:endParaRPr lang="ko-KR" altLang="en-US" sz="1200" b="1" dirty="0">
              <a:gradFill>
                <a:gsLst>
                  <a:gs pos="0">
                    <a:schemeClr val="accent1"/>
                  </a:gs>
                  <a:gs pos="100000">
                    <a:schemeClr val="accent1"/>
                  </a:gs>
                </a:gsLst>
                <a:lin ang="5400000" scaled="0"/>
              </a:gradFill>
              <a:latin typeface="Bebas Neue" pitchFamily="34" charset="0"/>
              <a:ea typeface="+mj-ea"/>
            </a:endParaRPr>
          </a:p>
        </p:txBody>
      </p:sp>
      <p:sp>
        <p:nvSpPr>
          <p:cNvPr id="63" name="타원 132"/>
          <p:cNvSpPr/>
          <p:nvPr/>
        </p:nvSpPr>
        <p:spPr>
          <a:xfrm>
            <a:off x="1192068" y="2994808"/>
            <a:ext cx="1589833" cy="1239193"/>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lt-LT" altLang="ko-KR" sz="1200" b="1" dirty="0">
              <a:gradFill>
                <a:gsLst>
                  <a:gs pos="0">
                    <a:prstClr val="white"/>
                  </a:gs>
                  <a:gs pos="100000">
                    <a:prstClr val="white"/>
                  </a:gs>
                </a:gsLst>
                <a:lin ang="5400000" scaled="0"/>
              </a:gradFill>
              <a:latin typeface="Bebas Neue" pitchFamily="34" charset="0"/>
              <a:ea typeface="+mj-ea"/>
            </a:endParaRPr>
          </a:p>
          <a:p>
            <a:pPr algn="ctr">
              <a:spcAft>
                <a:spcPts val="300"/>
              </a:spcAft>
            </a:pPr>
            <a:r>
              <a:rPr lang="lt-LT" altLang="ko-KR" sz="1200" b="1" dirty="0">
                <a:gradFill>
                  <a:gsLst>
                    <a:gs pos="0">
                      <a:prstClr val="white"/>
                    </a:gs>
                    <a:gs pos="100000">
                      <a:prstClr val="white"/>
                    </a:gs>
                  </a:gsLst>
                  <a:lin ang="5400000" scaled="0"/>
                </a:gradFill>
                <a:latin typeface="Bebas Neue" pitchFamily="34" charset="0"/>
                <a:ea typeface="+mj-ea"/>
              </a:rPr>
              <a:t>NUSTATYTŲ KORUPCIJOS ATVEJŲ PAVIEŠINIMAS </a:t>
            </a: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65" name="타원 132"/>
          <p:cNvSpPr/>
          <p:nvPr/>
        </p:nvSpPr>
        <p:spPr>
          <a:xfrm>
            <a:off x="1362560" y="4414405"/>
            <a:ext cx="1692567" cy="1239193"/>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000" b="1" dirty="0">
              <a:solidFill>
                <a:schemeClr val="bg2"/>
              </a:solidFill>
            </a:endParaRPr>
          </a:p>
          <a:p>
            <a:pPr algn="ctr"/>
            <a:endParaRPr lang="en-US" sz="1000" b="1" dirty="0">
              <a:solidFill>
                <a:schemeClr val="bg2"/>
              </a:solidFill>
            </a:endParaRPr>
          </a:p>
          <a:p>
            <a:pPr algn="ctr"/>
            <a:endParaRPr lang="en-US" sz="1000" b="1" dirty="0">
              <a:solidFill>
                <a:schemeClr val="bg2"/>
              </a:solidFill>
            </a:endParaRPr>
          </a:p>
          <a:p>
            <a:pPr algn="ctr"/>
            <a:r>
              <a:rPr lang="lt-LT" sz="1000" b="1" dirty="0">
                <a:solidFill>
                  <a:schemeClr val="bg2"/>
                </a:solidFill>
              </a:rPr>
              <a:t>PRANEŠIMAS</a:t>
            </a:r>
          </a:p>
          <a:p>
            <a:pPr algn="ctr"/>
            <a:r>
              <a:rPr lang="lt-LT" sz="1000" b="1" dirty="0">
                <a:solidFill>
                  <a:schemeClr val="bg2"/>
                </a:solidFill>
              </a:rPr>
              <a:t> APIE</a:t>
            </a:r>
          </a:p>
          <a:p>
            <a:pPr algn="ctr"/>
            <a:r>
              <a:rPr lang="lt-LT" sz="1000" b="1" dirty="0">
                <a:solidFill>
                  <a:schemeClr val="bg2"/>
                </a:solidFill>
              </a:rPr>
              <a:t> KORUPCINIO </a:t>
            </a:r>
          </a:p>
          <a:p>
            <a:pPr algn="ctr"/>
            <a:r>
              <a:rPr lang="lt-LT" sz="1000" b="1" dirty="0">
                <a:solidFill>
                  <a:schemeClr val="bg2"/>
                </a:solidFill>
              </a:rPr>
              <a:t>POBŪDŽIO </a:t>
            </a:r>
          </a:p>
          <a:p>
            <a:pPr algn="ctr"/>
            <a:r>
              <a:rPr lang="lt-LT" sz="1000" b="1" dirty="0">
                <a:solidFill>
                  <a:schemeClr val="bg2"/>
                </a:solidFill>
              </a:rPr>
              <a:t>NUSIKALSTAMAS </a:t>
            </a:r>
          </a:p>
          <a:p>
            <a:pPr algn="ctr"/>
            <a:r>
              <a:rPr lang="lt-LT" sz="1000" b="1" dirty="0">
                <a:solidFill>
                  <a:schemeClr val="bg2"/>
                </a:solidFill>
              </a:rPr>
              <a:t>VEIKAS</a:t>
            </a:r>
            <a:endParaRPr lang="lt-LT" altLang="ko-KR" sz="1000" b="1" dirty="0">
              <a:solidFill>
                <a:schemeClr val="bg2"/>
              </a:solidFill>
            </a:endParaRPr>
          </a:p>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66" name="타원 134"/>
          <p:cNvSpPr/>
          <p:nvPr/>
        </p:nvSpPr>
        <p:spPr>
          <a:xfrm>
            <a:off x="1801639" y="3096521"/>
            <a:ext cx="236368" cy="236368"/>
          </a:xfrm>
          <a:prstGeom prst="ellipse">
            <a:avLst/>
          </a:prstGeom>
          <a:solidFill>
            <a:schemeClr val="accent3"/>
          </a:solidFill>
          <a:ln w="3175" cap="flat" cmpd="sng" algn="ctr">
            <a:no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en-US" altLang="ko-KR" sz="1200" b="1" dirty="0">
                <a:gradFill>
                  <a:gsLst>
                    <a:gs pos="0">
                      <a:schemeClr val="accent1"/>
                    </a:gs>
                    <a:gs pos="100000">
                      <a:schemeClr val="accent1"/>
                    </a:gs>
                  </a:gsLst>
                  <a:lin ang="5400000" scaled="0"/>
                </a:gradFill>
                <a:latin typeface="Bebas Neue" pitchFamily="34" charset="0"/>
                <a:ea typeface="+mj-ea"/>
              </a:rPr>
              <a:t>7</a:t>
            </a:r>
            <a:endParaRPr lang="ko-KR" altLang="en-US" sz="1200" b="1" dirty="0">
              <a:gradFill>
                <a:gsLst>
                  <a:gs pos="0">
                    <a:schemeClr val="accent1"/>
                  </a:gs>
                  <a:gs pos="100000">
                    <a:schemeClr val="accent1"/>
                  </a:gs>
                </a:gsLst>
                <a:lin ang="5400000" scaled="0"/>
              </a:gradFill>
              <a:latin typeface="Bebas Neue" pitchFamily="34" charset="0"/>
              <a:ea typeface="+mj-ea"/>
            </a:endParaRPr>
          </a:p>
        </p:txBody>
      </p:sp>
      <p:sp>
        <p:nvSpPr>
          <p:cNvPr id="67" name="타원 132"/>
          <p:cNvSpPr/>
          <p:nvPr/>
        </p:nvSpPr>
        <p:spPr>
          <a:xfrm>
            <a:off x="2106485" y="1713898"/>
            <a:ext cx="1692567" cy="1239193"/>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lt-LT" altLang="ko-KR" sz="1200" b="1" dirty="0">
                <a:gradFill>
                  <a:gsLst>
                    <a:gs pos="0">
                      <a:prstClr val="white"/>
                    </a:gs>
                    <a:gs pos="100000">
                      <a:prstClr val="white"/>
                    </a:gs>
                  </a:gsLst>
                  <a:lin ang="5400000" scaled="0"/>
                </a:gradFill>
                <a:latin typeface="Bebas Neue" pitchFamily="34" charset="0"/>
                <a:ea typeface="+mj-ea"/>
              </a:rPr>
              <a:t>ŠVIETIMAS, INFORMAVIMAS</a:t>
            </a: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68" name="타원 134"/>
          <p:cNvSpPr/>
          <p:nvPr/>
        </p:nvSpPr>
        <p:spPr>
          <a:xfrm>
            <a:off x="2834583" y="1786384"/>
            <a:ext cx="236368" cy="236368"/>
          </a:xfrm>
          <a:prstGeom prst="ellipse">
            <a:avLst/>
          </a:prstGeom>
          <a:solidFill>
            <a:schemeClr val="accent3"/>
          </a:solidFill>
          <a:ln w="3175" cap="flat" cmpd="sng" algn="ctr">
            <a:no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en-US" altLang="ko-KR" sz="1200" b="1" dirty="0">
                <a:gradFill>
                  <a:gsLst>
                    <a:gs pos="0">
                      <a:schemeClr val="accent1"/>
                    </a:gs>
                    <a:gs pos="100000">
                      <a:schemeClr val="accent1"/>
                    </a:gs>
                  </a:gsLst>
                  <a:lin ang="5400000" scaled="0"/>
                </a:gradFill>
                <a:latin typeface="Bebas Neue" pitchFamily="34" charset="0"/>
                <a:ea typeface="+mj-ea"/>
              </a:rPr>
              <a:t>8</a:t>
            </a:r>
            <a:endParaRPr lang="ko-KR" altLang="en-US" sz="1200" b="1" dirty="0">
              <a:gradFill>
                <a:gsLst>
                  <a:gs pos="0">
                    <a:schemeClr val="accent1"/>
                  </a:gs>
                  <a:gs pos="100000">
                    <a:schemeClr val="accent1"/>
                  </a:gs>
                </a:gsLst>
                <a:lin ang="5400000" scaled="0"/>
              </a:gradFill>
              <a:latin typeface="Bebas Neue" pitchFamily="34" charset="0"/>
              <a:ea typeface="+mj-ea"/>
            </a:endParaRPr>
          </a:p>
        </p:txBody>
      </p:sp>
      <p:sp>
        <p:nvSpPr>
          <p:cNvPr id="22" name="타원 132">
            <a:extLst>
              <a:ext uri="{FF2B5EF4-FFF2-40B4-BE49-F238E27FC236}">
                <a16:creationId xmlns:a16="http://schemas.microsoft.com/office/drawing/2014/main" id="{1D232F7E-AD95-46FA-A4AC-959A46E2C0E6}"/>
              </a:ext>
            </a:extLst>
          </p:cNvPr>
          <p:cNvSpPr/>
          <p:nvPr/>
        </p:nvSpPr>
        <p:spPr>
          <a:xfrm>
            <a:off x="3234379" y="4862943"/>
            <a:ext cx="1692567" cy="1071116"/>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lt-LT" altLang="ko-KR" sz="1200" b="1" dirty="0">
                <a:gradFill>
                  <a:gsLst>
                    <a:gs pos="0">
                      <a:prstClr val="white"/>
                    </a:gs>
                    <a:gs pos="100000">
                      <a:prstClr val="white"/>
                    </a:gs>
                  </a:gsLst>
                  <a:lin ang="5400000" scaled="0"/>
                </a:gradFill>
                <a:latin typeface="Bebas Neue" pitchFamily="34" charset="0"/>
                <a:ea typeface="+mj-ea"/>
              </a:rPr>
              <a:t>INFORMACIJOS PATEIKIMAS REGISTRAMS</a:t>
            </a: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23" name="타원 134">
            <a:extLst>
              <a:ext uri="{FF2B5EF4-FFF2-40B4-BE49-F238E27FC236}">
                <a16:creationId xmlns:a16="http://schemas.microsoft.com/office/drawing/2014/main" id="{33FB7853-7C6D-4B4F-84A7-BCF50D2E4F1D}"/>
              </a:ext>
            </a:extLst>
          </p:cNvPr>
          <p:cNvSpPr/>
          <p:nvPr/>
        </p:nvSpPr>
        <p:spPr>
          <a:xfrm>
            <a:off x="3959653" y="4905945"/>
            <a:ext cx="236368" cy="236368"/>
          </a:xfrm>
          <a:prstGeom prst="ellipse">
            <a:avLst/>
          </a:prstGeom>
          <a:solidFill>
            <a:schemeClr val="accent3"/>
          </a:solidFill>
          <a:ln w="3175" cap="flat" cmpd="sng" algn="ctr">
            <a:no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en-US" altLang="ko-KR" sz="1200" b="1" dirty="0">
                <a:gradFill>
                  <a:gsLst>
                    <a:gs pos="0">
                      <a:schemeClr val="accent1"/>
                    </a:gs>
                    <a:gs pos="100000">
                      <a:schemeClr val="accent1"/>
                    </a:gs>
                  </a:gsLst>
                  <a:lin ang="5400000" scaled="0"/>
                </a:gradFill>
                <a:latin typeface="Bebas Neue" pitchFamily="34" charset="0"/>
                <a:ea typeface="+mj-ea"/>
              </a:rPr>
              <a:t>5</a:t>
            </a:r>
            <a:endParaRPr lang="ko-KR" altLang="en-US" sz="1200" b="1" dirty="0">
              <a:gradFill>
                <a:gsLst>
                  <a:gs pos="0">
                    <a:schemeClr val="accent1"/>
                  </a:gs>
                  <a:gs pos="100000">
                    <a:schemeClr val="accent1"/>
                  </a:gs>
                </a:gsLst>
                <a:lin ang="5400000" scaled="0"/>
              </a:gradFill>
              <a:latin typeface="Bebas Neue" pitchFamily="34" charset="0"/>
              <a:ea typeface="+mj-ea"/>
            </a:endParaRPr>
          </a:p>
        </p:txBody>
      </p:sp>
      <p:sp>
        <p:nvSpPr>
          <p:cNvPr id="24" name="타원 134">
            <a:extLst>
              <a:ext uri="{FF2B5EF4-FFF2-40B4-BE49-F238E27FC236}">
                <a16:creationId xmlns:a16="http://schemas.microsoft.com/office/drawing/2014/main" id="{8A7EC879-C8D3-4806-87FD-4CFD30E0E121}"/>
              </a:ext>
            </a:extLst>
          </p:cNvPr>
          <p:cNvSpPr/>
          <p:nvPr/>
        </p:nvSpPr>
        <p:spPr>
          <a:xfrm>
            <a:off x="2153062" y="4452229"/>
            <a:ext cx="236368" cy="236368"/>
          </a:xfrm>
          <a:prstGeom prst="ellipse">
            <a:avLst/>
          </a:prstGeom>
          <a:solidFill>
            <a:schemeClr val="accent3"/>
          </a:solidFill>
          <a:ln w="3175" cap="flat" cmpd="sng" algn="ctr">
            <a:no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en-US" altLang="ko-KR" sz="1200" b="1" dirty="0">
                <a:gradFill>
                  <a:gsLst>
                    <a:gs pos="0">
                      <a:schemeClr val="accent1"/>
                    </a:gs>
                    <a:gs pos="100000">
                      <a:schemeClr val="accent1"/>
                    </a:gs>
                  </a:gsLst>
                  <a:lin ang="5400000" scaled="0"/>
                </a:gradFill>
                <a:latin typeface="Bebas Neue" pitchFamily="34" charset="0"/>
                <a:ea typeface="+mj-ea"/>
              </a:rPr>
              <a:t>6</a:t>
            </a:r>
            <a:endParaRPr lang="ko-KR" altLang="en-US" sz="1200" b="1" dirty="0">
              <a:gradFill>
                <a:gsLst>
                  <a:gs pos="0">
                    <a:schemeClr val="accent1"/>
                  </a:gs>
                  <a:gs pos="100000">
                    <a:schemeClr val="accent1"/>
                  </a:gs>
                </a:gsLst>
                <a:lin ang="5400000" scaled="0"/>
              </a:gradFill>
              <a:latin typeface="Bebas Neue" pitchFamily="34" charset="0"/>
              <a:ea typeface="+mj-ea"/>
            </a:endParaRPr>
          </a:p>
        </p:txBody>
      </p:sp>
      <p:sp>
        <p:nvSpPr>
          <p:cNvPr id="2" name="Title 1">
            <a:extLst>
              <a:ext uri="{FF2B5EF4-FFF2-40B4-BE49-F238E27FC236}">
                <a16:creationId xmlns:a16="http://schemas.microsoft.com/office/drawing/2014/main" id="{89D75CBD-7CD9-4B98-B133-D622B37C5C43}"/>
              </a:ext>
            </a:extLst>
          </p:cNvPr>
          <p:cNvSpPr>
            <a:spLocks noGrp="1"/>
          </p:cNvSpPr>
          <p:nvPr>
            <p:ph type="title"/>
          </p:nvPr>
        </p:nvSpPr>
        <p:spPr/>
        <p:txBody>
          <a:bodyPr>
            <a:noAutofit/>
          </a:bodyPr>
          <a:lstStyle/>
          <a:p>
            <a:r>
              <a:rPr lang="en-US" dirty="0">
                <a:latin typeface="Bebas Neue"/>
                <a:cs typeface="Calibri" panose="020F0502020204030204" pitchFamily="34" charset="0"/>
              </a:rPr>
              <a:t>KORUPCIJOS PREVENCIJOS PRIEMON</a:t>
            </a:r>
            <a:r>
              <a:rPr lang="lt-LT" dirty="0">
                <a:latin typeface="+mn-lt"/>
                <a:cs typeface="Calibri" panose="020F0502020204030204" pitchFamily="34" charset="0"/>
              </a:rPr>
              <a:t>Ė</a:t>
            </a:r>
            <a:r>
              <a:rPr lang="en-US" dirty="0">
                <a:latin typeface="Bebas Neue"/>
                <a:cs typeface="Calibri" panose="020F0502020204030204" pitchFamily="34" charset="0"/>
              </a:rPr>
              <a:t>S</a:t>
            </a:r>
            <a:endParaRPr lang="lt-LT" dirty="0">
              <a:latin typeface="+mn-lt"/>
              <a:cs typeface="Calibri" panose="020F0502020204030204" pitchFamily="34" charset="0"/>
            </a:endParaRPr>
          </a:p>
        </p:txBody>
      </p:sp>
    </p:spTree>
    <p:extLst>
      <p:ext uri="{BB962C8B-B14F-4D97-AF65-F5344CB8AC3E}">
        <p14:creationId xmlns:p14="http://schemas.microsoft.com/office/powerpoint/2010/main" val="362589913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7"/>
                                        </p:tgtEl>
                                        <p:attrNameLst>
                                          <p:attrName>style.visibility</p:attrName>
                                        </p:attrNameLst>
                                      </p:cBhvr>
                                      <p:to>
                                        <p:strVal val="visible"/>
                                      </p:to>
                                    </p:set>
                                    <p:animEffect transition="in" filter="fade">
                                      <p:cBhvr>
                                        <p:cTn id="20" dur="1000"/>
                                        <p:tgtEl>
                                          <p:spTgt spid="57"/>
                                        </p:tgtEl>
                                      </p:cBhvr>
                                    </p:animEffect>
                                    <p:anim calcmode="lin" valueType="num">
                                      <p:cBhvr>
                                        <p:cTn id="21" dur="1000" fill="hold"/>
                                        <p:tgtEl>
                                          <p:spTgt spid="57"/>
                                        </p:tgtEl>
                                        <p:attrNameLst>
                                          <p:attrName>ppt_x</p:attrName>
                                        </p:attrNameLst>
                                      </p:cBhvr>
                                      <p:tavLst>
                                        <p:tav tm="0">
                                          <p:val>
                                            <p:strVal val="#ppt_x"/>
                                          </p:val>
                                        </p:tav>
                                        <p:tav tm="100000">
                                          <p:val>
                                            <p:strVal val="#ppt_x"/>
                                          </p:val>
                                        </p:tav>
                                      </p:tavLst>
                                    </p:anim>
                                    <p:anim calcmode="lin" valueType="num">
                                      <p:cBhvr>
                                        <p:cTn id="22"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fade">
                                      <p:cBhvr>
                                        <p:cTn id="27" dur="1000"/>
                                        <p:tgtEl>
                                          <p:spTgt spid="59"/>
                                        </p:tgtEl>
                                      </p:cBhvr>
                                    </p:animEffect>
                                    <p:anim calcmode="lin" valueType="num">
                                      <p:cBhvr>
                                        <p:cTn id="28" dur="1000" fill="hold"/>
                                        <p:tgtEl>
                                          <p:spTgt spid="59"/>
                                        </p:tgtEl>
                                        <p:attrNameLst>
                                          <p:attrName>ppt_x</p:attrName>
                                        </p:attrNameLst>
                                      </p:cBhvr>
                                      <p:tavLst>
                                        <p:tav tm="0">
                                          <p:val>
                                            <p:strVal val="#ppt_x"/>
                                          </p:val>
                                        </p:tav>
                                        <p:tav tm="100000">
                                          <p:val>
                                            <p:strVal val="#ppt_x"/>
                                          </p:val>
                                        </p:tav>
                                      </p:tavLst>
                                    </p:anim>
                                    <p:anim calcmode="lin" valueType="num">
                                      <p:cBhvr>
                                        <p:cTn id="29"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1"/>
                                        </p:tgtEl>
                                        <p:attrNameLst>
                                          <p:attrName>style.visibility</p:attrName>
                                        </p:attrNameLst>
                                      </p:cBhvr>
                                      <p:to>
                                        <p:strVal val="visible"/>
                                      </p:to>
                                    </p:set>
                                    <p:animEffect transition="in" filter="fade">
                                      <p:cBhvr>
                                        <p:cTn id="34" dur="1000"/>
                                        <p:tgtEl>
                                          <p:spTgt spid="61"/>
                                        </p:tgtEl>
                                      </p:cBhvr>
                                    </p:animEffect>
                                    <p:anim calcmode="lin" valueType="num">
                                      <p:cBhvr>
                                        <p:cTn id="35" dur="1000" fill="hold"/>
                                        <p:tgtEl>
                                          <p:spTgt spid="61"/>
                                        </p:tgtEl>
                                        <p:attrNameLst>
                                          <p:attrName>ppt_x</p:attrName>
                                        </p:attrNameLst>
                                      </p:cBhvr>
                                      <p:tavLst>
                                        <p:tav tm="0">
                                          <p:val>
                                            <p:strVal val="#ppt_x"/>
                                          </p:val>
                                        </p:tav>
                                        <p:tav tm="100000">
                                          <p:val>
                                            <p:strVal val="#ppt_x"/>
                                          </p:val>
                                        </p:tav>
                                      </p:tavLst>
                                    </p:anim>
                                    <p:anim calcmode="lin" valueType="num">
                                      <p:cBhvr>
                                        <p:cTn id="36"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63"/>
                                        </p:tgtEl>
                                        <p:attrNameLst>
                                          <p:attrName>style.visibility</p:attrName>
                                        </p:attrNameLst>
                                      </p:cBhvr>
                                      <p:to>
                                        <p:strVal val="visible"/>
                                      </p:to>
                                    </p:set>
                                    <p:animEffect transition="in" filter="fade">
                                      <p:cBhvr>
                                        <p:cTn id="41" dur="1000"/>
                                        <p:tgtEl>
                                          <p:spTgt spid="63"/>
                                        </p:tgtEl>
                                      </p:cBhvr>
                                    </p:animEffect>
                                    <p:anim calcmode="lin" valueType="num">
                                      <p:cBhvr>
                                        <p:cTn id="42" dur="1000" fill="hold"/>
                                        <p:tgtEl>
                                          <p:spTgt spid="63"/>
                                        </p:tgtEl>
                                        <p:attrNameLst>
                                          <p:attrName>ppt_x</p:attrName>
                                        </p:attrNameLst>
                                      </p:cBhvr>
                                      <p:tavLst>
                                        <p:tav tm="0">
                                          <p:val>
                                            <p:strVal val="#ppt_x"/>
                                          </p:val>
                                        </p:tav>
                                        <p:tav tm="100000">
                                          <p:val>
                                            <p:strVal val="#ppt_x"/>
                                          </p:val>
                                        </p:tav>
                                      </p:tavLst>
                                    </p:anim>
                                    <p:anim calcmode="lin" valueType="num">
                                      <p:cBhvr>
                                        <p:cTn id="43"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65"/>
                                        </p:tgtEl>
                                        <p:attrNameLst>
                                          <p:attrName>style.visibility</p:attrName>
                                        </p:attrNameLst>
                                      </p:cBhvr>
                                      <p:to>
                                        <p:strVal val="visible"/>
                                      </p:to>
                                    </p:set>
                                    <p:animEffect transition="in" filter="fade">
                                      <p:cBhvr>
                                        <p:cTn id="48" dur="1000"/>
                                        <p:tgtEl>
                                          <p:spTgt spid="65"/>
                                        </p:tgtEl>
                                      </p:cBhvr>
                                    </p:animEffect>
                                    <p:anim calcmode="lin" valueType="num">
                                      <p:cBhvr>
                                        <p:cTn id="49" dur="1000" fill="hold"/>
                                        <p:tgtEl>
                                          <p:spTgt spid="65"/>
                                        </p:tgtEl>
                                        <p:attrNameLst>
                                          <p:attrName>ppt_x</p:attrName>
                                        </p:attrNameLst>
                                      </p:cBhvr>
                                      <p:tavLst>
                                        <p:tav tm="0">
                                          <p:val>
                                            <p:strVal val="#ppt_x"/>
                                          </p:val>
                                        </p:tav>
                                        <p:tav tm="100000">
                                          <p:val>
                                            <p:strVal val="#ppt_x"/>
                                          </p:val>
                                        </p:tav>
                                      </p:tavLst>
                                    </p:anim>
                                    <p:anim calcmode="lin" valueType="num">
                                      <p:cBhvr>
                                        <p:cTn id="50"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67"/>
                                        </p:tgtEl>
                                        <p:attrNameLst>
                                          <p:attrName>style.visibility</p:attrName>
                                        </p:attrNameLst>
                                      </p:cBhvr>
                                      <p:to>
                                        <p:strVal val="visible"/>
                                      </p:to>
                                    </p:set>
                                    <p:animEffect transition="in" filter="fade">
                                      <p:cBhvr>
                                        <p:cTn id="55" dur="1000"/>
                                        <p:tgtEl>
                                          <p:spTgt spid="67"/>
                                        </p:tgtEl>
                                      </p:cBhvr>
                                    </p:animEffect>
                                    <p:anim calcmode="lin" valueType="num">
                                      <p:cBhvr>
                                        <p:cTn id="56" dur="1000" fill="hold"/>
                                        <p:tgtEl>
                                          <p:spTgt spid="67"/>
                                        </p:tgtEl>
                                        <p:attrNameLst>
                                          <p:attrName>ppt_x</p:attrName>
                                        </p:attrNameLst>
                                      </p:cBhvr>
                                      <p:tavLst>
                                        <p:tav tm="0">
                                          <p:val>
                                            <p:strVal val="#ppt_x"/>
                                          </p:val>
                                        </p:tav>
                                        <p:tav tm="100000">
                                          <p:val>
                                            <p:strVal val="#ppt_x"/>
                                          </p:val>
                                        </p:tav>
                                      </p:tavLst>
                                    </p:anim>
                                    <p:anim calcmode="lin" valueType="num">
                                      <p:cBhvr>
                                        <p:cTn id="57"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1000"/>
                                        <p:tgtEl>
                                          <p:spTgt spid="22"/>
                                        </p:tgtEl>
                                      </p:cBhvr>
                                    </p:animEffect>
                                    <p:anim calcmode="lin" valueType="num">
                                      <p:cBhvr>
                                        <p:cTn id="63" dur="1000" fill="hold"/>
                                        <p:tgtEl>
                                          <p:spTgt spid="22"/>
                                        </p:tgtEl>
                                        <p:attrNameLst>
                                          <p:attrName>ppt_x</p:attrName>
                                        </p:attrNameLst>
                                      </p:cBhvr>
                                      <p:tavLst>
                                        <p:tav tm="0">
                                          <p:val>
                                            <p:strVal val="#ppt_x"/>
                                          </p:val>
                                        </p:tav>
                                        <p:tav tm="100000">
                                          <p:val>
                                            <p:strVal val="#ppt_x"/>
                                          </p:val>
                                        </p:tav>
                                      </p:tavLst>
                                    </p:anim>
                                    <p:anim calcmode="lin" valueType="num">
                                      <p:cBhvr>
                                        <p:cTn id="6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57" grpId="0" animBg="1"/>
      <p:bldP spid="59" grpId="0" animBg="1"/>
      <p:bldP spid="61" grpId="0" animBg="1"/>
      <p:bldP spid="63" grpId="0" animBg="1"/>
      <p:bldP spid="65" grpId="0" animBg="1"/>
      <p:bldP spid="67" grpId="0" animBg="1"/>
      <p:bldP spid="2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675862"/>
            <a:ext cx="8229600" cy="5450302"/>
          </a:xfrm>
        </p:spPr>
        <p:txBody>
          <a:bodyPr>
            <a:normAutofit fontScale="92500" lnSpcReduction="10000"/>
          </a:bodyPr>
          <a:lstStyle/>
          <a:p>
            <a:pPr marL="0" indent="0" algn="ctr">
              <a:buNone/>
            </a:pPr>
            <a:r>
              <a:rPr lang="lt-LT" sz="1400" b="1" i="1" dirty="0">
                <a:latin typeface="Times New Roman" pitchFamily="18" charset="0"/>
                <a:cs typeface="Times New Roman" pitchFamily="18" charset="0"/>
              </a:rPr>
              <a:t> </a:t>
            </a:r>
            <a:r>
              <a:rPr lang="lt-LT" sz="900" b="1" i="1" dirty="0">
                <a:latin typeface="Times New Roman" pitchFamily="18" charset="0"/>
                <a:cs typeface="Times New Roman" pitchFamily="18" charset="0"/>
              </a:rPr>
              <a:t>I etapas</a:t>
            </a:r>
            <a:br>
              <a:rPr lang="lt-LT" b="1" i="1" dirty="0">
                <a:effectLst>
                  <a:outerShdw blurRad="38100" dist="38100" dir="2700000" algn="tl">
                    <a:srgbClr val="000000">
                      <a:alpha val="43137"/>
                    </a:srgbClr>
                  </a:outerShdw>
                </a:effectLst>
                <a:latin typeface="Times New Roman" pitchFamily="18" charset="0"/>
                <a:cs typeface="Times New Roman" pitchFamily="18" charset="0"/>
              </a:rPr>
            </a:br>
            <a:r>
              <a:rPr lang="lt-LT" sz="1500" b="1" i="1" dirty="0">
                <a:latin typeface="Times New Roman" pitchFamily="18" charset="0"/>
                <a:cs typeface="Times New Roman" pitchFamily="18" charset="0"/>
              </a:rPr>
              <a:t> Įstaigos veiklos sričių </a:t>
            </a:r>
            <a:r>
              <a:rPr lang="lt-LT" sz="1500" b="1" i="1" u="sng" dirty="0">
                <a:latin typeface="Times New Roman" pitchFamily="18" charset="0"/>
                <a:cs typeface="Times New Roman" pitchFamily="18" charset="0"/>
              </a:rPr>
              <a:t>atitikties</a:t>
            </a:r>
            <a:r>
              <a:rPr lang="lt-LT" sz="1500" b="1" i="1" dirty="0">
                <a:latin typeface="Times New Roman" pitchFamily="18" charset="0"/>
                <a:cs typeface="Times New Roman" pitchFamily="18" charset="0"/>
              </a:rPr>
              <a:t> Korupcijos prevencijos įstatymo 6 straipsnio 3 dalyje nustatytiems </a:t>
            </a:r>
            <a:r>
              <a:rPr lang="lt-LT" sz="1500" b="1" i="1" u="sng" dirty="0">
                <a:latin typeface="Times New Roman" pitchFamily="18" charset="0"/>
                <a:cs typeface="Times New Roman" pitchFamily="18" charset="0"/>
              </a:rPr>
              <a:t>kriterijams</a:t>
            </a:r>
            <a:r>
              <a:rPr lang="lt-LT" sz="1500" b="1" i="1" dirty="0">
                <a:latin typeface="Times New Roman" pitchFamily="18" charset="0"/>
                <a:cs typeface="Times New Roman" pitchFamily="18" charset="0"/>
              </a:rPr>
              <a:t> </a:t>
            </a:r>
            <a:r>
              <a:rPr lang="lt-LT" sz="1500" b="1" i="1" u="sng" dirty="0">
                <a:latin typeface="Times New Roman" pitchFamily="18" charset="0"/>
                <a:cs typeface="Times New Roman" pitchFamily="18" charset="0"/>
              </a:rPr>
              <a:t>nustatymas </a:t>
            </a:r>
            <a:endParaRPr lang="lt-LT" sz="1500" b="1" dirty="0">
              <a:solidFill>
                <a:srgbClr val="0070C0"/>
              </a:solidFill>
            </a:endParaRPr>
          </a:p>
          <a:p>
            <a:pPr marL="0" indent="0">
              <a:buNone/>
            </a:pPr>
            <a:r>
              <a:rPr lang="lt-LT" b="1" dirty="0">
                <a:solidFill>
                  <a:srgbClr val="0070C0"/>
                </a:solidFill>
              </a:rPr>
              <a:t>7) </a:t>
            </a:r>
            <a:r>
              <a:rPr lang="lt-LT" b="1" dirty="0">
                <a:solidFill>
                  <a:srgbClr val="0070C0"/>
                </a:solidFill>
                <a:latin typeface="Times New Roman" panose="02020603050405020304" pitchFamily="18" charset="0"/>
                <a:cs typeface="Times New Roman" panose="02020603050405020304" pitchFamily="18" charset="0"/>
              </a:rPr>
              <a:t>Anksčiau atlikus korupcijos rizikos analizę, buvo nustatyta veiklos trūkumų.</a:t>
            </a:r>
            <a:r>
              <a:rPr lang="lt-LT" dirty="0">
                <a:solidFill>
                  <a:srgbClr val="0070C0"/>
                </a:solidFill>
                <a:latin typeface="Times New Roman" panose="02020603050405020304" pitchFamily="18" charset="0"/>
                <a:cs typeface="Times New Roman" panose="02020603050405020304" pitchFamily="18" charset="0"/>
              </a:rPr>
              <a:t> </a:t>
            </a:r>
          </a:p>
          <a:p>
            <a:pPr algn="just">
              <a:buFont typeface="Wingdings" pitchFamily="2" charset="2"/>
              <a:buChar char="§"/>
              <a:defRPr/>
            </a:pPr>
            <a:r>
              <a:rPr lang="lt-LT" sz="3600" dirty="0">
                <a:latin typeface="Times New Roman" pitchFamily="18" charset="0"/>
                <a:cs typeface="Times New Roman" pitchFamily="18" charset="0"/>
              </a:rPr>
              <a:t>nustatoma ar STT buvo atlikusi korupcijos rizikos analizę įstaigoje ir jos vadovui pateikė </a:t>
            </a:r>
            <a:r>
              <a:rPr lang="lt-LT" sz="3600" u="sng" dirty="0">
                <a:latin typeface="Times New Roman" pitchFamily="18" charset="0"/>
                <a:cs typeface="Times New Roman" pitchFamily="18" charset="0"/>
              </a:rPr>
              <a:t>išvadą</a:t>
            </a:r>
            <a:r>
              <a:rPr lang="lt-LT" sz="3600" dirty="0">
                <a:latin typeface="Times New Roman" pitchFamily="18" charset="0"/>
                <a:cs typeface="Times New Roman" pitchFamily="18" charset="0"/>
              </a:rPr>
              <a:t> dėl korupcijos rizikos analizės. </a:t>
            </a:r>
          </a:p>
          <a:p>
            <a:pPr algn="just">
              <a:buNone/>
              <a:defRPr/>
            </a:pPr>
            <a:endParaRPr lang="lt-LT" sz="3600" dirty="0">
              <a:solidFill>
                <a:srgbClr val="02AE23"/>
              </a:solidFill>
              <a:latin typeface="Times New Roman" pitchFamily="18" charset="0"/>
              <a:cs typeface="Times New Roman" pitchFamily="18" charset="0"/>
            </a:endParaRPr>
          </a:p>
          <a:p>
            <a:pPr algn="just">
              <a:buNone/>
              <a:defRPr/>
            </a:pPr>
            <a:r>
              <a:rPr lang="lt-LT" b="1" dirty="0">
                <a:latin typeface="Times New Roman" pitchFamily="18" charset="0"/>
                <a:cs typeface="Times New Roman" pitchFamily="18" charset="0"/>
              </a:rPr>
              <a:t>Rekomenduojama</a:t>
            </a:r>
            <a:r>
              <a:rPr lang="lt-LT" dirty="0">
                <a:latin typeface="Times New Roman" pitchFamily="18" charset="0"/>
                <a:cs typeface="Times New Roman" pitchFamily="18" charset="0"/>
              </a:rPr>
              <a:t> laikyti, kad įstaigos veikla atitinka šį kriterijų, jei STT pateiktoje išvadoje buvo nurodyti konkretūs įstaigos veiklos trūkumai ir teiktos rekomendacijos jiems šalinti. </a:t>
            </a:r>
          </a:p>
          <a:p>
            <a:pPr marL="0" indent="0">
              <a:buNone/>
            </a:pPr>
            <a:endParaRPr lang="lt-LT" dirty="0">
              <a:solidFill>
                <a:srgbClr val="0070C0"/>
              </a:solidFill>
              <a:latin typeface="Times New Roman" panose="02020603050405020304" pitchFamily="18" charset="0"/>
              <a:cs typeface="Times New Roman" panose="02020603050405020304" pitchFamily="18" charset="0"/>
            </a:endParaRPr>
          </a:p>
        </p:txBody>
      </p:sp>
      <p:pic>
        <p:nvPicPr>
          <p:cNvPr id="4" name="Paveikslėlis 67">
            <a:extLst>
              <a:ext uri="{FF2B5EF4-FFF2-40B4-BE49-F238E27FC236}">
                <a16:creationId xmlns:a16="http://schemas.microsoft.com/office/drawing/2014/main" id="{5B5C4C39-EC61-4AA8-9DE8-C5C694C755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4294" y="254877"/>
            <a:ext cx="551649" cy="601607"/>
          </a:xfrm>
          <a:prstGeom prst="rect">
            <a:avLst/>
          </a:prstGeom>
        </p:spPr>
      </p:pic>
    </p:spTree>
    <p:extLst>
      <p:ext uri="{BB962C8B-B14F-4D97-AF65-F5344CB8AC3E}">
        <p14:creationId xmlns:p14="http://schemas.microsoft.com/office/powerpoint/2010/main" val="4023289903"/>
      </p:ext>
    </p:extLst>
  </p:cSld>
  <p:clrMapOvr>
    <a:masterClrMapping/>
  </p:clrMapOvr>
  <p:transition spd="med">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1062682"/>
            <a:ext cx="8229600" cy="5063482"/>
          </a:xfrm>
        </p:spPr>
        <p:txBody>
          <a:bodyPr>
            <a:normAutofit/>
          </a:bodyPr>
          <a:lstStyle/>
          <a:p>
            <a:pPr marL="533400" indent="-533400" algn="ctr">
              <a:lnSpc>
                <a:spcPct val="90000"/>
              </a:lnSpc>
              <a:buNone/>
              <a:defRPr/>
            </a:pPr>
            <a:endParaRPr lang="lt-LT" dirty="0">
              <a:solidFill>
                <a:srgbClr val="02AE23"/>
              </a:solidFill>
              <a:latin typeface="Times New Roman" pitchFamily="18" charset="0"/>
              <a:cs typeface="Times New Roman" pitchFamily="18" charset="0"/>
            </a:endParaRPr>
          </a:p>
          <a:p>
            <a:pPr algn="ctr">
              <a:buNone/>
            </a:pPr>
            <a:endParaRPr lang="lt-LT" altLang="lt-LT" b="1" dirty="0">
              <a:latin typeface="Times New Roman" panose="02020603050405020304" pitchFamily="18" charset="0"/>
              <a:cs typeface="Times New Roman" panose="02020603050405020304" pitchFamily="18" charset="0"/>
            </a:endParaRPr>
          </a:p>
        </p:txBody>
      </p:sp>
      <p:sp>
        <p:nvSpPr>
          <p:cNvPr id="4" name="Stačiakampis 3"/>
          <p:cNvSpPr/>
          <p:nvPr/>
        </p:nvSpPr>
        <p:spPr>
          <a:xfrm>
            <a:off x="1013254" y="906161"/>
            <a:ext cx="8040129" cy="2702278"/>
          </a:xfrm>
          <a:prstGeom prst="rect">
            <a:avLst/>
          </a:prstGeom>
        </p:spPr>
        <p:txBody>
          <a:bodyPr wrap="square">
            <a:spAutoFit/>
          </a:bodyPr>
          <a:lstStyle/>
          <a:p>
            <a:pPr marL="533400" indent="-533400" algn="ctr">
              <a:lnSpc>
                <a:spcPct val="90000"/>
              </a:lnSpc>
              <a:defRPr/>
            </a:pPr>
            <a:endParaRPr lang="lt-LT" sz="800" b="1" i="1" dirty="0">
              <a:latin typeface="Times New Roman" pitchFamily="18" charset="0"/>
              <a:cs typeface="Times New Roman" pitchFamily="18" charset="0"/>
            </a:endParaRPr>
          </a:p>
          <a:p>
            <a:pPr marL="533400" indent="-533400" algn="ctr">
              <a:lnSpc>
                <a:spcPct val="90000"/>
              </a:lnSpc>
              <a:defRPr/>
            </a:pPr>
            <a:endParaRPr lang="lt-LT" sz="800" b="1" i="1" dirty="0">
              <a:latin typeface="Times New Roman" pitchFamily="18" charset="0"/>
              <a:cs typeface="Times New Roman" pitchFamily="18" charset="0"/>
            </a:endParaRPr>
          </a:p>
          <a:p>
            <a:pPr marL="533400" indent="-533400" algn="ctr">
              <a:lnSpc>
                <a:spcPct val="90000"/>
              </a:lnSpc>
              <a:defRPr/>
            </a:pPr>
            <a:r>
              <a:rPr lang="lt-LT" sz="800" b="1" i="1" dirty="0">
                <a:latin typeface="Times New Roman" pitchFamily="18" charset="0"/>
                <a:cs typeface="Times New Roman" pitchFamily="18" charset="0"/>
              </a:rPr>
              <a:t>I etapas</a:t>
            </a:r>
            <a:br>
              <a:rPr lang="lt-LT" sz="1400" b="1" i="1" dirty="0">
                <a:latin typeface="Times New Roman" pitchFamily="18" charset="0"/>
                <a:cs typeface="Times New Roman" pitchFamily="18" charset="0"/>
              </a:rPr>
            </a:br>
            <a:r>
              <a:rPr lang="lt-LT" sz="1400" b="1" i="1" dirty="0">
                <a:latin typeface="Times New Roman" pitchFamily="18" charset="0"/>
                <a:cs typeface="Times New Roman" pitchFamily="18" charset="0"/>
              </a:rPr>
              <a:t> Įstaigos veiklos sričių </a:t>
            </a:r>
            <a:r>
              <a:rPr lang="lt-LT" sz="1400" b="1" i="1" u="sng" dirty="0">
                <a:latin typeface="Times New Roman" pitchFamily="18" charset="0"/>
                <a:cs typeface="Times New Roman" pitchFamily="18" charset="0"/>
              </a:rPr>
              <a:t>atitikties</a:t>
            </a:r>
            <a:r>
              <a:rPr lang="lt-LT" sz="1400" b="1" i="1" dirty="0">
                <a:latin typeface="Times New Roman" pitchFamily="18" charset="0"/>
                <a:cs typeface="Times New Roman" pitchFamily="18" charset="0"/>
              </a:rPr>
              <a:t> Korupcijos prevencijos įstatymo 6 straipsnio 3 dalyje nustatytiems </a:t>
            </a:r>
            <a:r>
              <a:rPr lang="lt-LT" sz="1400" b="1" i="1" u="sng" dirty="0">
                <a:latin typeface="Times New Roman" pitchFamily="18" charset="0"/>
                <a:cs typeface="Times New Roman" pitchFamily="18" charset="0"/>
              </a:rPr>
              <a:t>kriterijams</a:t>
            </a:r>
            <a:r>
              <a:rPr lang="lt-LT" sz="1400" b="1" i="1" dirty="0">
                <a:latin typeface="Times New Roman" pitchFamily="18" charset="0"/>
                <a:cs typeface="Times New Roman" pitchFamily="18" charset="0"/>
              </a:rPr>
              <a:t> </a:t>
            </a:r>
            <a:r>
              <a:rPr lang="lt-LT" sz="1400" b="1" i="1" u="sng" dirty="0">
                <a:latin typeface="Times New Roman" pitchFamily="18" charset="0"/>
                <a:cs typeface="Times New Roman" pitchFamily="18" charset="0"/>
              </a:rPr>
              <a:t>nustatymas </a:t>
            </a:r>
            <a:r>
              <a:rPr lang="lt-LT" sz="1200" i="1" dirty="0">
                <a:latin typeface="Times New Roman" pitchFamily="18" charset="0"/>
                <a:cs typeface="Times New Roman" pitchFamily="18" charset="0"/>
              </a:rPr>
              <a:t>	</a:t>
            </a:r>
          </a:p>
          <a:p>
            <a:pPr marL="533400" indent="-533400" algn="ctr">
              <a:lnSpc>
                <a:spcPct val="90000"/>
              </a:lnSpc>
              <a:defRPr/>
            </a:pPr>
            <a:endParaRPr lang="lt-LT" sz="1200" i="1" dirty="0">
              <a:effectLst>
                <a:outerShdw blurRad="38100" dist="38100" dir="2700000" algn="tl">
                  <a:srgbClr val="000000">
                    <a:alpha val="43137"/>
                  </a:srgbClr>
                </a:outerShdw>
              </a:effectLst>
              <a:latin typeface="Times New Roman" pitchFamily="18" charset="0"/>
              <a:cs typeface="Times New Roman" pitchFamily="18" charset="0"/>
            </a:endParaRPr>
          </a:p>
          <a:p>
            <a:pPr>
              <a:buFontTx/>
              <a:buNone/>
              <a:defRPr/>
            </a:pPr>
            <a:endParaRPr lang="lt-LT" sz="1600" b="1" dirty="0">
              <a:effectLst>
                <a:outerShdw blurRad="38100" dist="38100" dir="2700000" algn="tl">
                  <a:srgbClr val="C0C0C0"/>
                </a:outerShdw>
              </a:effectLst>
              <a:latin typeface="Times New Roman" pitchFamily="18" charset="0"/>
              <a:cs typeface="Times New Roman" pitchFamily="18" charset="0"/>
            </a:endParaRPr>
          </a:p>
          <a:p>
            <a:pPr algn="ctr">
              <a:lnSpc>
                <a:spcPct val="80000"/>
              </a:lnSpc>
              <a:defRPr/>
            </a:pPr>
            <a:endParaRPr lang="lt-LT" sz="3000" dirty="0">
              <a:latin typeface="Times New Roman" pitchFamily="18" charset="0"/>
              <a:cs typeface="Times New Roman" pitchFamily="18" charset="0"/>
            </a:endParaRPr>
          </a:p>
          <a:p>
            <a:pPr algn="ctr">
              <a:lnSpc>
                <a:spcPct val="80000"/>
              </a:lnSpc>
              <a:defRPr/>
            </a:pPr>
            <a:r>
              <a:rPr lang="lt-LT" sz="3000" b="1" dirty="0">
                <a:latin typeface="Times New Roman" pitchFamily="18" charset="0"/>
                <a:cs typeface="Times New Roman" pitchFamily="18" charset="0"/>
              </a:rPr>
              <a:t>STT raštas „Dėl KPT nustatymo 2019 metais“</a:t>
            </a:r>
          </a:p>
          <a:p>
            <a:pPr algn="ctr">
              <a:lnSpc>
                <a:spcPct val="80000"/>
              </a:lnSpc>
              <a:defRPr/>
            </a:pPr>
            <a:endParaRPr lang="lt-LT" sz="3000" b="1" dirty="0">
              <a:latin typeface="Times New Roman" pitchFamily="18" charset="0"/>
              <a:cs typeface="Times New Roman" pitchFamily="18" charset="0"/>
            </a:endParaRPr>
          </a:p>
          <a:p>
            <a:pPr algn="ctr">
              <a:lnSpc>
                <a:spcPct val="80000"/>
              </a:lnSpc>
              <a:defRPr/>
            </a:pPr>
            <a:r>
              <a:rPr lang="lt-LT" sz="3000" b="1" dirty="0">
                <a:latin typeface="Times New Roman" pitchFamily="18" charset="0"/>
                <a:cs typeface="Times New Roman" pitchFamily="18" charset="0"/>
              </a:rPr>
              <a:t>2019-05-23, Nr. 4-01-4811</a:t>
            </a:r>
          </a:p>
        </p:txBody>
      </p:sp>
      <p:pic>
        <p:nvPicPr>
          <p:cNvPr id="5" name="Paveikslėlis 67">
            <a:extLst>
              <a:ext uri="{FF2B5EF4-FFF2-40B4-BE49-F238E27FC236}">
                <a16:creationId xmlns:a16="http://schemas.microsoft.com/office/drawing/2014/main" id="{3D5D5F2B-A35D-4017-B2A7-D3E862500F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326" y="304554"/>
            <a:ext cx="551649" cy="601607"/>
          </a:xfrm>
          <a:prstGeom prst="rect">
            <a:avLst/>
          </a:prstGeom>
        </p:spPr>
      </p:pic>
    </p:spTree>
    <p:extLst>
      <p:ext uri="{BB962C8B-B14F-4D97-AF65-F5344CB8AC3E}">
        <p14:creationId xmlns:p14="http://schemas.microsoft.com/office/powerpoint/2010/main" val="3087178878"/>
      </p:ext>
    </p:extLst>
  </p:cSld>
  <p:clrMapOvr>
    <a:masterClrMapping/>
  </p:clrMapOvr>
  <p:transition spd="med">
    <p:wipe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1054444"/>
            <a:ext cx="8229600" cy="5063482"/>
          </a:xfrm>
        </p:spPr>
        <p:txBody>
          <a:bodyPr>
            <a:normAutofit/>
          </a:bodyPr>
          <a:lstStyle/>
          <a:p>
            <a:pPr marL="533400" indent="-533400" algn="ctr">
              <a:lnSpc>
                <a:spcPct val="90000"/>
              </a:lnSpc>
              <a:buNone/>
              <a:defRPr/>
            </a:pPr>
            <a:endParaRPr lang="lt-LT" dirty="0">
              <a:solidFill>
                <a:srgbClr val="02AE23"/>
              </a:solidFill>
              <a:latin typeface="Times New Roman" pitchFamily="18" charset="0"/>
              <a:cs typeface="Times New Roman" pitchFamily="18" charset="0"/>
            </a:endParaRPr>
          </a:p>
          <a:p>
            <a:pPr algn="ctr">
              <a:buNone/>
            </a:pPr>
            <a:endParaRPr lang="lt-LT" altLang="lt-LT" b="1" dirty="0">
              <a:latin typeface="Times New Roman" panose="02020603050405020304" pitchFamily="18" charset="0"/>
              <a:cs typeface="Times New Roman" panose="02020603050405020304" pitchFamily="18" charset="0"/>
            </a:endParaRPr>
          </a:p>
        </p:txBody>
      </p:sp>
      <p:sp>
        <p:nvSpPr>
          <p:cNvPr id="5" name="Stačiakampis 4"/>
          <p:cNvSpPr/>
          <p:nvPr/>
        </p:nvSpPr>
        <p:spPr>
          <a:xfrm>
            <a:off x="691979" y="1529293"/>
            <a:ext cx="7858898" cy="2834622"/>
          </a:xfrm>
          <a:prstGeom prst="rect">
            <a:avLst/>
          </a:prstGeom>
        </p:spPr>
        <p:txBody>
          <a:bodyPr wrap="square">
            <a:spAutoFit/>
          </a:bodyPr>
          <a:lstStyle/>
          <a:p>
            <a:pPr algn="ctr"/>
            <a:r>
              <a:rPr lang="lt-LT" altLang="lt-LT" b="1" dirty="0">
                <a:latin typeface="Times New Roman" panose="02020603050405020304" pitchFamily="18" charset="0"/>
                <a:cs typeface="Times New Roman" panose="02020603050405020304" pitchFamily="18" charset="0"/>
              </a:rPr>
              <a:t>II etapas</a:t>
            </a:r>
          </a:p>
          <a:p>
            <a:pPr algn="ctr"/>
            <a:endParaRPr lang="lt-LT" altLang="lt-LT" sz="3600" dirty="0">
              <a:latin typeface="Times New Roman" panose="02020603050405020304" pitchFamily="18" charset="0"/>
              <a:cs typeface="Times New Roman" panose="02020603050405020304" pitchFamily="18" charset="0"/>
            </a:endParaRPr>
          </a:p>
          <a:p>
            <a:pPr algn="ctr"/>
            <a:r>
              <a:rPr lang="lt-LT" altLang="lt-LT" sz="3600" b="1" dirty="0">
                <a:latin typeface="Times New Roman" panose="02020603050405020304" pitchFamily="18" charset="0"/>
                <a:cs typeface="Times New Roman" panose="02020603050405020304" pitchFamily="18" charset="0"/>
              </a:rPr>
              <a:t>Įstaigos veiklos sričių, kuriose egzistuoja didelė korupcijos pasireiškimo tikimybė, įvertinimas</a:t>
            </a:r>
            <a:r>
              <a:rPr lang="lt-LT" altLang="lt-LT" sz="3600" dirty="0">
                <a:latin typeface="Times New Roman" panose="02020603050405020304" pitchFamily="18" charset="0"/>
                <a:cs typeface="Times New Roman" panose="02020603050405020304" pitchFamily="18" charset="0"/>
              </a:rPr>
              <a:t> </a:t>
            </a:r>
          </a:p>
          <a:p>
            <a:pPr marL="533400" indent="-533400" algn="ctr">
              <a:lnSpc>
                <a:spcPct val="90000"/>
              </a:lnSpc>
              <a:defRPr/>
            </a:pPr>
            <a:endParaRPr lang="lt-LT" b="1" dirty="0"/>
          </a:p>
        </p:txBody>
      </p:sp>
      <p:pic>
        <p:nvPicPr>
          <p:cNvPr id="4" name="Paveikslėlis 67">
            <a:extLst>
              <a:ext uri="{FF2B5EF4-FFF2-40B4-BE49-F238E27FC236}">
                <a16:creationId xmlns:a16="http://schemas.microsoft.com/office/drawing/2014/main" id="{549B90EB-D2C6-4DE4-85F2-A1E7FC8696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028" y="452837"/>
            <a:ext cx="551649" cy="601607"/>
          </a:xfrm>
          <a:prstGeom prst="rect">
            <a:avLst/>
          </a:prstGeom>
        </p:spPr>
      </p:pic>
    </p:spTree>
    <p:extLst>
      <p:ext uri="{BB962C8B-B14F-4D97-AF65-F5344CB8AC3E}">
        <p14:creationId xmlns:p14="http://schemas.microsoft.com/office/powerpoint/2010/main" val="499716171"/>
      </p:ext>
    </p:extLst>
  </p:cSld>
  <p:clrMapOvr>
    <a:masterClrMapping/>
  </p:clrMapOvr>
  <p:transition spd="med">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720725" y="1196976"/>
            <a:ext cx="7914456" cy="329846"/>
          </a:xfrm>
        </p:spPr>
        <p:txBody>
          <a:bodyPr>
            <a:normAutofit fontScale="90000"/>
          </a:bodyPr>
          <a:lstStyle/>
          <a:p>
            <a:pPr algn="ctr"/>
            <a:r>
              <a:rPr lang="lt-LT" b="1" dirty="0"/>
              <a:t>II Etapas (i)</a:t>
            </a:r>
            <a:endParaRPr lang="lt-LT" dirty="0"/>
          </a:p>
        </p:txBody>
      </p:sp>
      <p:pic>
        <p:nvPicPr>
          <p:cNvPr id="3" name="Paveikslėlis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8297" y="315778"/>
            <a:ext cx="551649" cy="601607"/>
          </a:xfrm>
          <a:prstGeom prst="rect">
            <a:avLst/>
          </a:prstGeom>
        </p:spPr>
      </p:pic>
      <p:sp>
        <p:nvSpPr>
          <p:cNvPr id="4" name="Stačiakampis 3"/>
          <p:cNvSpPr/>
          <p:nvPr/>
        </p:nvSpPr>
        <p:spPr>
          <a:xfrm>
            <a:off x="728808" y="1618662"/>
            <a:ext cx="7914456" cy="369332"/>
          </a:xfrm>
          <a:prstGeom prst="rect">
            <a:avLst/>
          </a:prstGeom>
        </p:spPr>
        <p:txBody>
          <a:bodyPr wrap="square">
            <a:spAutoFit/>
          </a:bodyPr>
          <a:lstStyle/>
          <a:p>
            <a:pPr algn="ctr"/>
            <a:r>
              <a:rPr lang="en-US" b="1" dirty="0"/>
              <a:t>Kuri</a:t>
            </a:r>
            <a:r>
              <a:rPr lang="lt-LT" b="1" dirty="0"/>
              <a:t>ą sritį vertinti?</a:t>
            </a:r>
          </a:p>
        </p:txBody>
      </p:sp>
      <p:grpSp>
        <p:nvGrpSpPr>
          <p:cNvPr id="6" name="Grupė 5"/>
          <p:cNvGrpSpPr/>
          <p:nvPr/>
        </p:nvGrpSpPr>
        <p:grpSpPr>
          <a:xfrm>
            <a:off x="728809" y="1995685"/>
            <a:ext cx="8118987" cy="650461"/>
            <a:chOff x="0" y="2535066"/>
            <a:chExt cx="8118987" cy="165576"/>
          </a:xfrm>
        </p:grpSpPr>
        <p:sp>
          <p:nvSpPr>
            <p:cNvPr id="7" name="Suapvalintas stačiakampis 6"/>
            <p:cNvSpPr/>
            <p:nvPr/>
          </p:nvSpPr>
          <p:spPr>
            <a:xfrm>
              <a:off x="0" y="2535066"/>
              <a:ext cx="8118987" cy="16557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Suapvalintas stačiakampis 4"/>
            <p:cNvSpPr/>
            <p:nvPr/>
          </p:nvSpPr>
          <p:spPr>
            <a:xfrm>
              <a:off x="8083" y="2543149"/>
              <a:ext cx="8102821" cy="14941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algn="ctr" defTabSz="622300">
                <a:lnSpc>
                  <a:spcPct val="90000"/>
                </a:lnSpc>
                <a:spcBef>
                  <a:spcPct val="0"/>
                </a:spcBef>
                <a:spcAft>
                  <a:spcPct val="35000"/>
                </a:spcAft>
              </a:pPr>
              <a:r>
                <a:rPr lang="lt-LT" sz="1400" dirty="0"/>
                <a:t>Rekomenduojame nerečiau kaip kartą per penkerius ar trejus metus įvertinti visas įstaigos veiklos </a:t>
              </a:r>
            </a:p>
            <a:p>
              <a:pPr algn="ctr" defTabSz="622300">
                <a:lnSpc>
                  <a:spcPct val="90000"/>
                </a:lnSpc>
                <a:spcBef>
                  <a:spcPct val="0"/>
                </a:spcBef>
                <a:spcAft>
                  <a:spcPct val="35000"/>
                </a:spcAft>
              </a:pPr>
              <a:r>
                <a:rPr lang="lt-LT" sz="1400" dirty="0"/>
                <a:t>sritis, o kiekvienais metais įvertinti 3-4 veiklos </a:t>
              </a:r>
              <a:r>
                <a:rPr lang="lt-LT" sz="1400" u="sng" dirty="0"/>
                <a:t>sritis, kuriose yra daugiausiai korupcijos rizikos veiksnių</a:t>
              </a:r>
            </a:p>
          </p:txBody>
        </p:sp>
      </p:grpSp>
      <p:grpSp>
        <p:nvGrpSpPr>
          <p:cNvPr id="9" name="Grupė 8"/>
          <p:cNvGrpSpPr/>
          <p:nvPr/>
        </p:nvGrpSpPr>
        <p:grpSpPr>
          <a:xfrm>
            <a:off x="720726" y="2687611"/>
            <a:ext cx="8118987" cy="710702"/>
            <a:chOff x="0" y="2394634"/>
            <a:chExt cx="8118987" cy="419758"/>
          </a:xfrm>
        </p:grpSpPr>
        <p:sp>
          <p:nvSpPr>
            <p:cNvPr id="10" name="Suapvalintas stačiakampis 9"/>
            <p:cNvSpPr/>
            <p:nvPr/>
          </p:nvSpPr>
          <p:spPr>
            <a:xfrm>
              <a:off x="0" y="2394634"/>
              <a:ext cx="8118987" cy="419758"/>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Suapvalintas stačiakampis 4"/>
            <p:cNvSpPr/>
            <p:nvPr/>
          </p:nvSpPr>
          <p:spPr>
            <a:xfrm>
              <a:off x="20491" y="2415125"/>
              <a:ext cx="8078005" cy="3787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algn="ctr" defTabSz="622300">
                <a:lnSpc>
                  <a:spcPct val="90000"/>
                </a:lnSpc>
                <a:spcBef>
                  <a:spcPct val="0"/>
                </a:spcBef>
                <a:spcAft>
                  <a:spcPct val="35000"/>
                </a:spcAft>
              </a:pPr>
              <a:r>
                <a:rPr lang="lt-LT" sz="1400" dirty="0"/>
                <a:t>Konkrečiai įstaigos veiklos sričiai priskiriant korupcijos rizikos veiksnius, </a:t>
              </a:r>
              <a:r>
                <a:rPr lang="lt-LT" sz="1400" u="sng" dirty="0"/>
                <a:t>atsižvelgtina</a:t>
              </a:r>
              <a:r>
                <a:rPr lang="lt-LT" sz="1400" dirty="0"/>
                <a:t> į Korupcijos prevencijos </a:t>
              </a:r>
              <a:r>
                <a:rPr lang="lt-LT" sz="1400" u="sng" dirty="0"/>
                <a:t>įstatymo 6 straipsnio 3 ir 5 dalyse </a:t>
              </a:r>
              <a:r>
                <a:rPr lang="lt-LT" sz="1400" dirty="0"/>
                <a:t>esančius </a:t>
              </a:r>
              <a:r>
                <a:rPr lang="lt-LT" sz="1400" u="sng" dirty="0"/>
                <a:t>kriterijus</a:t>
              </a:r>
              <a:r>
                <a:rPr lang="lt-LT" sz="1400" dirty="0"/>
                <a:t> į šias </a:t>
              </a:r>
              <a:r>
                <a:rPr lang="lt-LT" sz="1400" u="sng" dirty="0"/>
                <a:t>aplinkybes</a:t>
              </a:r>
              <a:r>
                <a:rPr lang="lt-LT" sz="1400" dirty="0"/>
                <a:t>:</a:t>
              </a:r>
            </a:p>
          </p:txBody>
        </p:sp>
      </p:grpSp>
      <p:sp>
        <p:nvSpPr>
          <p:cNvPr id="12" name="Stačiakampis 11"/>
          <p:cNvSpPr/>
          <p:nvPr/>
        </p:nvSpPr>
        <p:spPr>
          <a:xfrm>
            <a:off x="728808" y="3398314"/>
            <a:ext cx="8082330" cy="2462213"/>
          </a:xfrm>
          <a:prstGeom prst="rect">
            <a:avLst/>
          </a:prstGeom>
        </p:spPr>
        <p:txBody>
          <a:bodyPr wrap="square">
            <a:spAutoFit/>
          </a:bodyPr>
          <a:lstStyle/>
          <a:p>
            <a:pPr marL="285750" indent="-285750" algn="ctr">
              <a:buFontTx/>
              <a:buChar char="-"/>
            </a:pPr>
            <a:r>
              <a:rPr lang="lt-LT" sz="1400" dirty="0"/>
              <a:t>ar atliekant įstaigai priskirtas funkcijas </a:t>
            </a:r>
            <a:r>
              <a:rPr lang="lt-LT" sz="1400" u="sng" dirty="0"/>
              <a:t>priimti visi </a:t>
            </a:r>
            <a:r>
              <a:rPr lang="lt-LT" sz="1400" dirty="0"/>
              <a:t>įstatymų </a:t>
            </a:r>
            <a:r>
              <a:rPr lang="lt-LT" sz="1400" u="sng" dirty="0"/>
              <a:t>įgyvendinamieji teisės aktai</a:t>
            </a:r>
            <a:r>
              <a:rPr lang="lt-LT" sz="1400" dirty="0"/>
              <a:t>, kurie </a:t>
            </a:r>
            <a:endParaRPr lang="en-US" sz="1400" dirty="0"/>
          </a:p>
          <a:p>
            <a:pPr lvl="0" algn="ctr"/>
            <a:r>
              <a:rPr lang="lt-LT" sz="1400" dirty="0"/>
              <a:t>pavesti priimti šiai įstaigai</a:t>
            </a:r>
          </a:p>
          <a:p>
            <a:pPr marL="285750" indent="-285750" algn="ctr">
              <a:buFontTx/>
              <a:buChar char="-"/>
            </a:pPr>
            <a:r>
              <a:rPr lang="lt-LT" sz="1400" dirty="0"/>
              <a:t>ar įstaigos priimtuose įstatymų įgyvendinamuosiuose teisės aktuose nustatyta </a:t>
            </a:r>
            <a:r>
              <a:rPr lang="lt-LT" sz="1400" u="sng" dirty="0"/>
              <a:t>sprendimų </a:t>
            </a:r>
            <a:endParaRPr lang="en-US" sz="1400" u="sng" dirty="0"/>
          </a:p>
          <a:p>
            <a:pPr lvl="0" algn="ctr"/>
            <a:r>
              <a:rPr lang="lt-LT" sz="1400" u="sng" dirty="0"/>
              <a:t>priėmimo tvarka yra skaidri ir pakankama</a:t>
            </a:r>
            <a:r>
              <a:rPr lang="lt-LT" sz="1400" dirty="0"/>
              <a:t>, ar joje nesuteikiama </a:t>
            </a:r>
            <a:r>
              <a:rPr lang="lt-LT" sz="1400" u="sng" dirty="0"/>
              <a:t>per daug įgaliojimų </a:t>
            </a:r>
            <a:r>
              <a:rPr lang="lt-LT" sz="1400" dirty="0"/>
              <a:t>įstaigos valstybės </a:t>
            </a:r>
            <a:endParaRPr lang="en-US" sz="1400" dirty="0"/>
          </a:p>
          <a:p>
            <a:pPr lvl="0" algn="ctr"/>
            <a:r>
              <a:rPr lang="lt-LT" sz="1400" dirty="0"/>
              <a:t>tarnautojams ar jiems prilygintiems asmenims veikti savo nuožiūra ir nenustatoma perteklinių </a:t>
            </a:r>
            <a:endParaRPr lang="en-US" sz="1400" dirty="0"/>
          </a:p>
          <a:p>
            <a:pPr lvl="0" algn="ctr"/>
            <a:r>
              <a:rPr lang="lt-LT" sz="1400" dirty="0"/>
              <a:t>reikalavimų</a:t>
            </a:r>
          </a:p>
          <a:p>
            <a:pPr marL="285750" indent="-285750" algn="ctr">
              <a:buFontTx/>
              <a:buChar char="-"/>
            </a:pPr>
            <a:r>
              <a:rPr lang="lt-LT" sz="1400" dirty="0"/>
              <a:t>ar įstaigos priimtuose įstatymų įgyvendinamuosiuose teisės aktuose įtvirtinta vidaus kontrolės </a:t>
            </a:r>
            <a:endParaRPr lang="en-US" sz="1400" dirty="0"/>
          </a:p>
          <a:p>
            <a:pPr lvl="0" algn="ctr"/>
            <a:r>
              <a:rPr lang="lt-LT" sz="1400" dirty="0"/>
              <a:t>tvarka, ar vidaus </a:t>
            </a:r>
            <a:r>
              <a:rPr lang="lt-LT" sz="1400" u="sng" dirty="0"/>
              <a:t>kontrolės sistema veikia tinkamai</a:t>
            </a:r>
          </a:p>
          <a:p>
            <a:pPr marL="285750" indent="-285750" algn="ctr">
              <a:buFontTx/>
              <a:buChar char="-"/>
            </a:pPr>
            <a:r>
              <a:rPr lang="lt-LT" sz="1400" dirty="0"/>
              <a:t>ar atliekant įstaigai priskirtas funkcijas </a:t>
            </a:r>
            <a:r>
              <a:rPr lang="lt-LT" sz="1400" u="sng" dirty="0"/>
              <a:t>laikomasi teisės aktų</a:t>
            </a:r>
            <a:r>
              <a:rPr lang="lt-LT" sz="1400" dirty="0"/>
              <a:t>, sutarčių nustatytos tvarkos, </a:t>
            </a:r>
            <a:endParaRPr lang="en-US" sz="1400" dirty="0"/>
          </a:p>
          <a:p>
            <a:pPr lvl="0" algn="ctr"/>
            <a:r>
              <a:rPr lang="lt-LT" sz="1400" dirty="0"/>
              <a:t>reikalavimų ir </a:t>
            </a:r>
            <a:r>
              <a:rPr lang="lt-LT" sz="1400" u="sng" dirty="0"/>
              <a:t>terminų</a:t>
            </a:r>
          </a:p>
          <a:p>
            <a:pPr lvl="0" algn="ctr"/>
            <a:r>
              <a:rPr lang="lt-LT" sz="1400" dirty="0"/>
              <a:t>- ar </a:t>
            </a:r>
            <a:r>
              <a:rPr lang="lt-LT" sz="1400" u="sng" dirty="0"/>
              <a:t>yra kitų </a:t>
            </a:r>
            <a:r>
              <a:rPr lang="lt-LT" sz="1400" dirty="0"/>
              <a:t>korupcijos rizikai reikšmingų </a:t>
            </a:r>
            <a:r>
              <a:rPr lang="lt-LT" sz="1400" u="sng" dirty="0"/>
              <a:t>duomenų</a:t>
            </a:r>
          </a:p>
        </p:txBody>
      </p:sp>
    </p:spTree>
    <p:extLst>
      <p:ext uri="{BB962C8B-B14F-4D97-AF65-F5344CB8AC3E}">
        <p14:creationId xmlns:p14="http://schemas.microsoft.com/office/powerpoint/2010/main" val="413757525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500"/>
                                        <p:tgtEl>
                                          <p:spTgt spid="12">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2">
                                            <p:txEl>
                                              <p:pRg st="1" end="1"/>
                                            </p:txEl>
                                          </p:spTgt>
                                        </p:tgtEl>
                                        <p:attrNameLst>
                                          <p:attrName>style.visibility</p:attrName>
                                        </p:attrNameLst>
                                      </p:cBhvr>
                                      <p:to>
                                        <p:strVal val="visible"/>
                                      </p:to>
                                    </p:set>
                                    <p:animEffect transition="in" filter="fade">
                                      <p:cBhvr>
                                        <p:cTn id="20" dur="500"/>
                                        <p:tgtEl>
                                          <p:spTgt spid="12">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2">
                                            <p:txEl>
                                              <p:pRg st="2" end="2"/>
                                            </p:txEl>
                                          </p:spTgt>
                                        </p:tgtEl>
                                        <p:attrNameLst>
                                          <p:attrName>style.visibility</p:attrName>
                                        </p:attrNameLst>
                                      </p:cBhvr>
                                      <p:to>
                                        <p:strVal val="visible"/>
                                      </p:to>
                                    </p:set>
                                    <p:animEffect transition="in" filter="fade">
                                      <p:cBhvr>
                                        <p:cTn id="25" dur="500"/>
                                        <p:tgtEl>
                                          <p:spTgt spid="12">
                                            <p:txEl>
                                              <p:pRg st="2" end="2"/>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2">
                                            <p:txEl>
                                              <p:pRg st="3" end="3"/>
                                            </p:txEl>
                                          </p:spTgt>
                                        </p:tgtEl>
                                        <p:attrNameLst>
                                          <p:attrName>style.visibility</p:attrName>
                                        </p:attrNameLst>
                                      </p:cBhvr>
                                      <p:to>
                                        <p:strVal val="visible"/>
                                      </p:to>
                                    </p:set>
                                    <p:animEffect transition="in" filter="fade">
                                      <p:cBhvr>
                                        <p:cTn id="28" dur="500"/>
                                        <p:tgtEl>
                                          <p:spTgt spid="12">
                                            <p:txEl>
                                              <p:pRg st="3" end="3"/>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2">
                                            <p:txEl>
                                              <p:pRg st="4" end="4"/>
                                            </p:txEl>
                                          </p:spTgt>
                                        </p:tgtEl>
                                        <p:attrNameLst>
                                          <p:attrName>style.visibility</p:attrName>
                                        </p:attrNameLst>
                                      </p:cBhvr>
                                      <p:to>
                                        <p:strVal val="visible"/>
                                      </p:to>
                                    </p:set>
                                    <p:animEffect transition="in" filter="fade">
                                      <p:cBhvr>
                                        <p:cTn id="31" dur="500"/>
                                        <p:tgtEl>
                                          <p:spTgt spid="12">
                                            <p:txEl>
                                              <p:pRg st="4" end="4"/>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12">
                                            <p:txEl>
                                              <p:pRg st="5" end="5"/>
                                            </p:txEl>
                                          </p:spTgt>
                                        </p:tgtEl>
                                        <p:attrNameLst>
                                          <p:attrName>style.visibility</p:attrName>
                                        </p:attrNameLst>
                                      </p:cBhvr>
                                      <p:to>
                                        <p:strVal val="visible"/>
                                      </p:to>
                                    </p:set>
                                    <p:animEffect transition="in" filter="fade">
                                      <p:cBhvr>
                                        <p:cTn id="34" dur="500"/>
                                        <p:tgtEl>
                                          <p:spTgt spid="12">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2">
                                            <p:txEl>
                                              <p:pRg st="6" end="6"/>
                                            </p:txEl>
                                          </p:spTgt>
                                        </p:tgtEl>
                                        <p:attrNameLst>
                                          <p:attrName>style.visibility</p:attrName>
                                        </p:attrNameLst>
                                      </p:cBhvr>
                                      <p:to>
                                        <p:strVal val="visible"/>
                                      </p:to>
                                    </p:set>
                                    <p:animEffect transition="in" filter="fade">
                                      <p:cBhvr>
                                        <p:cTn id="39" dur="500"/>
                                        <p:tgtEl>
                                          <p:spTgt spid="12">
                                            <p:txEl>
                                              <p:pRg st="6" end="6"/>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xEl>
                                              <p:pRg st="7" end="7"/>
                                            </p:txEl>
                                          </p:spTgt>
                                        </p:tgtEl>
                                        <p:attrNameLst>
                                          <p:attrName>style.visibility</p:attrName>
                                        </p:attrNameLst>
                                      </p:cBhvr>
                                      <p:to>
                                        <p:strVal val="visible"/>
                                      </p:to>
                                    </p:set>
                                    <p:animEffect transition="in" filter="fade">
                                      <p:cBhvr>
                                        <p:cTn id="42" dur="500"/>
                                        <p:tgtEl>
                                          <p:spTgt spid="1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2">
                                            <p:txEl>
                                              <p:pRg st="8" end="8"/>
                                            </p:txEl>
                                          </p:spTgt>
                                        </p:tgtEl>
                                        <p:attrNameLst>
                                          <p:attrName>style.visibility</p:attrName>
                                        </p:attrNameLst>
                                      </p:cBhvr>
                                      <p:to>
                                        <p:strVal val="visible"/>
                                      </p:to>
                                    </p:set>
                                    <p:animEffect transition="in" filter="fade">
                                      <p:cBhvr>
                                        <p:cTn id="47" dur="500"/>
                                        <p:tgtEl>
                                          <p:spTgt spid="12">
                                            <p:txEl>
                                              <p:pRg st="8" end="8"/>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12">
                                            <p:txEl>
                                              <p:pRg st="9" end="9"/>
                                            </p:txEl>
                                          </p:spTgt>
                                        </p:tgtEl>
                                        <p:attrNameLst>
                                          <p:attrName>style.visibility</p:attrName>
                                        </p:attrNameLst>
                                      </p:cBhvr>
                                      <p:to>
                                        <p:strVal val="visible"/>
                                      </p:to>
                                    </p:set>
                                    <p:animEffect transition="in" filter="fade">
                                      <p:cBhvr>
                                        <p:cTn id="50" dur="500"/>
                                        <p:tgtEl>
                                          <p:spTgt spid="12">
                                            <p:txEl>
                                              <p:pRg st="9" end="9"/>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2">
                                            <p:txEl>
                                              <p:pRg st="10" end="10"/>
                                            </p:txEl>
                                          </p:spTgt>
                                        </p:tgtEl>
                                        <p:attrNameLst>
                                          <p:attrName>style.visibility</p:attrName>
                                        </p:attrNameLst>
                                      </p:cBhvr>
                                      <p:to>
                                        <p:strVal val="visible"/>
                                      </p:to>
                                    </p:set>
                                    <p:animEffect transition="in" filter="fade">
                                      <p:cBhvr>
                                        <p:cTn id="55" dur="500"/>
                                        <p:tgtEl>
                                          <p:spTgt spid="1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그룹 33"/>
          <p:cNvGrpSpPr/>
          <p:nvPr/>
        </p:nvGrpSpPr>
        <p:grpSpPr>
          <a:xfrm>
            <a:off x="2700339" y="1722106"/>
            <a:ext cx="5523887" cy="3459566"/>
            <a:chOff x="2700338" y="864856"/>
            <a:chExt cx="5523887" cy="3459566"/>
          </a:xfrm>
        </p:grpSpPr>
        <p:sp>
          <p:nvSpPr>
            <p:cNvPr id="69" name="TextBox 68"/>
            <p:cNvSpPr txBox="1"/>
            <p:nvPr/>
          </p:nvSpPr>
          <p:spPr>
            <a:xfrm>
              <a:off x="5755390" y="864856"/>
              <a:ext cx="1419225" cy="394175"/>
            </a:xfrm>
            <a:prstGeom prst="rect">
              <a:avLst/>
            </a:prstGeom>
            <a:noFill/>
          </p:spPr>
          <p:txBody>
            <a:bodyPr wrap="square" lIns="0" tIns="0" rIns="0" bIns="0" rtlCol="0" anchor="ctr">
              <a:noAutofit/>
            </a:bodyPr>
            <a:lstStyle/>
            <a:p>
              <a:pPr algn="r">
                <a:lnSpc>
                  <a:spcPts val="900"/>
                </a:lnSpc>
              </a:pPr>
              <a:r>
                <a:rPr lang="en-US" altLang="ko-KR" sz="800" dirty="0">
                  <a:solidFill>
                    <a:schemeClr val="bg1"/>
                  </a:solidFill>
                  <a:ea typeface="Roboto Light" pitchFamily="2" charset="0"/>
                  <a:cs typeface="Roboto Condensed Regular"/>
                </a:rPr>
                <a:t>sit amen, consectetur adipiscing elit. Integer nec odio. Praesent libero. </a:t>
              </a:r>
            </a:p>
          </p:txBody>
        </p:sp>
        <p:sp>
          <p:nvSpPr>
            <p:cNvPr id="154" name="TextBox 153"/>
            <p:cNvSpPr txBox="1"/>
            <p:nvPr/>
          </p:nvSpPr>
          <p:spPr>
            <a:xfrm>
              <a:off x="7084400" y="1456710"/>
              <a:ext cx="1139825" cy="583070"/>
            </a:xfrm>
            <a:prstGeom prst="rect">
              <a:avLst/>
            </a:prstGeom>
            <a:noFill/>
          </p:spPr>
          <p:txBody>
            <a:bodyPr wrap="square" lIns="0" tIns="0" rIns="0" bIns="0" rtlCol="0" anchor="ctr">
              <a:noAutofit/>
            </a:bodyPr>
            <a:lstStyle/>
            <a:p>
              <a:pPr algn="ctr">
                <a:lnSpc>
                  <a:spcPts val="900"/>
                </a:lnSpc>
              </a:pPr>
              <a:r>
                <a:rPr lang="en-US" altLang="ko-KR" sz="800" dirty="0">
                  <a:solidFill>
                    <a:schemeClr val="bg1"/>
                  </a:solidFill>
                  <a:ea typeface="Roboto Light" pitchFamily="2" charset="0"/>
                  <a:cs typeface="Roboto Condensed Regular"/>
                </a:rPr>
                <a:t>sit amen, consectetur adipiscing elit. Integer nec odio. Praesent libero. </a:t>
              </a:r>
            </a:p>
          </p:txBody>
        </p:sp>
        <p:sp>
          <p:nvSpPr>
            <p:cNvPr id="155" name="TextBox 154"/>
            <p:cNvSpPr txBox="1"/>
            <p:nvPr/>
          </p:nvSpPr>
          <p:spPr>
            <a:xfrm>
              <a:off x="2700338" y="2547480"/>
              <a:ext cx="1139825" cy="583070"/>
            </a:xfrm>
            <a:prstGeom prst="rect">
              <a:avLst/>
            </a:prstGeom>
            <a:noFill/>
          </p:spPr>
          <p:txBody>
            <a:bodyPr wrap="square" lIns="0" tIns="0" rIns="0" bIns="0" rtlCol="0" anchor="ctr">
              <a:noAutofit/>
            </a:bodyPr>
            <a:lstStyle/>
            <a:p>
              <a:pPr algn="ctr">
                <a:lnSpc>
                  <a:spcPts val="900"/>
                </a:lnSpc>
              </a:pPr>
              <a:r>
                <a:rPr lang="en-US" altLang="ko-KR" sz="800" dirty="0">
                  <a:solidFill>
                    <a:schemeClr val="bg1"/>
                  </a:solidFill>
                  <a:ea typeface="Roboto Light" pitchFamily="2" charset="0"/>
                  <a:cs typeface="Roboto Condensed Regular"/>
                </a:rPr>
                <a:t>sit amen, consectetur adipiscing elit. Integer nec odio. Praesent libero. </a:t>
              </a:r>
            </a:p>
          </p:txBody>
        </p:sp>
        <p:sp>
          <p:nvSpPr>
            <p:cNvPr id="156" name="TextBox 155"/>
            <p:cNvSpPr txBox="1"/>
            <p:nvPr/>
          </p:nvSpPr>
          <p:spPr>
            <a:xfrm>
              <a:off x="3357563" y="3741352"/>
              <a:ext cx="992187" cy="583070"/>
            </a:xfrm>
            <a:prstGeom prst="rect">
              <a:avLst/>
            </a:prstGeom>
            <a:noFill/>
          </p:spPr>
          <p:txBody>
            <a:bodyPr wrap="square" lIns="0" tIns="0" rIns="0" bIns="0" rtlCol="0" anchor="ctr">
              <a:noAutofit/>
            </a:bodyPr>
            <a:lstStyle/>
            <a:p>
              <a:pPr algn="ctr">
                <a:lnSpc>
                  <a:spcPts val="900"/>
                </a:lnSpc>
              </a:pPr>
              <a:r>
                <a:rPr lang="en-US" altLang="ko-KR" sz="800" dirty="0">
                  <a:solidFill>
                    <a:schemeClr val="bg1"/>
                  </a:solidFill>
                  <a:ea typeface="Roboto Light" pitchFamily="2" charset="0"/>
                  <a:cs typeface="Roboto Condensed Regular"/>
                </a:rPr>
                <a:t>Integer nec odio. Praesent libero. Sed cursus ante dapibus diam. Sed nisi. </a:t>
              </a:r>
            </a:p>
          </p:txBody>
        </p:sp>
        <p:sp>
          <p:nvSpPr>
            <p:cNvPr id="158" name="TextBox 157"/>
            <p:cNvSpPr txBox="1"/>
            <p:nvPr/>
          </p:nvSpPr>
          <p:spPr>
            <a:xfrm>
              <a:off x="6769100" y="3741352"/>
              <a:ext cx="988508" cy="583070"/>
            </a:xfrm>
            <a:prstGeom prst="rect">
              <a:avLst/>
            </a:prstGeom>
            <a:noFill/>
          </p:spPr>
          <p:txBody>
            <a:bodyPr wrap="square" lIns="0" tIns="0" rIns="0" bIns="0" rtlCol="0" anchor="ctr">
              <a:noAutofit/>
            </a:bodyPr>
            <a:lstStyle/>
            <a:p>
              <a:pPr algn="ctr">
                <a:lnSpc>
                  <a:spcPts val="900"/>
                </a:lnSpc>
              </a:pPr>
              <a:r>
                <a:rPr lang="en-US" altLang="ko-KR" sz="800" dirty="0">
                  <a:solidFill>
                    <a:schemeClr val="bg1"/>
                  </a:solidFill>
                  <a:ea typeface="Roboto Light" pitchFamily="2" charset="0"/>
                  <a:cs typeface="Roboto Condensed Regular"/>
                </a:rPr>
                <a:t>Integer nec odio. Praesent libero. Sed cursus ante dapibus diam. Sed nisi. </a:t>
              </a:r>
            </a:p>
          </p:txBody>
        </p:sp>
      </p:grpSp>
      <p:grpSp>
        <p:nvGrpSpPr>
          <p:cNvPr id="32" name="그룹 31"/>
          <p:cNvGrpSpPr/>
          <p:nvPr/>
        </p:nvGrpSpPr>
        <p:grpSpPr>
          <a:xfrm>
            <a:off x="3280834" y="1910908"/>
            <a:ext cx="3716129" cy="3716118"/>
            <a:chOff x="4296730" y="1742660"/>
            <a:chExt cx="2530152" cy="2530144"/>
          </a:xfrm>
        </p:grpSpPr>
        <p:sp>
          <p:nvSpPr>
            <p:cNvPr id="33" name="Oval 5"/>
            <p:cNvSpPr>
              <a:spLocks noChangeArrowheads="1"/>
            </p:cNvSpPr>
            <p:nvPr/>
          </p:nvSpPr>
          <p:spPr bwMode="auto">
            <a:xfrm>
              <a:off x="4296731" y="1744511"/>
              <a:ext cx="2530150" cy="2526444"/>
            </a:xfrm>
            <a:custGeom>
              <a:avLst/>
              <a:gdLst/>
              <a:ahLst/>
              <a:cxnLst/>
              <a:rect l="l" t="t" r="r" b="b"/>
              <a:pathLst>
                <a:path w="1353314" h="1351334">
                  <a:moveTo>
                    <a:pt x="676657" y="107854"/>
                  </a:moveTo>
                  <a:cubicBezTo>
                    <a:pt x="362603" y="107854"/>
                    <a:pt x="108012" y="362073"/>
                    <a:pt x="108012" y="675667"/>
                  </a:cubicBezTo>
                  <a:cubicBezTo>
                    <a:pt x="108012" y="989261"/>
                    <a:pt x="362603" y="1243480"/>
                    <a:pt x="676657" y="1243480"/>
                  </a:cubicBezTo>
                  <a:cubicBezTo>
                    <a:pt x="990711" y="1243480"/>
                    <a:pt x="1245302" y="989261"/>
                    <a:pt x="1245302" y="675667"/>
                  </a:cubicBezTo>
                  <a:cubicBezTo>
                    <a:pt x="1245302" y="362073"/>
                    <a:pt x="990711" y="107854"/>
                    <a:pt x="676657" y="107854"/>
                  </a:cubicBezTo>
                  <a:close/>
                  <a:moveTo>
                    <a:pt x="676657" y="0"/>
                  </a:moveTo>
                  <a:cubicBezTo>
                    <a:pt x="1050364" y="0"/>
                    <a:pt x="1353314" y="302506"/>
                    <a:pt x="1353314" y="675667"/>
                  </a:cubicBezTo>
                  <a:cubicBezTo>
                    <a:pt x="1353314" y="1048828"/>
                    <a:pt x="1050364" y="1351334"/>
                    <a:pt x="676657" y="1351334"/>
                  </a:cubicBezTo>
                  <a:cubicBezTo>
                    <a:pt x="302950" y="1351334"/>
                    <a:pt x="0" y="1048828"/>
                    <a:pt x="0" y="675667"/>
                  </a:cubicBezTo>
                  <a:cubicBezTo>
                    <a:pt x="0" y="302506"/>
                    <a:pt x="302950" y="0"/>
                    <a:pt x="676657" y="0"/>
                  </a:cubicBezTo>
                  <a:close/>
                </a:path>
              </a:pathLst>
            </a:custGeom>
            <a:pattFill prst="ltDnDiag">
              <a:fgClr>
                <a:schemeClr val="bg2">
                  <a:lumMod val="75000"/>
                </a:schemeClr>
              </a:fgClr>
              <a:bgClr>
                <a:schemeClr val="bg2"/>
              </a:bgClr>
            </a:pattFill>
            <a:ln w="9"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95" name="타원 94"/>
            <p:cNvSpPr/>
            <p:nvPr/>
          </p:nvSpPr>
          <p:spPr>
            <a:xfrm>
              <a:off x="4296730" y="1742660"/>
              <a:ext cx="2530152" cy="2530144"/>
            </a:xfrm>
            <a:prstGeom prst="ellipse">
              <a:avLst/>
            </a:prstGeom>
            <a:noFill/>
            <a:ln w="3175" cap="flat" cmpd="sng" algn="ctr">
              <a:solidFill>
                <a:schemeClr val="accen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87" name="TextBox 86"/>
            <p:cNvSpPr txBox="1"/>
            <p:nvPr/>
          </p:nvSpPr>
          <p:spPr>
            <a:xfrm>
              <a:off x="4661279" y="2623026"/>
              <a:ext cx="1801053" cy="769412"/>
            </a:xfrm>
            <a:prstGeom prst="rect">
              <a:avLst/>
            </a:prstGeom>
            <a:noFill/>
          </p:spPr>
          <p:txBody>
            <a:bodyPr wrap="square" lIns="0" tIns="0" rIns="0" bIns="0" rtlCol="0" anchor="ctr">
              <a:noAutofit/>
            </a:bodyPr>
            <a:lstStyle/>
            <a:p>
              <a:pPr lvl="0" algn="ctr"/>
              <a:r>
                <a:rPr lang="lt-LT" altLang="ko-KR" sz="2200" b="1" dirty="0">
                  <a:gradFill>
                    <a:gsLst>
                      <a:gs pos="0">
                        <a:schemeClr val="accent1"/>
                      </a:gs>
                      <a:gs pos="100000">
                        <a:schemeClr val="accent1"/>
                      </a:gs>
                    </a:gsLst>
                    <a:lin ang="0" scaled="1"/>
                  </a:gradFill>
                  <a:effectLst>
                    <a:outerShdw blurRad="38100" dist="38100" dir="2700000" algn="tl">
                      <a:srgbClr val="000000">
                        <a:alpha val="43137"/>
                      </a:srgbClr>
                    </a:outerShdw>
                  </a:effectLst>
                  <a:latin typeface="+mj-lt"/>
                  <a:ea typeface="Roboto Light" pitchFamily="2" charset="0"/>
                  <a:cs typeface="+mj-cs"/>
                </a:rPr>
                <a:t>Įgalioti subjektai</a:t>
              </a:r>
            </a:p>
          </p:txBody>
        </p:sp>
      </p:grpSp>
      <p:grpSp>
        <p:nvGrpSpPr>
          <p:cNvPr id="132" name="그룹 131"/>
          <p:cNvGrpSpPr/>
          <p:nvPr/>
        </p:nvGrpSpPr>
        <p:grpSpPr>
          <a:xfrm>
            <a:off x="1115793" y="1271382"/>
            <a:ext cx="3535815" cy="2755153"/>
            <a:chOff x="5363553" y="1200291"/>
            <a:chExt cx="1113817" cy="953601"/>
          </a:xfrm>
        </p:grpSpPr>
        <p:sp>
          <p:nvSpPr>
            <p:cNvPr id="133" name="타원 132"/>
            <p:cNvSpPr/>
            <p:nvPr/>
          </p:nvSpPr>
          <p:spPr>
            <a:xfrm>
              <a:off x="5388526" y="1200291"/>
              <a:ext cx="1088844" cy="953600"/>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br>
                <a:rPr lang="lt-LT" altLang="lt-LT" sz="1500" dirty="0">
                  <a:solidFill>
                    <a:schemeClr val="bg1"/>
                  </a:solidFill>
                  <a:latin typeface="+mj-lt"/>
                  <a:cs typeface="Times New Roman" panose="02020603050405020304" pitchFamily="18" charset="0"/>
                </a:rPr>
              </a:br>
              <a:endParaRPr lang="lt-LT" altLang="lt-LT" sz="1500" dirty="0">
                <a:solidFill>
                  <a:schemeClr val="bg1"/>
                </a:solidFill>
                <a:latin typeface="+mj-lt"/>
                <a:cs typeface="Times New Roman" panose="02020603050405020304" pitchFamily="18" charset="0"/>
              </a:endParaRPr>
            </a:p>
            <a:p>
              <a:pPr algn="ctr">
                <a:spcAft>
                  <a:spcPts val="300"/>
                </a:spcAft>
              </a:pPr>
              <a:r>
                <a:rPr lang="lt-LT" altLang="lt-LT" sz="1400" dirty="0">
                  <a:solidFill>
                    <a:schemeClr val="bg1"/>
                  </a:solidFill>
                  <a:latin typeface="+mj-lt"/>
                  <a:cs typeface="Times New Roman" panose="02020603050405020304" pitchFamily="18" charset="0"/>
                </a:rPr>
                <a:t>šias sritis lygina su padėtimi, kuri turėtų būti pagal pasirinktus vertinimo kriterijus (įstaigos teisinį statusą nustatančiuose, įstaigos veiklą ar atskirų funkcijų atlikimą reglamentuojančiuose įstatymuose, kituose teisės norminiuose aktuose įtvirtintus įpareigojimus ir teisines prievoles</a:t>
              </a:r>
            </a:p>
            <a:p>
              <a:pPr algn="ctr">
                <a:spcAft>
                  <a:spcPts val="300"/>
                </a:spcAft>
              </a:pPr>
              <a:endParaRPr lang="ko-KR" altLang="en-US" sz="2000" b="1" dirty="0">
                <a:gradFill>
                  <a:gsLst>
                    <a:gs pos="0">
                      <a:prstClr val="white"/>
                    </a:gs>
                    <a:gs pos="100000">
                      <a:prstClr val="white"/>
                    </a:gs>
                  </a:gsLst>
                  <a:lin ang="5400000" scaled="0"/>
                </a:gradFill>
                <a:latin typeface="+mj-lt"/>
                <a:ea typeface="+mj-ea"/>
                <a:cs typeface="Tahoma" panose="020B0604030504040204" pitchFamily="34" charset="0"/>
              </a:endParaRPr>
            </a:p>
          </p:txBody>
        </p:sp>
        <p:sp>
          <p:nvSpPr>
            <p:cNvPr id="134" name="타원 111"/>
            <p:cNvSpPr/>
            <p:nvPr/>
          </p:nvSpPr>
          <p:spPr>
            <a:xfrm>
              <a:off x="5605916" y="1521893"/>
              <a:ext cx="587958" cy="631999"/>
            </a:xfrm>
            <a:custGeom>
              <a:avLst/>
              <a:gdLst/>
              <a:ahLst/>
              <a:cxnLst/>
              <a:rect l="l" t="t" r="r" b="b"/>
              <a:pathLst>
                <a:path w="587958" h="631999">
                  <a:moveTo>
                    <a:pt x="515732" y="0"/>
                  </a:moveTo>
                  <a:cubicBezTo>
                    <a:pt x="561413" y="64854"/>
                    <a:pt x="587958" y="143990"/>
                    <a:pt x="587958" y="229326"/>
                  </a:cubicBezTo>
                  <a:cubicBezTo>
                    <a:pt x="587958" y="451716"/>
                    <a:pt x="407675" y="631999"/>
                    <a:pt x="185284" y="631999"/>
                  </a:cubicBezTo>
                  <a:cubicBezTo>
                    <a:pt x="118132" y="631999"/>
                    <a:pt x="54819" y="615561"/>
                    <a:pt x="0" y="584861"/>
                  </a:cubicBezTo>
                  <a:cubicBezTo>
                    <a:pt x="34632" y="595451"/>
                    <a:pt x="71363" y="600249"/>
                    <a:pt x="109215" y="600249"/>
                  </a:cubicBezTo>
                  <a:cubicBezTo>
                    <a:pt x="351271" y="600249"/>
                    <a:pt x="547496" y="404024"/>
                    <a:pt x="547496" y="161969"/>
                  </a:cubicBezTo>
                  <a:cubicBezTo>
                    <a:pt x="547496" y="104644"/>
                    <a:pt x="536490" y="49889"/>
                    <a:pt x="515732" y="0"/>
                  </a:cubicBezTo>
                  <a:close/>
                </a:path>
              </a:pathLst>
            </a:custGeom>
            <a:solidFill>
              <a:srgbClr val="000000">
                <a:alpha val="10000"/>
              </a:srgb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35" name="타원 134"/>
            <p:cNvSpPr/>
            <p:nvPr/>
          </p:nvSpPr>
          <p:spPr>
            <a:xfrm>
              <a:off x="5363553" y="1587899"/>
              <a:ext cx="196381" cy="196381"/>
            </a:xfrm>
            <a:prstGeom prst="ellipse">
              <a:avLst/>
            </a:prstGeom>
            <a:solidFill>
              <a:schemeClr val="accent3"/>
            </a:solidFill>
            <a:ln w="3175" cap="flat" cmpd="sng" algn="ctr">
              <a:no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en-US" altLang="ko-KR" sz="1200" b="1">
                  <a:gradFill>
                    <a:gsLst>
                      <a:gs pos="0">
                        <a:schemeClr val="accent1"/>
                      </a:gs>
                      <a:gs pos="100000">
                        <a:schemeClr val="accent1"/>
                      </a:gs>
                    </a:gsLst>
                    <a:lin ang="5400000" scaled="0"/>
                  </a:gradFill>
                  <a:latin typeface="Bebas Neue" pitchFamily="34" charset="0"/>
                  <a:ea typeface="+mj-ea"/>
                </a:rPr>
                <a:t>01</a:t>
              </a:r>
              <a:endParaRPr lang="ko-KR" altLang="en-US" sz="1200" b="1" dirty="0">
                <a:gradFill>
                  <a:gsLst>
                    <a:gs pos="0">
                      <a:schemeClr val="accent1"/>
                    </a:gs>
                    <a:gs pos="100000">
                      <a:schemeClr val="accent1"/>
                    </a:gs>
                  </a:gsLst>
                  <a:lin ang="5400000" scaled="0"/>
                </a:gradFill>
                <a:latin typeface="Bebas Neue" pitchFamily="34" charset="0"/>
                <a:ea typeface="+mj-ea"/>
              </a:endParaRPr>
            </a:p>
          </p:txBody>
        </p:sp>
      </p:grpSp>
      <p:sp>
        <p:nvSpPr>
          <p:cNvPr id="138" name="타원 111"/>
          <p:cNvSpPr/>
          <p:nvPr/>
        </p:nvSpPr>
        <p:spPr>
          <a:xfrm>
            <a:off x="1877087" y="3149354"/>
            <a:ext cx="1857536" cy="1287321"/>
          </a:xfrm>
          <a:custGeom>
            <a:avLst/>
            <a:gdLst/>
            <a:ahLst/>
            <a:cxnLst/>
            <a:rect l="l" t="t" r="r" b="b"/>
            <a:pathLst>
              <a:path w="587958" h="631999">
                <a:moveTo>
                  <a:pt x="515732" y="0"/>
                </a:moveTo>
                <a:cubicBezTo>
                  <a:pt x="561413" y="64854"/>
                  <a:pt x="587958" y="143990"/>
                  <a:pt x="587958" y="229326"/>
                </a:cubicBezTo>
                <a:cubicBezTo>
                  <a:pt x="587958" y="451716"/>
                  <a:pt x="407675" y="631999"/>
                  <a:pt x="185284" y="631999"/>
                </a:cubicBezTo>
                <a:cubicBezTo>
                  <a:pt x="118132" y="631999"/>
                  <a:pt x="54819" y="615561"/>
                  <a:pt x="0" y="584861"/>
                </a:cubicBezTo>
                <a:cubicBezTo>
                  <a:pt x="34632" y="595451"/>
                  <a:pt x="71363" y="600249"/>
                  <a:pt x="109215" y="600249"/>
                </a:cubicBezTo>
                <a:cubicBezTo>
                  <a:pt x="351271" y="600249"/>
                  <a:pt x="547496" y="404024"/>
                  <a:pt x="547496" y="161969"/>
                </a:cubicBezTo>
                <a:cubicBezTo>
                  <a:pt x="547496" y="104644"/>
                  <a:pt x="536490" y="49889"/>
                  <a:pt x="515732" y="0"/>
                </a:cubicBezTo>
                <a:close/>
              </a:path>
            </a:pathLst>
          </a:custGeom>
          <a:solidFill>
            <a:srgbClr val="000000">
              <a:alpha val="10000"/>
            </a:srgb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nvGrpSpPr>
          <p:cNvPr id="140" name="그룹 139"/>
          <p:cNvGrpSpPr/>
          <p:nvPr/>
        </p:nvGrpSpPr>
        <p:grpSpPr>
          <a:xfrm>
            <a:off x="5333626" y="1430976"/>
            <a:ext cx="3079497" cy="2292886"/>
            <a:chOff x="5458682" y="1419793"/>
            <a:chExt cx="735192" cy="734099"/>
          </a:xfrm>
        </p:grpSpPr>
        <p:sp>
          <p:nvSpPr>
            <p:cNvPr id="141" name="타원 140"/>
            <p:cNvSpPr/>
            <p:nvPr/>
          </p:nvSpPr>
          <p:spPr>
            <a:xfrm>
              <a:off x="5458682" y="1419793"/>
              <a:ext cx="724706" cy="724704"/>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lt-LT" altLang="lt-LT" sz="2000" dirty="0">
                  <a:solidFill>
                    <a:schemeClr val="bg1"/>
                  </a:solidFill>
                  <a:latin typeface="Times New Roman" panose="02020603050405020304" pitchFamily="18" charset="0"/>
                  <a:cs typeface="Times New Roman" panose="02020603050405020304" pitchFamily="18" charset="0"/>
                </a:rPr>
                <a:t>nustato</a:t>
              </a:r>
              <a:r>
                <a:rPr lang="lt-LT" altLang="lt-LT" sz="2000" b="1" dirty="0">
                  <a:solidFill>
                    <a:schemeClr val="bg1"/>
                  </a:solidFill>
                  <a:latin typeface="Times New Roman" panose="02020603050405020304" pitchFamily="18" charset="0"/>
                  <a:cs typeface="Times New Roman" panose="02020603050405020304" pitchFamily="18" charset="0"/>
                </a:rPr>
                <a:t> konkrečius korupcijos rizikos veiksnius </a:t>
              </a:r>
              <a:r>
                <a:rPr lang="lt-LT" altLang="lt-LT" sz="2000" dirty="0">
                  <a:solidFill>
                    <a:schemeClr val="bg1"/>
                  </a:solidFill>
                  <a:latin typeface="Times New Roman" panose="02020603050405020304" pitchFamily="18" charset="0"/>
                  <a:cs typeface="Times New Roman" panose="02020603050405020304" pitchFamily="18" charset="0"/>
                </a:rPr>
                <a:t>įstaigos veiklos srityje</a:t>
              </a:r>
            </a:p>
            <a:p>
              <a:pPr algn="ctr">
                <a:spcAft>
                  <a:spcPts val="300"/>
                </a:spcAft>
              </a:pPr>
              <a:endParaRPr lang="ko-KR" altLang="en-US" sz="2000" b="1" dirty="0">
                <a:gradFill>
                  <a:gsLst>
                    <a:gs pos="0">
                      <a:prstClr val="white"/>
                    </a:gs>
                    <a:gs pos="100000">
                      <a:prstClr val="white"/>
                    </a:gs>
                  </a:gsLst>
                  <a:lin ang="5400000" scaled="0"/>
                </a:gradFill>
                <a:latin typeface="+mj-lt"/>
                <a:ea typeface="+mj-ea"/>
                <a:cs typeface="Tahoma" panose="020B0604030504040204" pitchFamily="34" charset="0"/>
              </a:endParaRPr>
            </a:p>
          </p:txBody>
        </p:sp>
        <p:sp>
          <p:nvSpPr>
            <p:cNvPr id="142" name="타원 111"/>
            <p:cNvSpPr/>
            <p:nvPr/>
          </p:nvSpPr>
          <p:spPr>
            <a:xfrm>
              <a:off x="5605916" y="1521893"/>
              <a:ext cx="587958" cy="631999"/>
            </a:xfrm>
            <a:custGeom>
              <a:avLst/>
              <a:gdLst/>
              <a:ahLst/>
              <a:cxnLst/>
              <a:rect l="l" t="t" r="r" b="b"/>
              <a:pathLst>
                <a:path w="587958" h="631999">
                  <a:moveTo>
                    <a:pt x="515732" y="0"/>
                  </a:moveTo>
                  <a:cubicBezTo>
                    <a:pt x="561413" y="64854"/>
                    <a:pt x="587958" y="143990"/>
                    <a:pt x="587958" y="229326"/>
                  </a:cubicBezTo>
                  <a:cubicBezTo>
                    <a:pt x="587958" y="451716"/>
                    <a:pt x="407675" y="631999"/>
                    <a:pt x="185284" y="631999"/>
                  </a:cubicBezTo>
                  <a:cubicBezTo>
                    <a:pt x="118132" y="631999"/>
                    <a:pt x="54819" y="615561"/>
                    <a:pt x="0" y="584861"/>
                  </a:cubicBezTo>
                  <a:cubicBezTo>
                    <a:pt x="34632" y="595451"/>
                    <a:pt x="71363" y="600249"/>
                    <a:pt x="109215" y="600249"/>
                  </a:cubicBezTo>
                  <a:cubicBezTo>
                    <a:pt x="351271" y="600249"/>
                    <a:pt x="547496" y="404024"/>
                    <a:pt x="547496" y="161969"/>
                  </a:cubicBezTo>
                  <a:cubicBezTo>
                    <a:pt x="547496" y="104644"/>
                    <a:pt x="536490" y="49889"/>
                    <a:pt x="515732" y="0"/>
                  </a:cubicBezTo>
                  <a:close/>
                </a:path>
              </a:pathLst>
            </a:custGeom>
            <a:solidFill>
              <a:srgbClr val="000000">
                <a:alpha val="10000"/>
              </a:srgb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43" name="타원 142"/>
            <p:cNvSpPr/>
            <p:nvPr/>
          </p:nvSpPr>
          <p:spPr>
            <a:xfrm>
              <a:off x="6037379" y="1666185"/>
              <a:ext cx="132273" cy="180577"/>
            </a:xfrm>
            <a:prstGeom prst="ellipse">
              <a:avLst/>
            </a:prstGeom>
            <a:solidFill>
              <a:schemeClr val="accent3"/>
            </a:solidFill>
            <a:ln w="3175" cap="flat" cmpd="sng" algn="ctr">
              <a:no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en-US" altLang="ko-KR" sz="1200" b="1" dirty="0">
                  <a:gradFill>
                    <a:gsLst>
                      <a:gs pos="0">
                        <a:schemeClr val="accent1"/>
                      </a:gs>
                      <a:gs pos="100000">
                        <a:schemeClr val="accent1"/>
                      </a:gs>
                    </a:gsLst>
                    <a:lin ang="5400000" scaled="0"/>
                  </a:gradFill>
                  <a:latin typeface="Bebas Neue" pitchFamily="34" charset="0"/>
                  <a:ea typeface="+mj-ea"/>
                </a:rPr>
                <a:t>02</a:t>
              </a:r>
              <a:endParaRPr lang="ko-KR" altLang="en-US" sz="1200" b="1" dirty="0">
                <a:gradFill>
                  <a:gsLst>
                    <a:gs pos="0">
                      <a:schemeClr val="accent1"/>
                    </a:gs>
                    <a:gs pos="100000">
                      <a:schemeClr val="accent1"/>
                    </a:gs>
                  </a:gsLst>
                  <a:lin ang="5400000" scaled="0"/>
                </a:gradFill>
                <a:latin typeface="Bebas Neue" pitchFamily="34" charset="0"/>
                <a:ea typeface="+mj-ea"/>
              </a:endParaRPr>
            </a:p>
          </p:txBody>
        </p:sp>
      </p:grpSp>
      <p:grpSp>
        <p:nvGrpSpPr>
          <p:cNvPr id="148" name="그룹 147"/>
          <p:cNvGrpSpPr/>
          <p:nvPr/>
        </p:nvGrpSpPr>
        <p:grpSpPr>
          <a:xfrm>
            <a:off x="2700342" y="4054301"/>
            <a:ext cx="4566574" cy="2263543"/>
            <a:chOff x="4898081" y="1365244"/>
            <a:chExt cx="1327249" cy="1042878"/>
          </a:xfrm>
        </p:grpSpPr>
        <p:sp>
          <p:nvSpPr>
            <p:cNvPr id="149" name="타원 148"/>
            <p:cNvSpPr/>
            <p:nvPr/>
          </p:nvSpPr>
          <p:spPr>
            <a:xfrm>
              <a:off x="4898081" y="1365244"/>
              <a:ext cx="1327249" cy="1042878"/>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lt-LT" dirty="0"/>
            </a:p>
            <a:p>
              <a:pPr algn="ctr">
                <a:spcAft>
                  <a:spcPts val="300"/>
                </a:spcAft>
              </a:pPr>
              <a:endParaRPr lang="lt-LT" dirty="0"/>
            </a:p>
            <a:p>
              <a:pPr algn="ctr">
                <a:spcAft>
                  <a:spcPts val="300"/>
                </a:spcAft>
              </a:pPr>
              <a:r>
                <a:rPr lang="lt-LT" dirty="0"/>
                <a:t>Įstaiga įvertina, kaip yra korupcijos rizikos veiksniai valdomi, ar pakanka kontrolės procedūrų, ar būtina imtis papildomų priemonių, ir nustato šių priemonių įgyvendinimą. </a:t>
              </a:r>
              <a:endParaRPr lang="lt-LT" altLang="lt-LT" b="1" dirty="0">
                <a:latin typeface="Times New Roman" panose="02020603050405020304" pitchFamily="18" charset="0"/>
                <a:cs typeface="Times New Roman" panose="02020603050405020304" pitchFamily="18" charset="0"/>
              </a:endParaRPr>
            </a:p>
            <a:p>
              <a:pPr algn="ctr">
                <a:spcAft>
                  <a:spcPts val="300"/>
                </a:spcAft>
              </a:pPr>
              <a:endParaRPr lang="ko-KR" altLang="en-US" sz="2000" b="1" dirty="0">
                <a:gradFill>
                  <a:gsLst>
                    <a:gs pos="0">
                      <a:prstClr val="white"/>
                    </a:gs>
                    <a:gs pos="100000">
                      <a:prstClr val="white"/>
                    </a:gs>
                  </a:gsLst>
                  <a:lin ang="5400000" scaled="0"/>
                </a:gradFill>
                <a:latin typeface="+mj-lt"/>
                <a:ea typeface="+mj-ea"/>
              </a:endParaRPr>
            </a:p>
          </p:txBody>
        </p:sp>
        <p:sp>
          <p:nvSpPr>
            <p:cNvPr id="151" name="타원 111"/>
            <p:cNvSpPr/>
            <p:nvPr/>
          </p:nvSpPr>
          <p:spPr>
            <a:xfrm>
              <a:off x="5588971" y="1627793"/>
              <a:ext cx="587958" cy="631999"/>
            </a:xfrm>
            <a:custGeom>
              <a:avLst/>
              <a:gdLst/>
              <a:ahLst/>
              <a:cxnLst/>
              <a:rect l="l" t="t" r="r" b="b"/>
              <a:pathLst>
                <a:path w="587958" h="631999">
                  <a:moveTo>
                    <a:pt x="515732" y="0"/>
                  </a:moveTo>
                  <a:cubicBezTo>
                    <a:pt x="561413" y="64854"/>
                    <a:pt x="587958" y="143990"/>
                    <a:pt x="587958" y="229326"/>
                  </a:cubicBezTo>
                  <a:cubicBezTo>
                    <a:pt x="587958" y="451716"/>
                    <a:pt x="407675" y="631999"/>
                    <a:pt x="185284" y="631999"/>
                  </a:cubicBezTo>
                  <a:cubicBezTo>
                    <a:pt x="118132" y="631999"/>
                    <a:pt x="54819" y="615561"/>
                    <a:pt x="0" y="584861"/>
                  </a:cubicBezTo>
                  <a:cubicBezTo>
                    <a:pt x="34632" y="595451"/>
                    <a:pt x="71363" y="600249"/>
                    <a:pt x="109215" y="600249"/>
                  </a:cubicBezTo>
                  <a:cubicBezTo>
                    <a:pt x="351271" y="600249"/>
                    <a:pt x="547496" y="404024"/>
                    <a:pt x="547496" y="161969"/>
                  </a:cubicBezTo>
                  <a:cubicBezTo>
                    <a:pt x="547496" y="104644"/>
                    <a:pt x="536490" y="49889"/>
                    <a:pt x="515732" y="0"/>
                  </a:cubicBezTo>
                  <a:close/>
                </a:path>
              </a:pathLst>
            </a:custGeom>
            <a:solidFill>
              <a:srgbClr val="000000">
                <a:alpha val="10000"/>
              </a:srgb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sp>
        <p:nvSpPr>
          <p:cNvPr id="3" name="제목 2"/>
          <p:cNvSpPr>
            <a:spLocks noGrp="1"/>
          </p:cNvSpPr>
          <p:nvPr>
            <p:ph type="title"/>
          </p:nvPr>
        </p:nvSpPr>
        <p:spPr/>
        <p:txBody>
          <a:bodyPr>
            <a:normAutofit fontScale="90000"/>
          </a:bodyPr>
          <a:lstStyle/>
          <a:p>
            <a:r>
              <a:rPr lang="en-US" altLang="ko-KR" dirty="0"/>
              <a:t>    </a:t>
            </a:r>
            <a:br>
              <a:rPr lang="lt-LT" altLang="ko-KR" dirty="0"/>
            </a:br>
            <a:r>
              <a:rPr lang="lt-LT" altLang="lt-LT" sz="2700" b="1" dirty="0">
                <a:latin typeface="Times New Roman" panose="02020603050405020304" pitchFamily="18" charset="0"/>
                <a:cs typeface="Times New Roman" panose="02020603050405020304" pitchFamily="18" charset="0"/>
              </a:rPr>
              <a:t>Nustačius, jog įstaigos veiklos sritys atitinka bent </a:t>
            </a:r>
            <a:r>
              <a:rPr lang="lt-LT" altLang="lt-LT" sz="2700" b="1" dirty="0">
                <a:solidFill>
                  <a:srgbClr val="0070C0"/>
                </a:solidFill>
                <a:latin typeface="Times New Roman" panose="02020603050405020304" pitchFamily="18" charset="0"/>
                <a:cs typeface="Times New Roman" panose="02020603050405020304" pitchFamily="18" charset="0"/>
              </a:rPr>
              <a:t>vieną </a:t>
            </a:r>
            <a:r>
              <a:rPr lang="lt-LT" altLang="lt-LT" sz="2700" b="1" dirty="0">
                <a:latin typeface="Times New Roman" panose="02020603050405020304" pitchFamily="18" charset="0"/>
                <a:cs typeface="Times New Roman" panose="02020603050405020304" pitchFamily="18" charset="0"/>
              </a:rPr>
              <a:t>iš KPĮ 6 straipsnio 3 dalyje įtvirtintų kriterijų</a:t>
            </a:r>
            <a:br>
              <a:rPr lang="lt-LT" altLang="lt-LT" b="1" dirty="0">
                <a:latin typeface="Times New Roman" panose="02020603050405020304" pitchFamily="18" charset="0"/>
                <a:cs typeface="Times New Roman" panose="02020603050405020304" pitchFamily="18" charset="0"/>
              </a:rPr>
            </a:br>
            <a:endParaRPr lang="ko-KR" altLang="en-US" dirty="0">
              <a:solidFill>
                <a:schemeClr val="accent1"/>
              </a:solidFill>
            </a:endParaRPr>
          </a:p>
        </p:txBody>
      </p:sp>
      <p:sp>
        <p:nvSpPr>
          <p:cNvPr id="35" name="타원 151">
            <a:extLst>
              <a:ext uri="{FF2B5EF4-FFF2-40B4-BE49-F238E27FC236}">
                <a16:creationId xmlns:a16="http://schemas.microsoft.com/office/drawing/2014/main" id="{2B569CA6-3C24-47E5-BD97-BC89C5FB224B}"/>
              </a:ext>
            </a:extLst>
          </p:cNvPr>
          <p:cNvSpPr/>
          <p:nvPr/>
        </p:nvSpPr>
        <p:spPr>
          <a:xfrm>
            <a:off x="2866871" y="4838165"/>
            <a:ext cx="490691" cy="583487"/>
          </a:xfrm>
          <a:prstGeom prst="ellipse">
            <a:avLst/>
          </a:prstGeom>
          <a:solidFill>
            <a:schemeClr val="accent3"/>
          </a:solidFill>
          <a:ln w="3175" cap="flat" cmpd="sng" algn="ctr">
            <a:no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en-US" altLang="ko-KR" sz="1200" b="1" dirty="0">
                <a:gradFill>
                  <a:gsLst>
                    <a:gs pos="0">
                      <a:schemeClr val="accent1"/>
                    </a:gs>
                    <a:gs pos="100000">
                      <a:schemeClr val="accent1"/>
                    </a:gs>
                  </a:gsLst>
                  <a:lin ang="5400000" scaled="0"/>
                </a:gradFill>
                <a:latin typeface="Bebas Neue" pitchFamily="34" charset="0"/>
                <a:ea typeface="+mj-ea"/>
              </a:rPr>
              <a:t>03</a:t>
            </a:r>
            <a:endParaRPr lang="ko-KR" altLang="en-US" sz="1200" b="1" dirty="0">
              <a:gradFill>
                <a:gsLst>
                  <a:gs pos="0">
                    <a:schemeClr val="accent1"/>
                  </a:gs>
                  <a:gs pos="100000">
                    <a:schemeClr val="accent1"/>
                  </a:gs>
                </a:gsLst>
                <a:lin ang="5400000" scaled="0"/>
              </a:gradFill>
              <a:latin typeface="Bebas Neue" pitchFamily="34" charset="0"/>
              <a:ea typeface="+mj-ea"/>
            </a:endParaRPr>
          </a:p>
        </p:txBody>
      </p:sp>
    </p:spTree>
    <p:extLst>
      <p:ext uri="{BB962C8B-B14F-4D97-AF65-F5344CB8AC3E}">
        <p14:creationId xmlns:p14="http://schemas.microsoft.com/office/powerpoint/2010/main" val="273131997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17" presetClass="entr" presetSubtype="10" fill="hold" nodeType="afterEffect">
                                  <p:stCondLst>
                                    <p:cond delay="0"/>
                                  </p:stCondLst>
                                  <p:childTnLst>
                                    <p:set>
                                      <p:cBhvr>
                                        <p:cTn id="11" dur="1" fill="hold">
                                          <p:stCondLst>
                                            <p:cond delay="0"/>
                                          </p:stCondLst>
                                        </p:cTn>
                                        <p:tgtEl>
                                          <p:spTgt spid="132"/>
                                        </p:tgtEl>
                                        <p:attrNameLst>
                                          <p:attrName>style.visibility</p:attrName>
                                        </p:attrNameLst>
                                      </p:cBhvr>
                                      <p:to>
                                        <p:strVal val="visible"/>
                                      </p:to>
                                    </p:set>
                                    <p:anim calcmode="lin" valueType="num">
                                      <p:cBhvr>
                                        <p:cTn id="12" dur="500" fill="hold"/>
                                        <p:tgtEl>
                                          <p:spTgt spid="132"/>
                                        </p:tgtEl>
                                        <p:attrNameLst>
                                          <p:attrName>ppt_w</p:attrName>
                                        </p:attrNameLst>
                                      </p:cBhvr>
                                      <p:tavLst>
                                        <p:tav tm="0">
                                          <p:val>
                                            <p:fltVal val="0"/>
                                          </p:val>
                                        </p:tav>
                                        <p:tav tm="100000">
                                          <p:val>
                                            <p:strVal val="#ppt_w"/>
                                          </p:val>
                                        </p:tav>
                                      </p:tavLst>
                                    </p:anim>
                                    <p:anim calcmode="lin" valueType="num">
                                      <p:cBhvr>
                                        <p:cTn id="13" dur="500" fill="hold"/>
                                        <p:tgtEl>
                                          <p:spTgt spid="132"/>
                                        </p:tgtEl>
                                        <p:attrNameLst>
                                          <p:attrName>ppt_h</p:attrName>
                                        </p:attrNameLst>
                                      </p:cBhvr>
                                      <p:tavLst>
                                        <p:tav tm="0">
                                          <p:val>
                                            <p:strVal val="#ppt_h"/>
                                          </p:val>
                                        </p:tav>
                                        <p:tav tm="100000">
                                          <p:val>
                                            <p:strVal val="#ppt_h"/>
                                          </p:val>
                                        </p:tav>
                                      </p:tavLst>
                                    </p:anim>
                                  </p:childTnLst>
                                </p:cTn>
                              </p:par>
                            </p:childTnLst>
                          </p:cTn>
                        </p:par>
                        <p:par>
                          <p:cTn id="14" fill="hold">
                            <p:stCondLst>
                              <p:cond delay="1000"/>
                            </p:stCondLst>
                            <p:childTnLst>
                              <p:par>
                                <p:cTn id="15" presetID="17" presetClass="entr" presetSubtype="10" fill="hold" nodeType="afterEffect">
                                  <p:stCondLst>
                                    <p:cond delay="0"/>
                                  </p:stCondLst>
                                  <p:childTnLst>
                                    <p:set>
                                      <p:cBhvr>
                                        <p:cTn id="16" dur="1" fill="hold">
                                          <p:stCondLst>
                                            <p:cond delay="0"/>
                                          </p:stCondLst>
                                        </p:cTn>
                                        <p:tgtEl>
                                          <p:spTgt spid="140"/>
                                        </p:tgtEl>
                                        <p:attrNameLst>
                                          <p:attrName>style.visibility</p:attrName>
                                        </p:attrNameLst>
                                      </p:cBhvr>
                                      <p:to>
                                        <p:strVal val="visible"/>
                                      </p:to>
                                    </p:set>
                                    <p:anim calcmode="lin" valueType="num">
                                      <p:cBhvr>
                                        <p:cTn id="17" dur="500" fill="hold"/>
                                        <p:tgtEl>
                                          <p:spTgt spid="140"/>
                                        </p:tgtEl>
                                        <p:attrNameLst>
                                          <p:attrName>ppt_w</p:attrName>
                                        </p:attrNameLst>
                                      </p:cBhvr>
                                      <p:tavLst>
                                        <p:tav tm="0">
                                          <p:val>
                                            <p:fltVal val="0"/>
                                          </p:val>
                                        </p:tav>
                                        <p:tav tm="100000">
                                          <p:val>
                                            <p:strVal val="#ppt_w"/>
                                          </p:val>
                                        </p:tav>
                                      </p:tavLst>
                                    </p:anim>
                                    <p:anim calcmode="lin" valueType="num">
                                      <p:cBhvr>
                                        <p:cTn id="18" dur="500" fill="hold"/>
                                        <p:tgtEl>
                                          <p:spTgt spid="140"/>
                                        </p:tgtEl>
                                        <p:attrNameLst>
                                          <p:attrName>ppt_h</p:attrName>
                                        </p:attrNameLst>
                                      </p:cBhvr>
                                      <p:tavLst>
                                        <p:tav tm="0">
                                          <p:val>
                                            <p:strVal val="#ppt_h"/>
                                          </p:val>
                                        </p:tav>
                                        <p:tav tm="100000">
                                          <p:val>
                                            <p:strVal val="#ppt_h"/>
                                          </p:val>
                                        </p:tav>
                                      </p:tavLst>
                                    </p:anim>
                                  </p:childTnLst>
                                </p:cTn>
                              </p:par>
                            </p:childTnLst>
                          </p:cTn>
                        </p:par>
                        <p:par>
                          <p:cTn id="19" fill="hold">
                            <p:stCondLst>
                              <p:cond delay="1500"/>
                            </p:stCondLst>
                            <p:childTnLst>
                              <p:par>
                                <p:cTn id="20" presetID="17" presetClass="entr" presetSubtype="10" fill="hold" nodeType="afterEffect">
                                  <p:stCondLst>
                                    <p:cond delay="0"/>
                                  </p:stCondLst>
                                  <p:childTnLst>
                                    <p:set>
                                      <p:cBhvr>
                                        <p:cTn id="21" dur="1" fill="hold">
                                          <p:stCondLst>
                                            <p:cond delay="0"/>
                                          </p:stCondLst>
                                        </p:cTn>
                                        <p:tgtEl>
                                          <p:spTgt spid="148"/>
                                        </p:tgtEl>
                                        <p:attrNameLst>
                                          <p:attrName>style.visibility</p:attrName>
                                        </p:attrNameLst>
                                      </p:cBhvr>
                                      <p:to>
                                        <p:strVal val="visible"/>
                                      </p:to>
                                    </p:set>
                                    <p:anim calcmode="lin" valueType="num">
                                      <p:cBhvr>
                                        <p:cTn id="22" dur="500" fill="hold"/>
                                        <p:tgtEl>
                                          <p:spTgt spid="148"/>
                                        </p:tgtEl>
                                        <p:attrNameLst>
                                          <p:attrName>ppt_w</p:attrName>
                                        </p:attrNameLst>
                                      </p:cBhvr>
                                      <p:tavLst>
                                        <p:tav tm="0">
                                          <p:val>
                                            <p:fltVal val="0"/>
                                          </p:val>
                                        </p:tav>
                                        <p:tav tm="100000">
                                          <p:val>
                                            <p:strVal val="#ppt_w"/>
                                          </p:val>
                                        </p:tav>
                                      </p:tavLst>
                                    </p:anim>
                                    <p:anim calcmode="lin" valueType="num">
                                      <p:cBhvr>
                                        <p:cTn id="23" dur="500" fill="hold"/>
                                        <p:tgtEl>
                                          <p:spTgt spid="148"/>
                                        </p:tgtEl>
                                        <p:attrNameLst>
                                          <p:attrName>ppt_h</p:attrName>
                                        </p:attrNameLst>
                                      </p:cBhvr>
                                      <p:tavLst>
                                        <p:tav tm="0">
                                          <p:val>
                                            <p:strVal val="#ppt_h"/>
                                          </p:val>
                                        </p:tav>
                                        <p:tav tm="100000">
                                          <p:val>
                                            <p:strVal val="#ppt_h"/>
                                          </p:val>
                                        </p:tav>
                                      </p:tavLst>
                                    </p:anim>
                                  </p:childTnLst>
                                </p:cTn>
                              </p:par>
                              <p:par>
                                <p:cTn id="24" presetID="10" presetClass="entr" presetSubtype="0" fill="hold"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aveikslėlis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6255" y="428066"/>
            <a:ext cx="551649" cy="601607"/>
          </a:xfrm>
          <a:prstGeom prst="rect">
            <a:avLst/>
          </a:prstGeom>
        </p:spPr>
      </p:pic>
      <p:sp>
        <p:nvSpPr>
          <p:cNvPr id="4" name="Stačiakampis 3"/>
          <p:cNvSpPr/>
          <p:nvPr/>
        </p:nvSpPr>
        <p:spPr>
          <a:xfrm>
            <a:off x="431275" y="1404236"/>
            <a:ext cx="8456416" cy="3277820"/>
          </a:xfrm>
          <a:prstGeom prst="rect">
            <a:avLst/>
          </a:prstGeom>
        </p:spPr>
        <p:txBody>
          <a:bodyPr wrap="square">
            <a:spAutoFit/>
          </a:bodyPr>
          <a:lstStyle/>
          <a:p>
            <a:pPr algn="ctr"/>
            <a:endParaRPr lang="en-US" altLang="lt-LT" b="1" dirty="0">
              <a:latin typeface="Times New Roman" panose="02020603050405020304" pitchFamily="18" charset="0"/>
              <a:cs typeface="Times New Roman" panose="02020603050405020304" pitchFamily="18" charset="0"/>
            </a:endParaRPr>
          </a:p>
          <a:p>
            <a:pPr>
              <a:lnSpc>
                <a:spcPct val="90000"/>
              </a:lnSpc>
            </a:pPr>
            <a:r>
              <a:rPr lang="lt-LT" altLang="en-US" dirty="0">
                <a:latin typeface="Bebas Neue"/>
                <a:cs typeface="Times New Roman" panose="02020603050405020304" pitchFamily="18" charset="0"/>
              </a:rPr>
              <a:t>Vertinant veiklos sritis, kuriose egzistuoja didelė korupcijos pasireiškimo tikimybė, </a:t>
            </a:r>
          </a:p>
          <a:p>
            <a:pPr>
              <a:lnSpc>
                <a:spcPct val="90000"/>
              </a:lnSpc>
            </a:pPr>
            <a:r>
              <a:rPr lang="lt-LT" altLang="en-US" b="1" dirty="0">
                <a:latin typeface="Bebas Neue"/>
                <a:cs typeface="Times New Roman" panose="02020603050405020304" pitchFamily="18" charset="0"/>
              </a:rPr>
              <a:t>rekomenduojame</a:t>
            </a:r>
            <a:r>
              <a:rPr lang="lt-LT" altLang="en-US" dirty="0">
                <a:latin typeface="Bebas Neue"/>
                <a:cs typeface="Times New Roman" panose="02020603050405020304" pitchFamily="18" charset="0"/>
              </a:rPr>
              <a:t> naudoti </a:t>
            </a:r>
            <a:r>
              <a:rPr lang="lt-LT" altLang="en-US" b="1" dirty="0">
                <a:latin typeface="Bebas Neue"/>
                <a:cs typeface="Times New Roman" panose="02020603050405020304" pitchFamily="18" charset="0"/>
              </a:rPr>
              <a:t>pavyzdinį įstaigos veiklos analizavimo </a:t>
            </a:r>
            <a:r>
              <a:rPr lang="lt-LT" altLang="en-US" b="1" u="sng" dirty="0">
                <a:latin typeface="Bebas Neue"/>
                <a:cs typeface="Times New Roman" panose="02020603050405020304" pitchFamily="18" charset="0"/>
              </a:rPr>
              <a:t>klausimyną</a:t>
            </a:r>
            <a:r>
              <a:rPr lang="lt-LT" altLang="en-US" dirty="0">
                <a:latin typeface="Bebas Neue"/>
                <a:cs typeface="Times New Roman" panose="02020603050405020304" pitchFamily="18" charset="0"/>
              </a:rPr>
              <a:t>, </a:t>
            </a:r>
          </a:p>
          <a:p>
            <a:pPr>
              <a:lnSpc>
                <a:spcPct val="90000"/>
              </a:lnSpc>
            </a:pPr>
            <a:r>
              <a:rPr lang="lt-LT" altLang="en-US" dirty="0">
                <a:latin typeface="Bebas Neue"/>
                <a:cs typeface="Times New Roman" panose="02020603050405020304" pitchFamily="18" charset="0"/>
              </a:rPr>
              <a:t>pateiktą STT direktoriaus 2011 m. gegužės 13 d. įsakymu Nr. 2-170 patvirtintų Valstybės ar savivaldybės įstaigų veiklos sričių, kuriose egzistuoja didelė korupcijos pasireiškimo </a:t>
            </a:r>
          </a:p>
          <a:p>
            <a:pPr>
              <a:lnSpc>
                <a:spcPct val="90000"/>
              </a:lnSpc>
            </a:pPr>
            <a:r>
              <a:rPr lang="lt-LT" altLang="en-US" dirty="0">
                <a:latin typeface="Bebas Neue"/>
                <a:cs typeface="Times New Roman" panose="02020603050405020304" pitchFamily="18" charset="0"/>
              </a:rPr>
              <a:t>tikimybė, nustatymo rekomendacijų </a:t>
            </a:r>
            <a:r>
              <a:rPr lang="lt-LT" altLang="en-US" b="1" u="sng" dirty="0">
                <a:latin typeface="Bebas Neue"/>
                <a:cs typeface="Times New Roman" panose="02020603050405020304" pitchFamily="18" charset="0"/>
              </a:rPr>
              <a:t>priede</a:t>
            </a:r>
            <a:r>
              <a:rPr lang="lt-LT" altLang="en-US" dirty="0">
                <a:latin typeface="Bebas Neue"/>
                <a:cs typeface="Times New Roman" panose="02020603050405020304" pitchFamily="18" charset="0"/>
              </a:rPr>
              <a:t>. </a:t>
            </a:r>
          </a:p>
          <a:p>
            <a:pPr>
              <a:lnSpc>
                <a:spcPct val="90000"/>
              </a:lnSpc>
            </a:pPr>
            <a:endParaRPr lang="en-US" altLang="lt-LT" sz="3200" dirty="0">
              <a:latin typeface="Bebas Neue"/>
              <a:cs typeface="Times New Roman" panose="02020603050405020304" pitchFamily="18" charset="0"/>
            </a:endParaRPr>
          </a:p>
          <a:p>
            <a:pPr algn="ctr">
              <a:lnSpc>
                <a:spcPct val="90000"/>
              </a:lnSpc>
            </a:pPr>
            <a:r>
              <a:rPr lang="lt-LT" altLang="en-US" dirty="0">
                <a:latin typeface="Bebas Neue"/>
                <a:cs typeface="Times New Roman" panose="02020603050405020304" pitchFamily="18" charset="0"/>
              </a:rPr>
              <a:t>Pažymėtina, kad minėtas klausimynas yra bendro pobūdžio</a:t>
            </a:r>
            <a:r>
              <a:rPr lang="lt-LT" altLang="en-US" b="1" dirty="0">
                <a:latin typeface="Bebas Neue"/>
                <a:cs typeface="Times New Roman" panose="02020603050405020304" pitchFamily="18" charset="0"/>
              </a:rPr>
              <a:t>.</a:t>
            </a:r>
          </a:p>
          <a:p>
            <a:pPr>
              <a:lnSpc>
                <a:spcPct val="90000"/>
              </a:lnSpc>
            </a:pPr>
            <a:endParaRPr lang="lt-LT" altLang="lt-LT" sz="1600" dirty="0">
              <a:latin typeface="Bebas Neue"/>
              <a:cs typeface="Times New Roman" panose="02020603050405020304" pitchFamily="18" charset="0"/>
            </a:endParaRPr>
          </a:p>
          <a:p>
            <a:pPr algn="ctr">
              <a:lnSpc>
                <a:spcPct val="90000"/>
              </a:lnSpc>
            </a:pPr>
            <a:r>
              <a:rPr lang="lt-LT" altLang="en-US" b="1" dirty="0">
                <a:latin typeface="Bebas Neue"/>
                <a:cs typeface="Times New Roman" panose="02020603050405020304" pitchFamily="18" charset="0"/>
              </a:rPr>
              <a:t>***</a:t>
            </a:r>
          </a:p>
          <a:p>
            <a:pPr>
              <a:lnSpc>
                <a:spcPct val="90000"/>
              </a:lnSpc>
            </a:pPr>
            <a:r>
              <a:rPr lang="lt-LT" altLang="en-US" b="1" dirty="0">
                <a:latin typeface="Bebas Neue"/>
                <a:cs typeface="Times New Roman" panose="02020603050405020304" pitchFamily="18" charset="0"/>
              </a:rPr>
              <a:t>Rekomenduojame</a:t>
            </a:r>
            <a:r>
              <a:rPr lang="lt-LT" altLang="en-US" dirty="0">
                <a:latin typeface="Bebas Neue"/>
                <a:cs typeface="Times New Roman" panose="02020603050405020304" pitchFamily="18" charset="0"/>
              </a:rPr>
              <a:t> vertinant KPT klausimyną </a:t>
            </a:r>
            <a:r>
              <a:rPr lang="lt-LT" altLang="en-US" b="1" dirty="0">
                <a:latin typeface="Bebas Neue"/>
                <a:cs typeface="Times New Roman" panose="02020603050405020304" pitchFamily="18" charset="0"/>
              </a:rPr>
              <a:t>pritaikyti</a:t>
            </a:r>
            <a:r>
              <a:rPr lang="lt-LT" altLang="en-US" dirty="0">
                <a:latin typeface="Bebas Neue"/>
                <a:cs typeface="Times New Roman" panose="02020603050405020304" pitchFamily="18" charset="0"/>
              </a:rPr>
              <a:t> konkrečios </a:t>
            </a:r>
            <a:r>
              <a:rPr lang="lt-LT" altLang="en-US" b="1" dirty="0">
                <a:latin typeface="Bebas Neue"/>
                <a:cs typeface="Times New Roman" panose="02020603050405020304" pitchFamily="18" charset="0"/>
              </a:rPr>
              <a:t>įstaigos veiklos </a:t>
            </a:r>
          </a:p>
          <a:p>
            <a:pPr>
              <a:lnSpc>
                <a:spcPct val="90000"/>
              </a:lnSpc>
            </a:pPr>
            <a:r>
              <a:rPr lang="lt-LT" altLang="en-US" b="1" dirty="0">
                <a:latin typeface="Bebas Neue"/>
                <a:cs typeface="Times New Roman" panose="02020603050405020304" pitchFamily="18" charset="0"/>
              </a:rPr>
              <a:t>srities specifikai</a:t>
            </a:r>
            <a:r>
              <a:rPr lang="lt-LT" altLang="lt-LT" dirty="0">
                <a:latin typeface="Bebas Neue"/>
                <a:cs typeface="Times New Roman" panose="02020603050405020304" pitchFamily="18" charset="0"/>
              </a:rPr>
              <a:t>.</a:t>
            </a:r>
            <a:endParaRPr lang="lt-LT" altLang="lt-LT" b="1" dirty="0">
              <a:latin typeface="Bebas Neue"/>
              <a:cs typeface="Times New Roman" panose="02020603050405020304" pitchFamily="18" charset="0"/>
            </a:endParaRPr>
          </a:p>
        </p:txBody>
      </p:sp>
      <p:pic>
        <p:nvPicPr>
          <p:cNvPr id="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59564" y="4330654"/>
            <a:ext cx="2037105" cy="167009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210331098"/>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 name="그룹 70"/>
          <p:cNvGrpSpPr/>
          <p:nvPr/>
        </p:nvGrpSpPr>
        <p:grpSpPr>
          <a:xfrm>
            <a:off x="2377441" y="2199280"/>
            <a:ext cx="4548313" cy="3078621"/>
            <a:chOff x="3943864" y="1663700"/>
            <a:chExt cx="3314186" cy="2031485"/>
          </a:xfrm>
        </p:grpSpPr>
        <p:cxnSp>
          <p:nvCxnSpPr>
            <p:cNvPr id="70" name="직선 연결선 69"/>
            <p:cNvCxnSpPr/>
            <p:nvPr/>
          </p:nvCxnSpPr>
          <p:spPr>
            <a:xfrm flipH="1" flipV="1">
              <a:off x="3943864" y="1663700"/>
              <a:ext cx="3314186" cy="2012435"/>
            </a:xfrm>
            <a:prstGeom prst="line">
              <a:avLst/>
            </a:prstGeom>
            <a:ln w="762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직선 연결선 65"/>
            <p:cNvCxnSpPr/>
            <p:nvPr/>
          </p:nvCxnSpPr>
          <p:spPr>
            <a:xfrm flipH="1">
              <a:off x="3943864" y="1682750"/>
              <a:ext cx="3314186" cy="2012435"/>
            </a:xfrm>
            <a:prstGeom prst="line">
              <a:avLst/>
            </a:prstGeom>
            <a:ln w="762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9" name="Freeform 31"/>
          <p:cNvSpPr>
            <a:spLocks noEditPoints="1"/>
          </p:cNvSpPr>
          <p:nvPr/>
        </p:nvSpPr>
        <p:spPr bwMode="auto">
          <a:xfrm>
            <a:off x="739732" y="1366134"/>
            <a:ext cx="1488492" cy="1790993"/>
          </a:xfrm>
          <a:custGeom>
            <a:avLst/>
            <a:gdLst>
              <a:gd name="T0" fmla="*/ 457 w 479"/>
              <a:gd name="T1" fmla="*/ 323 h 577"/>
              <a:gd name="T2" fmla="*/ 418 w 479"/>
              <a:gd name="T3" fmla="*/ 258 h 577"/>
              <a:gd name="T4" fmla="*/ 414 w 479"/>
              <a:gd name="T5" fmla="*/ 245 h 577"/>
              <a:gd name="T6" fmla="*/ 424 w 479"/>
              <a:gd name="T7" fmla="*/ 232 h 577"/>
              <a:gd name="T8" fmla="*/ 415 w 479"/>
              <a:gd name="T9" fmla="*/ 240 h 577"/>
              <a:gd name="T10" fmla="*/ 419 w 479"/>
              <a:gd name="T11" fmla="*/ 184 h 577"/>
              <a:gd name="T12" fmla="*/ 426 w 479"/>
              <a:gd name="T13" fmla="*/ 86 h 577"/>
              <a:gd name="T14" fmla="*/ 422 w 479"/>
              <a:gd name="T15" fmla="*/ 82 h 577"/>
              <a:gd name="T16" fmla="*/ 351 w 479"/>
              <a:gd name="T17" fmla="*/ 39 h 577"/>
              <a:gd name="T18" fmla="*/ 350 w 479"/>
              <a:gd name="T19" fmla="*/ 38 h 577"/>
              <a:gd name="T20" fmla="*/ 348 w 479"/>
              <a:gd name="T21" fmla="*/ 35 h 577"/>
              <a:gd name="T22" fmla="*/ 343 w 479"/>
              <a:gd name="T23" fmla="*/ 31 h 577"/>
              <a:gd name="T24" fmla="*/ 290 w 479"/>
              <a:gd name="T25" fmla="*/ 26 h 577"/>
              <a:gd name="T26" fmla="*/ 291 w 479"/>
              <a:gd name="T27" fmla="*/ 23 h 577"/>
              <a:gd name="T28" fmla="*/ 293 w 479"/>
              <a:gd name="T29" fmla="*/ 15 h 577"/>
              <a:gd name="T30" fmla="*/ 294 w 479"/>
              <a:gd name="T31" fmla="*/ 6 h 577"/>
              <a:gd name="T32" fmla="*/ 293 w 479"/>
              <a:gd name="T33" fmla="*/ 4 h 577"/>
              <a:gd name="T34" fmla="*/ 290 w 479"/>
              <a:gd name="T35" fmla="*/ 3 h 577"/>
              <a:gd name="T36" fmla="*/ 285 w 479"/>
              <a:gd name="T37" fmla="*/ 4 h 577"/>
              <a:gd name="T38" fmla="*/ 284 w 479"/>
              <a:gd name="T39" fmla="*/ 5 h 577"/>
              <a:gd name="T40" fmla="*/ 239 w 479"/>
              <a:gd name="T41" fmla="*/ 27 h 577"/>
              <a:gd name="T42" fmla="*/ 238 w 479"/>
              <a:gd name="T43" fmla="*/ 25 h 577"/>
              <a:gd name="T44" fmla="*/ 238 w 479"/>
              <a:gd name="T45" fmla="*/ 22 h 577"/>
              <a:gd name="T46" fmla="*/ 236 w 479"/>
              <a:gd name="T47" fmla="*/ 17 h 577"/>
              <a:gd name="T48" fmla="*/ 233 w 479"/>
              <a:gd name="T49" fmla="*/ 17 h 577"/>
              <a:gd name="T50" fmla="*/ 211 w 479"/>
              <a:gd name="T51" fmla="*/ 16 h 577"/>
              <a:gd name="T52" fmla="*/ 185 w 479"/>
              <a:gd name="T53" fmla="*/ 35 h 577"/>
              <a:gd name="T54" fmla="*/ 118 w 479"/>
              <a:gd name="T55" fmla="*/ 44 h 577"/>
              <a:gd name="T56" fmla="*/ 33 w 479"/>
              <a:gd name="T57" fmla="*/ 261 h 577"/>
              <a:gd name="T58" fmla="*/ 42 w 479"/>
              <a:gd name="T59" fmla="*/ 182 h 577"/>
              <a:gd name="T60" fmla="*/ 66 w 479"/>
              <a:gd name="T61" fmla="*/ 334 h 577"/>
              <a:gd name="T62" fmla="*/ 56 w 479"/>
              <a:gd name="T63" fmla="*/ 286 h 577"/>
              <a:gd name="T64" fmla="*/ 103 w 479"/>
              <a:gd name="T65" fmla="*/ 364 h 577"/>
              <a:gd name="T66" fmla="*/ 152 w 479"/>
              <a:gd name="T67" fmla="*/ 450 h 577"/>
              <a:gd name="T68" fmla="*/ 150 w 479"/>
              <a:gd name="T69" fmla="*/ 410 h 577"/>
              <a:gd name="T70" fmla="*/ 156 w 479"/>
              <a:gd name="T71" fmla="*/ 458 h 577"/>
              <a:gd name="T72" fmla="*/ 160 w 479"/>
              <a:gd name="T73" fmla="*/ 453 h 577"/>
              <a:gd name="T74" fmla="*/ 160 w 479"/>
              <a:gd name="T75" fmla="*/ 457 h 577"/>
              <a:gd name="T76" fmla="*/ 140 w 479"/>
              <a:gd name="T77" fmla="*/ 530 h 577"/>
              <a:gd name="T78" fmla="*/ 300 w 479"/>
              <a:gd name="T79" fmla="*/ 570 h 577"/>
              <a:gd name="T80" fmla="*/ 285 w 479"/>
              <a:gd name="T81" fmla="*/ 545 h 577"/>
              <a:gd name="T82" fmla="*/ 290 w 479"/>
              <a:gd name="T83" fmla="*/ 456 h 577"/>
              <a:gd name="T84" fmla="*/ 308 w 479"/>
              <a:gd name="T85" fmla="*/ 448 h 577"/>
              <a:gd name="T86" fmla="*/ 316 w 479"/>
              <a:gd name="T87" fmla="*/ 451 h 577"/>
              <a:gd name="T88" fmla="*/ 318 w 479"/>
              <a:gd name="T89" fmla="*/ 452 h 577"/>
              <a:gd name="T90" fmla="*/ 325 w 479"/>
              <a:gd name="T91" fmla="*/ 454 h 577"/>
              <a:gd name="T92" fmla="*/ 325 w 479"/>
              <a:gd name="T93" fmla="*/ 454 h 577"/>
              <a:gd name="T94" fmla="*/ 399 w 479"/>
              <a:gd name="T95" fmla="*/ 439 h 577"/>
              <a:gd name="T96" fmla="*/ 400 w 479"/>
              <a:gd name="T97" fmla="*/ 410 h 577"/>
              <a:gd name="T98" fmla="*/ 410 w 479"/>
              <a:gd name="T99" fmla="*/ 385 h 577"/>
              <a:gd name="T100" fmla="*/ 422 w 479"/>
              <a:gd name="T101" fmla="*/ 370 h 577"/>
              <a:gd name="T102" fmla="*/ 422 w 479"/>
              <a:gd name="T103" fmla="*/ 368 h 577"/>
              <a:gd name="T104" fmla="*/ 422 w 479"/>
              <a:gd name="T105" fmla="*/ 346 h 577"/>
              <a:gd name="T106" fmla="*/ 457 w 479"/>
              <a:gd name="T107" fmla="*/ 323 h 577"/>
              <a:gd name="T108" fmla="*/ 286 w 479"/>
              <a:gd name="T109" fmla="*/ 7 h 577"/>
              <a:gd name="T110" fmla="*/ 286 w 479"/>
              <a:gd name="T111" fmla="*/ 7 h 577"/>
              <a:gd name="T112" fmla="*/ 290 w 479"/>
              <a:gd name="T113" fmla="*/ 6 h 577"/>
              <a:gd name="T114" fmla="*/ 291 w 479"/>
              <a:gd name="T115" fmla="*/ 7 h 577"/>
              <a:gd name="T116" fmla="*/ 290 w 479"/>
              <a:gd name="T117" fmla="*/ 14 h 577"/>
              <a:gd name="T118" fmla="*/ 288 w 479"/>
              <a:gd name="T119" fmla="*/ 19 h 577"/>
              <a:gd name="T120" fmla="*/ 286 w 479"/>
              <a:gd name="T121" fmla="*/ 7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79" h="577">
                <a:moveTo>
                  <a:pt x="457" y="323"/>
                </a:moveTo>
                <a:cubicBezTo>
                  <a:pt x="451" y="311"/>
                  <a:pt x="430" y="276"/>
                  <a:pt x="418" y="258"/>
                </a:cubicBezTo>
                <a:cubicBezTo>
                  <a:pt x="415" y="255"/>
                  <a:pt x="415" y="249"/>
                  <a:pt x="414" y="245"/>
                </a:cubicBezTo>
                <a:cubicBezTo>
                  <a:pt x="418" y="243"/>
                  <a:pt x="422" y="239"/>
                  <a:pt x="424" y="232"/>
                </a:cubicBezTo>
                <a:cubicBezTo>
                  <a:pt x="424" y="232"/>
                  <a:pt x="420" y="239"/>
                  <a:pt x="415" y="240"/>
                </a:cubicBezTo>
                <a:cubicBezTo>
                  <a:pt x="419" y="219"/>
                  <a:pt x="421" y="201"/>
                  <a:pt x="419" y="184"/>
                </a:cubicBezTo>
                <a:cubicBezTo>
                  <a:pt x="479" y="133"/>
                  <a:pt x="440" y="96"/>
                  <a:pt x="426" y="86"/>
                </a:cubicBezTo>
                <a:cubicBezTo>
                  <a:pt x="424" y="85"/>
                  <a:pt x="423" y="83"/>
                  <a:pt x="422" y="82"/>
                </a:cubicBezTo>
                <a:cubicBezTo>
                  <a:pt x="420" y="74"/>
                  <a:pt x="411" y="25"/>
                  <a:pt x="351" y="39"/>
                </a:cubicBezTo>
                <a:cubicBezTo>
                  <a:pt x="351" y="39"/>
                  <a:pt x="351" y="39"/>
                  <a:pt x="350" y="38"/>
                </a:cubicBezTo>
                <a:cubicBezTo>
                  <a:pt x="350" y="37"/>
                  <a:pt x="349" y="36"/>
                  <a:pt x="348" y="35"/>
                </a:cubicBezTo>
                <a:cubicBezTo>
                  <a:pt x="347" y="33"/>
                  <a:pt x="345" y="32"/>
                  <a:pt x="343" y="31"/>
                </a:cubicBezTo>
                <a:cubicBezTo>
                  <a:pt x="332" y="22"/>
                  <a:pt x="311" y="11"/>
                  <a:pt x="290" y="26"/>
                </a:cubicBezTo>
                <a:cubicBezTo>
                  <a:pt x="290" y="25"/>
                  <a:pt x="290" y="24"/>
                  <a:pt x="291" y="23"/>
                </a:cubicBezTo>
                <a:cubicBezTo>
                  <a:pt x="292" y="21"/>
                  <a:pt x="293" y="18"/>
                  <a:pt x="293" y="15"/>
                </a:cubicBezTo>
                <a:cubicBezTo>
                  <a:pt x="294" y="13"/>
                  <a:pt x="295" y="10"/>
                  <a:pt x="294" y="6"/>
                </a:cubicBezTo>
                <a:cubicBezTo>
                  <a:pt x="294" y="6"/>
                  <a:pt x="294" y="5"/>
                  <a:pt x="293" y="4"/>
                </a:cubicBezTo>
                <a:cubicBezTo>
                  <a:pt x="292" y="3"/>
                  <a:pt x="291" y="3"/>
                  <a:pt x="290" y="3"/>
                </a:cubicBezTo>
                <a:cubicBezTo>
                  <a:pt x="288" y="3"/>
                  <a:pt x="286" y="4"/>
                  <a:pt x="285" y="4"/>
                </a:cubicBezTo>
                <a:cubicBezTo>
                  <a:pt x="285" y="4"/>
                  <a:pt x="285" y="5"/>
                  <a:pt x="284" y="5"/>
                </a:cubicBezTo>
                <a:cubicBezTo>
                  <a:pt x="279" y="0"/>
                  <a:pt x="266" y="3"/>
                  <a:pt x="239" y="27"/>
                </a:cubicBezTo>
                <a:cubicBezTo>
                  <a:pt x="239" y="27"/>
                  <a:pt x="238" y="26"/>
                  <a:pt x="238" y="25"/>
                </a:cubicBezTo>
                <a:cubicBezTo>
                  <a:pt x="238" y="24"/>
                  <a:pt x="238" y="23"/>
                  <a:pt x="238" y="22"/>
                </a:cubicBezTo>
                <a:cubicBezTo>
                  <a:pt x="238" y="20"/>
                  <a:pt x="238" y="19"/>
                  <a:pt x="236" y="17"/>
                </a:cubicBezTo>
                <a:cubicBezTo>
                  <a:pt x="235" y="17"/>
                  <a:pt x="234" y="17"/>
                  <a:pt x="233" y="17"/>
                </a:cubicBezTo>
                <a:cubicBezTo>
                  <a:pt x="229" y="12"/>
                  <a:pt x="222" y="9"/>
                  <a:pt x="211" y="16"/>
                </a:cubicBezTo>
                <a:cubicBezTo>
                  <a:pt x="189" y="28"/>
                  <a:pt x="185" y="35"/>
                  <a:pt x="185" y="35"/>
                </a:cubicBezTo>
                <a:cubicBezTo>
                  <a:pt x="185" y="35"/>
                  <a:pt x="170" y="16"/>
                  <a:pt x="118" y="44"/>
                </a:cubicBezTo>
                <a:cubicBezTo>
                  <a:pt x="66" y="71"/>
                  <a:pt x="0" y="174"/>
                  <a:pt x="33" y="261"/>
                </a:cubicBezTo>
                <a:cubicBezTo>
                  <a:pt x="31" y="256"/>
                  <a:pt x="22" y="217"/>
                  <a:pt x="42" y="182"/>
                </a:cubicBezTo>
                <a:cubicBezTo>
                  <a:pt x="40" y="187"/>
                  <a:pt x="14" y="258"/>
                  <a:pt x="66" y="334"/>
                </a:cubicBezTo>
                <a:cubicBezTo>
                  <a:pt x="63" y="330"/>
                  <a:pt x="52" y="309"/>
                  <a:pt x="56" y="286"/>
                </a:cubicBezTo>
                <a:cubicBezTo>
                  <a:pt x="56" y="293"/>
                  <a:pt x="56" y="324"/>
                  <a:pt x="103" y="364"/>
                </a:cubicBezTo>
                <a:cubicBezTo>
                  <a:pt x="139" y="395"/>
                  <a:pt x="152" y="450"/>
                  <a:pt x="152" y="450"/>
                </a:cubicBezTo>
                <a:cubicBezTo>
                  <a:pt x="150" y="410"/>
                  <a:pt x="150" y="410"/>
                  <a:pt x="150" y="410"/>
                </a:cubicBezTo>
                <a:cubicBezTo>
                  <a:pt x="150" y="410"/>
                  <a:pt x="161" y="437"/>
                  <a:pt x="156" y="458"/>
                </a:cubicBezTo>
                <a:cubicBezTo>
                  <a:pt x="157" y="458"/>
                  <a:pt x="158" y="456"/>
                  <a:pt x="160" y="453"/>
                </a:cubicBezTo>
                <a:cubicBezTo>
                  <a:pt x="160" y="455"/>
                  <a:pt x="160" y="456"/>
                  <a:pt x="160" y="457"/>
                </a:cubicBezTo>
                <a:cubicBezTo>
                  <a:pt x="157" y="476"/>
                  <a:pt x="149" y="503"/>
                  <a:pt x="140" y="530"/>
                </a:cubicBezTo>
                <a:cubicBezTo>
                  <a:pt x="175" y="554"/>
                  <a:pt x="229" y="577"/>
                  <a:pt x="300" y="570"/>
                </a:cubicBezTo>
                <a:cubicBezTo>
                  <a:pt x="292" y="560"/>
                  <a:pt x="287" y="551"/>
                  <a:pt x="285" y="545"/>
                </a:cubicBezTo>
                <a:cubicBezTo>
                  <a:pt x="279" y="526"/>
                  <a:pt x="290" y="456"/>
                  <a:pt x="290" y="456"/>
                </a:cubicBezTo>
                <a:cubicBezTo>
                  <a:pt x="295" y="445"/>
                  <a:pt x="308" y="448"/>
                  <a:pt x="308" y="448"/>
                </a:cubicBezTo>
                <a:cubicBezTo>
                  <a:pt x="311" y="449"/>
                  <a:pt x="314" y="450"/>
                  <a:pt x="316" y="451"/>
                </a:cubicBezTo>
                <a:cubicBezTo>
                  <a:pt x="317" y="451"/>
                  <a:pt x="318" y="452"/>
                  <a:pt x="318" y="452"/>
                </a:cubicBezTo>
                <a:cubicBezTo>
                  <a:pt x="320" y="453"/>
                  <a:pt x="323" y="453"/>
                  <a:pt x="325" y="454"/>
                </a:cubicBezTo>
                <a:cubicBezTo>
                  <a:pt x="325" y="454"/>
                  <a:pt x="325" y="454"/>
                  <a:pt x="325" y="454"/>
                </a:cubicBezTo>
                <a:cubicBezTo>
                  <a:pt x="361" y="464"/>
                  <a:pt x="392" y="457"/>
                  <a:pt x="399" y="439"/>
                </a:cubicBezTo>
                <a:cubicBezTo>
                  <a:pt x="405" y="422"/>
                  <a:pt x="400" y="410"/>
                  <a:pt x="400" y="410"/>
                </a:cubicBezTo>
                <a:cubicBezTo>
                  <a:pt x="420" y="403"/>
                  <a:pt x="410" y="385"/>
                  <a:pt x="410" y="385"/>
                </a:cubicBezTo>
                <a:cubicBezTo>
                  <a:pt x="416" y="383"/>
                  <a:pt x="424" y="375"/>
                  <a:pt x="422" y="370"/>
                </a:cubicBezTo>
                <a:cubicBezTo>
                  <a:pt x="422" y="369"/>
                  <a:pt x="422" y="369"/>
                  <a:pt x="422" y="368"/>
                </a:cubicBezTo>
                <a:cubicBezTo>
                  <a:pt x="415" y="355"/>
                  <a:pt x="422" y="346"/>
                  <a:pt x="422" y="346"/>
                </a:cubicBezTo>
                <a:cubicBezTo>
                  <a:pt x="447" y="339"/>
                  <a:pt x="461" y="330"/>
                  <a:pt x="457" y="323"/>
                </a:cubicBezTo>
                <a:close/>
                <a:moveTo>
                  <a:pt x="286" y="7"/>
                </a:moveTo>
                <a:cubicBezTo>
                  <a:pt x="286" y="7"/>
                  <a:pt x="286" y="7"/>
                  <a:pt x="286" y="7"/>
                </a:cubicBezTo>
                <a:cubicBezTo>
                  <a:pt x="287" y="6"/>
                  <a:pt x="289" y="6"/>
                  <a:pt x="290" y="6"/>
                </a:cubicBezTo>
                <a:cubicBezTo>
                  <a:pt x="291" y="6"/>
                  <a:pt x="291" y="6"/>
                  <a:pt x="291" y="7"/>
                </a:cubicBezTo>
                <a:cubicBezTo>
                  <a:pt x="291" y="9"/>
                  <a:pt x="291" y="12"/>
                  <a:pt x="290" y="14"/>
                </a:cubicBezTo>
                <a:cubicBezTo>
                  <a:pt x="289" y="16"/>
                  <a:pt x="289" y="17"/>
                  <a:pt x="288" y="19"/>
                </a:cubicBezTo>
                <a:cubicBezTo>
                  <a:pt x="288" y="15"/>
                  <a:pt x="288" y="10"/>
                  <a:pt x="286" y="7"/>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algn="ctr"/>
            <a:endParaRPr lang="ko-KR" altLang="en-US" dirty="0"/>
          </a:p>
        </p:txBody>
      </p:sp>
      <p:sp>
        <p:nvSpPr>
          <p:cNvPr id="28" name="Freeform 30"/>
          <p:cNvSpPr>
            <a:spLocks/>
          </p:cNvSpPr>
          <p:nvPr/>
        </p:nvSpPr>
        <p:spPr bwMode="auto">
          <a:xfrm>
            <a:off x="7060109" y="1226018"/>
            <a:ext cx="1611733" cy="1762183"/>
          </a:xfrm>
          <a:custGeom>
            <a:avLst/>
            <a:gdLst>
              <a:gd name="T0" fmla="*/ 515 w 519"/>
              <a:gd name="T1" fmla="*/ 142 h 568"/>
              <a:gd name="T2" fmla="*/ 514 w 519"/>
              <a:gd name="T3" fmla="*/ 108 h 568"/>
              <a:gd name="T4" fmla="*/ 508 w 519"/>
              <a:gd name="T5" fmla="*/ 114 h 568"/>
              <a:gd name="T6" fmla="*/ 497 w 519"/>
              <a:gd name="T7" fmla="*/ 171 h 568"/>
              <a:gd name="T8" fmla="*/ 458 w 519"/>
              <a:gd name="T9" fmla="*/ 220 h 568"/>
              <a:gd name="T10" fmla="*/ 486 w 519"/>
              <a:gd name="T11" fmla="*/ 247 h 568"/>
              <a:gd name="T12" fmla="*/ 486 w 519"/>
              <a:gd name="T13" fmla="*/ 248 h 568"/>
              <a:gd name="T14" fmla="*/ 452 w 519"/>
              <a:gd name="T15" fmla="*/ 222 h 568"/>
              <a:gd name="T16" fmla="*/ 433 w 519"/>
              <a:gd name="T17" fmla="*/ 222 h 568"/>
              <a:gd name="T18" fmla="*/ 435 w 519"/>
              <a:gd name="T19" fmla="*/ 259 h 568"/>
              <a:gd name="T20" fmla="*/ 457 w 519"/>
              <a:gd name="T21" fmla="*/ 273 h 568"/>
              <a:gd name="T22" fmla="*/ 432 w 519"/>
              <a:gd name="T23" fmla="*/ 261 h 568"/>
              <a:gd name="T24" fmla="*/ 410 w 519"/>
              <a:gd name="T25" fmla="*/ 285 h 568"/>
              <a:gd name="T26" fmla="*/ 319 w 519"/>
              <a:gd name="T27" fmla="*/ 386 h 568"/>
              <a:gd name="T28" fmla="*/ 333 w 519"/>
              <a:gd name="T29" fmla="*/ 538 h 568"/>
              <a:gd name="T30" fmla="*/ 188 w 519"/>
              <a:gd name="T31" fmla="*/ 546 h 568"/>
              <a:gd name="T32" fmla="*/ 180 w 519"/>
              <a:gd name="T33" fmla="*/ 465 h 568"/>
              <a:gd name="T34" fmla="*/ 179 w 519"/>
              <a:gd name="T35" fmla="*/ 460 h 568"/>
              <a:gd name="T36" fmla="*/ 178 w 519"/>
              <a:gd name="T37" fmla="*/ 456 h 568"/>
              <a:gd name="T38" fmla="*/ 178 w 519"/>
              <a:gd name="T39" fmla="*/ 452 h 568"/>
              <a:gd name="T40" fmla="*/ 177 w 519"/>
              <a:gd name="T41" fmla="*/ 450 h 568"/>
              <a:gd name="T42" fmla="*/ 177 w 519"/>
              <a:gd name="T43" fmla="*/ 448 h 568"/>
              <a:gd name="T44" fmla="*/ 177 w 519"/>
              <a:gd name="T45" fmla="*/ 448 h 568"/>
              <a:gd name="T46" fmla="*/ 149 w 519"/>
              <a:gd name="T47" fmla="*/ 444 h 568"/>
              <a:gd name="T48" fmla="*/ 139 w 519"/>
              <a:gd name="T49" fmla="*/ 447 h 568"/>
              <a:gd name="T50" fmla="*/ 128 w 519"/>
              <a:gd name="T51" fmla="*/ 450 h 568"/>
              <a:gd name="T52" fmla="*/ 66 w 519"/>
              <a:gd name="T53" fmla="*/ 431 h 568"/>
              <a:gd name="T54" fmla="*/ 55 w 519"/>
              <a:gd name="T55" fmla="*/ 377 h 568"/>
              <a:gd name="T56" fmla="*/ 42 w 519"/>
              <a:gd name="T57" fmla="*/ 359 h 568"/>
              <a:gd name="T58" fmla="*/ 5 w 519"/>
              <a:gd name="T59" fmla="*/ 309 h 568"/>
              <a:gd name="T60" fmla="*/ 53 w 519"/>
              <a:gd name="T61" fmla="*/ 234 h 568"/>
              <a:gd name="T62" fmla="*/ 51 w 519"/>
              <a:gd name="T63" fmla="*/ 227 h 568"/>
              <a:gd name="T64" fmla="*/ 64 w 519"/>
              <a:gd name="T65" fmla="*/ 114 h 568"/>
              <a:gd name="T66" fmla="*/ 343 w 519"/>
              <a:gd name="T67" fmla="*/ 37 h 568"/>
              <a:gd name="T68" fmla="*/ 354 w 519"/>
              <a:gd name="T69" fmla="*/ 15 h 568"/>
              <a:gd name="T70" fmla="*/ 360 w 519"/>
              <a:gd name="T71" fmla="*/ 2 h 568"/>
              <a:gd name="T72" fmla="*/ 370 w 519"/>
              <a:gd name="T73" fmla="*/ 1 h 568"/>
              <a:gd name="T74" fmla="*/ 361 w 519"/>
              <a:gd name="T75" fmla="*/ 4 h 568"/>
              <a:gd name="T76" fmla="*/ 357 w 519"/>
              <a:gd name="T77" fmla="*/ 15 h 568"/>
              <a:gd name="T78" fmla="*/ 399 w 519"/>
              <a:gd name="T79" fmla="*/ 9 h 568"/>
              <a:gd name="T80" fmla="*/ 437 w 519"/>
              <a:gd name="T81" fmla="*/ 21 h 568"/>
              <a:gd name="T82" fmla="*/ 481 w 519"/>
              <a:gd name="T83" fmla="*/ 52 h 568"/>
              <a:gd name="T84" fmla="*/ 506 w 519"/>
              <a:gd name="T85" fmla="*/ 76 h 568"/>
              <a:gd name="T86" fmla="*/ 515 w 519"/>
              <a:gd name="T87" fmla="*/ 142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19" h="568">
                <a:moveTo>
                  <a:pt x="515" y="142"/>
                </a:moveTo>
                <a:cubicBezTo>
                  <a:pt x="515" y="142"/>
                  <a:pt x="515" y="142"/>
                  <a:pt x="515" y="142"/>
                </a:cubicBezTo>
                <a:cubicBezTo>
                  <a:pt x="515" y="142"/>
                  <a:pt x="515" y="142"/>
                  <a:pt x="515" y="142"/>
                </a:cubicBezTo>
                <a:cubicBezTo>
                  <a:pt x="516" y="131"/>
                  <a:pt x="516" y="119"/>
                  <a:pt x="514" y="108"/>
                </a:cubicBezTo>
                <a:cubicBezTo>
                  <a:pt x="513" y="104"/>
                  <a:pt x="512" y="99"/>
                  <a:pt x="511" y="95"/>
                </a:cubicBezTo>
                <a:cubicBezTo>
                  <a:pt x="511" y="100"/>
                  <a:pt x="510" y="106"/>
                  <a:pt x="508" y="114"/>
                </a:cubicBezTo>
                <a:cubicBezTo>
                  <a:pt x="499" y="142"/>
                  <a:pt x="492" y="144"/>
                  <a:pt x="492" y="144"/>
                </a:cubicBezTo>
                <a:cubicBezTo>
                  <a:pt x="492" y="144"/>
                  <a:pt x="499" y="160"/>
                  <a:pt x="497" y="171"/>
                </a:cubicBezTo>
                <a:cubicBezTo>
                  <a:pt x="494" y="181"/>
                  <a:pt x="477" y="212"/>
                  <a:pt x="461" y="219"/>
                </a:cubicBezTo>
                <a:cubicBezTo>
                  <a:pt x="460" y="219"/>
                  <a:pt x="459" y="220"/>
                  <a:pt x="458" y="220"/>
                </a:cubicBezTo>
                <a:cubicBezTo>
                  <a:pt x="460" y="224"/>
                  <a:pt x="462" y="228"/>
                  <a:pt x="466" y="232"/>
                </a:cubicBezTo>
                <a:cubicBezTo>
                  <a:pt x="471" y="238"/>
                  <a:pt x="478" y="243"/>
                  <a:pt x="486" y="247"/>
                </a:cubicBezTo>
                <a:cubicBezTo>
                  <a:pt x="486" y="247"/>
                  <a:pt x="486" y="248"/>
                  <a:pt x="486" y="248"/>
                </a:cubicBezTo>
                <a:cubicBezTo>
                  <a:pt x="486" y="248"/>
                  <a:pt x="486" y="248"/>
                  <a:pt x="486" y="248"/>
                </a:cubicBezTo>
                <a:cubicBezTo>
                  <a:pt x="477" y="247"/>
                  <a:pt x="468" y="243"/>
                  <a:pt x="461" y="236"/>
                </a:cubicBezTo>
                <a:cubicBezTo>
                  <a:pt x="457" y="232"/>
                  <a:pt x="454" y="227"/>
                  <a:pt x="452" y="222"/>
                </a:cubicBezTo>
                <a:cubicBezTo>
                  <a:pt x="441" y="225"/>
                  <a:pt x="434" y="223"/>
                  <a:pt x="434" y="223"/>
                </a:cubicBezTo>
                <a:cubicBezTo>
                  <a:pt x="434" y="223"/>
                  <a:pt x="433" y="222"/>
                  <a:pt x="433" y="222"/>
                </a:cubicBezTo>
                <a:cubicBezTo>
                  <a:pt x="432" y="226"/>
                  <a:pt x="430" y="231"/>
                  <a:pt x="430" y="236"/>
                </a:cubicBezTo>
                <a:cubicBezTo>
                  <a:pt x="429" y="244"/>
                  <a:pt x="430" y="252"/>
                  <a:pt x="435" y="259"/>
                </a:cubicBezTo>
                <a:cubicBezTo>
                  <a:pt x="440" y="266"/>
                  <a:pt x="449" y="269"/>
                  <a:pt x="457" y="272"/>
                </a:cubicBezTo>
                <a:cubicBezTo>
                  <a:pt x="457" y="272"/>
                  <a:pt x="457" y="272"/>
                  <a:pt x="457" y="273"/>
                </a:cubicBezTo>
                <a:cubicBezTo>
                  <a:pt x="457" y="273"/>
                  <a:pt x="457" y="273"/>
                  <a:pt x="457" y="273"/>
                </a:cubicBezTo>
                <a:cubicBezTo>
                  <a:pt x="448" y="271"/>
                  <a:pt x="439" y="268"/>
                  <a:pt x="432" y="261"/>
                </a:cubicBezTo>
                <a:cubicBezTo>
                  <a:pt x="428" y="257"/>
                  <a:pt x="426" y="252"/>
                  <a:pt x="425" y="246"/>
                </a:cubicBezTo>
                <a:cubicBezTo>
                  <a:pt x="421" y="259"/>
                  <a:pt x="417" y="273"/>
                  <a:pt x="410" y="285"/>
                </a:cubicBezTo>
                <a:cubicBezTo>
                  <a:pt x="389" y="327"/>
                  <a:pt x="359" y="334"/>
                  <a:pt x="320" y="387"/>
                </a:cubicBezTo>
                <a:cubicBezTo>
                  <a:pt x="319" y="387"/>
                  <a:pt x="319" y="386"/>
                  <a:pt x="319" y="386"/>
                </a:cubicBezTo>
                <a:cubicBezTo>
                  <a:pt x="313" y="401"/>
                  <a:pt x="309" y="421"/>
                  <a:pt x="311" y="449"/>
                </a:cubicBezTo>
                <a:cubicBezTo>
                  <a:pt x="312" y="472"/>
                  <a:pt x="322" y="506"/>
                  <a:pt x="333" y="538"/>
                </a:cubicBezTo>
                <a:cubicBezTo>
                  <a:pt x="296" y="556"/>
                  <a:pt x="248" y="568"/>
                  <a:pt x="187" y="558"/>
                </a:cubicBezTo>
                <a:cubicBezTo>
                  <a:pt x="188" y="555"/>
                  <a:pt x="188" y="551"/>
                  <a:pt x="188" y="546"/>
                </a:cubicBezTo>
                <a:cubicBezTo>
                  <a:pt x="188" y="528"/>
                  <a:pt x="184" y="498"/>
                  <a:pt x="181" y="475"/>
                </a:cubicBezTo>
                <a:cubicBezTo>
                  <a:pt x="181" y="472"/>
                  <a:pt x="180" y="468"/>
                  <a:pt x="180" y="465"/>
                </a:cubicBezTo>
                <a:cubicBezTo>
                  <a:pt x="180" y="464"/>
                  <a:pt x="180" y="464"/>
                  <a:pt x="180" y="464"/>
                </a:cubicBezTo>
                <a:cubicBezTo>
                  <a:pt x="179" y="463"/>
                  <a:pt x="179" y="461"/>
                  <a:pt x="179" y="460"/>
                </a:cubicBezTo>
                <a:cubicBezTo>
                  <a:pt x="179" y="460"/>
                  <a:pt x="179" y="460"/>
                  <a:pt x="179" y="460"/>
                </a:cubicBezTo>
                <a:cubicBezTo>
                  <a:pt x="179" y="458"/>
                  <a:pt x="178" y="457"/>
                  <a:pt x="178" y="456"/>
                </a:cubicBezTo>
                <a:cubicBezTo>
                  <a:pt x="178" y="455"/>
                  <a:pt x="178" y="455"/>
                  <a:pt x="178" y="455"/>
                </a:cubicBezTo>
                <a:cubicBezTo>
                  <a:pt x="178" y="454"/>
                  <a:pt x="178" y="453"/>
                  <a:pt x="178" y="452"/>
                </a:cubicBezTo>
                <a:cubicBezTo>
                  <a:pt x="178" y="452"/>
                  <a:pt x="178" y="452"/>
                  <a:pt x="178" y="452"/>
                </a:cubicBezTo>
                <a:cubicBezTo>
                  <a:pt x="178" y="451"/>
                  <a:pt x="177" y="450"/>
                  <a:pt x="177" y="450"/>
                </a:cubicBezTo>
                <a:cubicBezTo>
                  <a:pt x="177" y="450"/>
                  <a:pt x="177" y="449"/>
                  <a:pt x="177" y="449"/>
                </a:cubicBezTo>
                <a:cubicBezTo>
                  <a:pt x="177" y="449"/>
                  <a:pt x="177" y="448"/>
                  <a:pt x="177" y="448"/>
                </a:cubicBezTo>
                <a:cubicBezTo>
                  <a:pt x="177" y="448"/>
                  <a:pt x="177" y="448"/>
                  <a:pt x="177" y="448"/>
                </a:cubicBezTo>
                <a:cubicBezTo>
                  <a:pt x="177" y="448"/>
                  <a:pt x="177" y="448"/>
                  <a:pt x="177" y="448"/>
                </a:cubicBezTo>
                <a:cubicBezTo>
                  <a:pt x="172" y="437"/>
                  <a:pt x="159" y="440"/>
                  <a:pt x="159" y="440"/>
                </a:cubicBezTo>
                <a:cubicBezTo>
                  <a:pt x="156" y="441"/>
                  <a:pt x="152" y="442"/>
                  <a:pt x="149" y="444"/>
                </a:cubicBezTo>
                <a:cubicBezTo>
                  <a:pt x="148" y="444"/>
                  <a:pt x="147" y="444"/>
                  <a:pt x="147" y="444"/>
                </a:cubicBezTo>
                <a:cubicBezTo>
                  <a:pt x="144" y="445"/>
                  <a:pt x="142" y="446"/>
                  <a:pt x="139" y="447"/>
                </a:cubicBezTo>
                <a:cubicBezTo>
                  <a:pt x="138" y="447"/>
                  <a:pt x="137" y="447"/>
                  <a:pt x="137" y="448"/>
                </a:cubicBezTo>
                <a:cubicBezTo>
                  <a:pt x="134" y="449"/>
                  <a:pt x="131" y="449"/>
                  <a:pt x="128" y="450"/>
                </a:cubicBezTo>
                <a:cubicBezTo>
                  <a:pt x="127" y="450"/>
                  <a:pt x="127" y="450"/>
                  <a:pt x="127" y="450"/>
                </a:cubicBezTo>
                <a:cubicBezTo>
                  <a:pt x="94" y="458"/>
                  <a:pt x="65" y="455"/>
                  <a:pt x="66" y="431"/>
                </a:cubicBezTo>
                <a:cubicBezTo>
                  <a:pt x="67" y="409"/>
                  <a:pt x="64" y="402"/>
                  <a:pt x="64" y="402"/>
                </a:cubicBezTo>
                <a:cubicBezTo>
                  <a:pt x="45" y="395"/>
                  <a:pt x="55" y="377"/>
                  <a:pt x="55" y="377"/>
                </a:cubicBezTo>
                <a:cubicBezTo>
                  <a:pt x="49" y="375"/>
                  <a:pt x="40" y="366"/>
                  <a:pt x="41" y="362"/>
                </a:cubicBezTo>
                <a:cubicBezTo>
                  <a:pt x="41" y="361"/>
                  <a:pt x="41" y="360"/>
                  <a:pt x="42" y="359"/>
                </a:cubicBezTo>
                <a:cubicBezTo>
                  <a:pt x="45" y="355"/>
                  <a:pt x="40" y="337"/>
                  <a:pt x="40" y="337"/>
                </a:cubicBezTo>
                <a:cubicBezTo>
                  <a:pt x="15" y="330"/>
                  <a:pt x="0" y="315"/>
                  <a:pt x="5" y="309"/>
                </a:cubicBezTo>
                <a:cubicBezTo>
                  <a:pt x="9" y="305"/>
                  <a:pt x="37" y="268"/>
                  <a:pt x="49" y="250"/>
                </a:cubicBezTo>
                <a:cubicBezTo>
                  <a:pt x="52" y="246"/>
                  <a:pt x="53" y="237"/>
                  <a:pt x="53" y="234"/>
                </a:cubicBezTo>
                <a:cubicBezTo>
                  <a:pt x="48" y="231"/>
                  <a:pt x="44" y="227"/>
                  <a:pt x="43" y="217"/>
                </a:cubicBezTo>
                <a:cubicBezTo>
                  <a:pt x="43" y="217"/>
                  <a:pt x="46" y="224"/>
                  <a:pt x="51" y="227"/>
                </a:cubicBezTo>
                <a:cubicBezTo>
                  <a:pt x="42" y="179"/>
                  <a:pt x="50" y="142"/>
                  <a:pt x="65" y="113"/>
                </a:cubicBezTo>
                <a:cubicBezTo>
                  <a:pt x="65" y="114"/>
                  <a:pt x="64" y="114"/>
                  <a:pt x="64" y="114"/>
                </a:cubicBezTo>
                <a:cubicBezTo>
                  <a:pt x="64" y="114"/>
                  <a:pt x="68" y="47"/>
                  <a:pt x="207" y="21"/>
                </a:cubicBezTo>
                <a:cubicBezTo>
                  <a:pt x="270" y="10"/>
                  <a:pt x="316" y="23"/>
                  <a:pt x="343" y="37"/>
                </a:cubicBezTo>
                <a:cubicBezTo>
                  <a:pt x="338" y="27"/>
                  <a:pt x="336" y="18"/>
                  <a:pt x="346" y="16"/>
                </a:cubicBezTo>
                <a:cubicBezTo>
                  <a:pt x="349" y="16"/>
                  <a:pt x="352" y="16"/>
                  <a:pt x="354" y="15"/>
                </a:cubicBezTo>
                <a:cubicBezTo>
                  <a:pt x="354" y="13"/>
                  <a:pt x="353" y="12"/>
                  <a:pt x="354" y="10"/>
                </a:cubicBezTo>
                <a:cubicBezTo>
                  <a:pt x="355" y="6"/>
                  <a:pt x="357" y="3"/>
                  <a:pt x="360" y="2"/>
                </a:cubicBezTo>
                <a:cubicBezTo>
                  <a:pt x="363" y="1"/>
                  <a:pt x="367" y="0"/>
                  <a:pt x="370" y="0"/>
                </a:cubicBezTo>
                <a:cubicBezTo>
                  <a:pt x="370" y="0"/>
                  <a:pt x="370" y="1"/>
                  <a:pt x="370" y="1"/>
                </a:cubicBezTo>
                <a:cubicBezTo>
                  <a:pt x="370" y="1"/>
                  <a:pt x="370" y="1"/>
                  <a:pt x="370" y="1"/>
                </a:cubicBezTo>
                <a:cubicBezTo>
                  <a:pt x="367" y="1"/>
                  <a:pt x="364" y="2"/>
                  <a:pt x="361" y="4"/>
                </a:cubicBezTo>
                <a:cubicBezTo>
                  <a:pt x="359" y="5"/>
                  <a:pt x="357" y="8"/>
                  <a:pt x="357" y="10"/>
                </a:cubicBezTo>
                <a:cubicBezTo>
                  <a:pt x="357" y="12"/>
                  <a:pt x="357" y="13"/>
                  <a:pt x="357" y="15"/>
                </a:cubicBezTo>
                <a:cubicBezTo>
                  <a:pt x="369" y="14"/>
                  <a:pt x="369" y="15"/>
                  <a:pt x="373" y="10"/>
                </a:cubicBezTo>
                <a:cubicBezTo>
                  <a:pt x="378" y="4"/>
                  <a:pt x="393" y="4"/>
                  <a:pt x="399" y="9"/>
                </a:cubicBezTo>
                <a:cubicBezTo>
                  <a:pt x="404" y="14"/>
                  <a:pt x="419" y="24"/>
                  <a:pt x="419" y="24"/>
                </a:cubicBezTo>
                <a:cubicBezTo>
                  <a:pt x="419" y="24"/>
                  <a:pt x="431" y="22"/>
                  <a:pt x="437" y="21"/>
                </a:cubicBezTo>
                <a:cubicBezTo>
                  <a:pt x="443" y="19"/>
                  <a:pt x="456" y="27"/>
                  <a:pt x="464" y="38"/>
                </a:cubicBezTo>
                <a:cubicBezTo>
                  <a:pt x="468" y="43"/>
                  <a:pt x="474" y="47"/>
                  <a:pt x="481" y="52"/>
                </a:cubicBezTo>
                <a:cubicBezTo>
                  <a:pt x="481" y="52"/>
                  <a:pt x="481" y="52"/>
                  <a:pt x="481" y="52"/>
                </a:cubicBezTo>
                <a:cubicBezTo>
                  <a:pt x="491" y="58"/>
                  <a:pt x="500" y="66"/>
                  <a:pt x="506" y="76"/>
                </a:cubicBezTo>
                <a:cubicBezTo>
                  <a:pt x="512" y="85"/>
                  <a:pt x="516" y="97"/>
                  <a:pt x="517" y="108"/>
                </a:cubicBezTo>
                <a:cubicBezTo>
                  <a:pt x="519" y="119"/>
                  <a:pt x="518" y="131"/>
                  <a:pt x="515" y="142"/>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algn="ctr"/>
            <a:endParaRPr lang="ko-KR" altLang="en-US" dirty="0"/>
          </a:p>
        </p:txBody>
      </p:sp>
      <p:sp>
        <p:nvSpPr>
          <p:cNvPr id="27" name="Freeform 28"/>
          <p:cNvSpPr>
            <a:spLocks/>
          </p:cNvSpPr>
          <p:nvPr/>
        </p:nvSpPr>
        <p:spPr bwMode="auto">
          <a:xfrm>
            <a:off x="831195" y="3695638"/>
            <a:ext cx="1347645" cy="1885423"/>
          </a:xfrm>
          <a:custGeom>
            <a:avLst/>
            <a:gdLst>
              <a:gd name="T0" fmla="*/ 379 w 434"/>
              <a:gd name="T1" fmla="*/ 398 h 607"/>
              <a:gd name="T2" fmla="*/ 378 w 434"/>
              <a:gd name="T3" fmla="*/ 407 h 607"/>
              <a:gd name="T4" fmla="*/ 309 w 434"/>
              <a:gd name="T5" fmla="*/ 471 h 607"/>
              <a:gd name="T6" fmla="*/ 304 w 434"/>
              <a:gd name="T7" fmla="*/ 470 h 607"/>
              <a:gd name="T8" fmla="*/ 287 w 434"/>
              <a:gd name="T9" fmla="*/ 465 h 607"/>
              <a:gd name="T10" fmla="*/ 283 w 434"/>
              <a:gd name="T11" fmla="*/ 464 h 607"/>
              <a:gd name="T12" fmla="*/ 279 w 434"/>
              <a:gd name="T13" fmla="*/ 463 h 607"/>
              <a:gd name="T14" fmla="*/ 271 w 434"/>
              <a:gd name="T15" fmla="*/ 464 h 607"/>
              <a:gd name="T16" fmla="*/ 267 w 434"/>
              <a:gd name="T17" fmla="*/ 468 h 607"/>
              <a:gd name="T18" fmla="*/ 264 w 434"/>
              <a:gd name="T19" fmla="*/ 472 h 607"/>
              <a:gd name="T20" fmla="*/ 261 w 434"/>
              <a:gd name="T21" fmla="*/ 477 h 607"/>
              <a:gd name="T22" fmla="*/ 259 w 434"/>
              <a:gd name="T23" fmla="*/ 483 h 607"/>
              <a:gd name="T24" fmla="*/ 257 w 434"/>
              <a:gd name="T25" fmla="*/ 489 h 607"/>
              <a:gd name="T26" fmla="*/ 256 w 434"/>
              <a:gd name="T27" fmla="*/ 496 h 607"/>
              <a:gd name="T28" fmla="*/ 255 w 434"/>
              <a:gd name="T29" fmla="*/ 504 h 607"/>
              <a:gd name="T30" fmla="*/ 254 w 434"/>
              <a:gd name="T31" fmla="*/ 510 h 607"/>
              <a:gd name="T32" fmla="*/ 255 w 434"/>
              <a:gd name="T33" fmla="*/ 563 h 607"/>
              <a:gd name="T34" fmla="*/ 84 w 434"/>
              <a:gd name="T35" fmla="*/ 546 h 607"/>
              <a:gd name="T36" fmla="*/ 105 w 434"/>
              <a:gd name="T37" fmla="*/ 433 h 607"/>
              <a:gd name="T38" fmla="*/ 97 w 434"/>
              <a:gd name="T39" fmla="*/ 403 h 607"/>
              <a:gd name="T40" fmla="*/ 79 w 434"/>
              <a:gd name="T41" fmla="*/ 378 h 607"/>
              <a:gd name="T42" fmla="*/ 62 w 434"/>
              <a:gd name="T43" fmla="*/ 356 h 607"/>
              <a:gd name="T44" fmla="*/ 25 w 434"/>
              <a:gd name="T45" fmla="*/ 264 h 607"/>
              <a:gd name="T46" fmla="*/ 10 w 434"/>
              <a:gd name="T47" fmla="*/ 243 h 607"/>
              <a:gd name="T48" fmla="*/ 3 w 434"/>
              <a:gd name="T49" fmla="*/ 240 h 607"/>
              <a:gd name="T50" fmla="*/ 9 w 434"/>
              <a:gd name="T51" fmla="*/ 190 h 607"/>
              <a:gd name="T52" fmla="*/ 13 w 434"/>
              <a:gd name="T53" fmla="*/ 155 h 607"/>
              <a:gd name="T54" fmla="*/ 22 w 434"/>
              <a:gd name="T55" fmla="*/ 119 h 607"/>
              <a:gd name="T56" fmla="*/ 40 w 434"/>
              <a:gd name="T57" fmla="*/ 85 h 607"/>
              <a:gd name="T58" fmla="*/ 47 w 434"/>
              <a:gd name="T59" fmla="*/ 73 h 607"/>
              <a:gd name="T60" fmla="*/ 113 w 434"/>
              <a:gd name="T61" fmla="*/ 28 h 607"/>
              <a:gd name="T62" fmla="*/ 140 w 434"/>
              <a:gd name="T63" fmla="*/ 19 h 607"/>
              <a:gd name="T64" fmla="*/ 152 w 434"/>
              <a:gd name="T65" fmla="*/ 8 h 607"/>
              <a:gd name="T66" fmla="*/ 186 w 434"/>
              <a:gd name="T67" fmla="*/ 10 h 607"/>
              <a:gd name="T68" fmla="*/ 185 w 434"/>
              <a:gd name="T69" fmla="*/ 0 h 607"/>
              <a:gd name="T70" fmla="*/ 211 w 434"/>
              <a:gd name="T71" fmla="*/ 0 h 607"/>
              <a:gd name="T72" fmla="*/ 245 w 434"/>
              <a:gd name="T73" fmla="*/ 0 h 607"/>
              <a:gd name="T74" fmla="*/ 276 w 434"/>
              <a:gd name="T75" fmla="*/ 5 h 607"/>
              <a:gd name="T76" fmla="*/ 270 w 434"/>
              <a:gd name="T77" fmla="*/ 1 h 607"/>
              <a:gd name="T78" fmla="*/ 270 w 434"/>
              <a:gd name="T79" fmla="*/ 1 h 607"/>
              <a:gd name="T80" fmla="*/ 285 w 434"/>
              <a:gd name="T81" fmla="*/ 5 h 607"/>
              <a:gd name="T82" fmla="*/ 338 w 434"/>
              <a:gd name="T83" fmla="*/ 20 h 607"/>
              <a:gd name="T84" fmla="*/ 360 w 434"/>
              <a:gd name="T85" fmla="*/ 33 h 607"/>
              <a:gd name="T86" fmla="*/ 346 w 434"/>
              <a:gd name="T87" fmla="*/ 18 h 607"/>
              <a:gd name="T88" fmla="*/ 359 w 434"/>
              <a:gd name="T89" fmla="*/ 27 h 607"/>
              <a:gd name="T90" fmla="*/ 389 w 434"/>
              <a:gd name="T91" fmla="*/ 93 h 607"/>
              <a:gd name="T92" fmla="*/ 409 w 434"/>
              <a:gd name="T93" fmla="*/ 82 h 607"/>
              <a:gd name="T94" fmla="*/ 409 w 434"/>
              <a:gd name="T95" fmla="*/ 70 h 607"/>
              <a:gd name="T96" fmla="*/ 414 w 434"/>
              <a:gd name="T97" fmla="*/ 80 h 607"/>
              <a:gd name="T98" fmla="*/ 410 w 434"/>
              <a:gd name="T99" fmla="*/ 93 h 607"/>
              <a:gd name="T100" fmla="*/ 405 w 434"/>
              <a:gd name="T101" fmla="*/ 111 h 607"/>
              <a:gd name="T102" fmla="*/ 414 w 434"/>
              <a:gd name="T103" fmla="*/ 96 h 607"/>
              <a:gd name="T104" fmla="*/ 415 w 434"/>
              <a:gd name="T105" fmla="*/ 96 h 607"/>
              <a:gd name="T106" fmla="*/ 420 w 434"/>
              <a:gd name="T107" fmla="*/ 100 h 607"/>
              <a:gd name="T108" fmla="*/ 377 w 434"/>
              <a:gd name="T109" fmla="*/ 130 h 607"/>
              <a:gd name="T110" fmla="*/ 394 w 434"/>
              <a:gd name="T111" fmla="*/ 279 h 607"/>
              <a:gd name="T112" fmla="*/ 386 w 434"/>
              <a:gd name="T113" fmla="*/ 373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34" h="607">
                <a:moveTo>
                  <a:pt x="386" y="373"/>
                </a:moveTo>
                <a:cubicBezTo>
                  <a:pt x="384" y="381"/>
                  <a:pt x="381" y="391"/>
                  <a:pt x="379" y="398"/>
                </a:cubicBezTo>
                <a:cubicBezTo>
                  <a:pt x="378" y="407"/>
                  <a:pt x="378" y="407"/>
                  <a:pt x="378" y="407"/>
                </a:cubicBezTo>
                <a:cubicBezTo>
                  <a:pt x="378" y="407"/>
                  <a:pt x="378" y="407"/>
                  <a:pt x="378" y="407"/>
                </a:cubicBezTo>
                <a:cubicBezTo>
                  <a:pt x="374" y="442"/>
                  <a:pt x="372" y="466"/>
                  <a:pt x="350" y="471"/>
                </a:cubicBezTo>
                <a:cubicBezTo>
                  <a:pt x="333" y="473"/>
                  <a:pt x="320" y="473"/>
                  <a:pt x="309" y="471"/>
                </a:cubicBezTo>
                <a:cubicBezTo>
                  <a:pt x="309" y="471"/>
                  <a:pt x="309" y="471"/>
                  <a:pt x="308" y="470"/>
                </a:cubicBezTo>
                <a:cubicBezTo>
                  <a:pt x="307" y="470"/>
                  <a:pt x="305" y="470"/>
                  <a:pt x="304" y="470"/>
                </a:cubicBezTo>
                <a:cubicBezTo>
                  <a:pt x="303" y="470"/>
                  <a:pt x="303" y="469"/>
                  <a:pt x="303" y="469"/>
                </a:cubicBezTo>
                <a:cubicBezTo>
                  <a:pt x="297" y="468"/>
                  <a:pt x="292" y="467"/>
                  <a:pt x="287" y="465"/>
                </a:cubicBezTo>
                <a:cubicBezTo>
                  <a:pt x="287" y="465"/>
                  <a:pt x="286" y="465"/>
                  <a:pt x="285" y="465"/>
                </a:cubicBezTo>
                <a:cubicBezTo>
                  <a:pt x="285" y="464"/>
                  <a:pt x="284" y="464"/>
                  <a:pt x="283" y="464"/>
                </a:cubicBezTo>
                <a:cubicBezTo>
                  <a:pt x="282" y="464"/>
                  <a:pt x="282" y="464"/>
                  <a:pt x="281" y="463"/>
                </a:cubicBezTo>
                <a:cubicBezTo>
                  <a:pt x="280" y="463"/>
                  <a:pt x="280" y="463"/>
                  <a:pt x="279" y="463"/>
                </a:cubicBezTo>
                <a:cubicBezTo>
                  <a:pt x="278" y="463"/>
                  <a:pt x="276" y="462"/>
                  <a:pt x="275" y="462"/>
                </a:cubicBezTo>
                <a:cubicBezTo>
                  <a:pt x="273" y="463"/>
                  <a:pt x="272" y="463"/>
                  <a:pt x="271" y="464"/>
                </a:cubicBezTo>
                <a:cubicBezTo>
                  <a:pt x="271" y="464"/>
                  <a:pt x="271" y="464"/>
                  <a:pt x="270" y="465"/>
                </a:cubicBezTo>
                <a:cubicBezTo>
                  <a:pt x="269" y="465"/>
                  <a:pt x="268" y="466"/>
                  <a:pt x="267" y="468"/>
                </a:cubicBezTo>
                <a:cubicBezTo>
                  <a:pt x="267" y="468"/>
                  <a:pt x="267" y="468"/>
                  <a:pt x="267" y="468"/>
                </a:cubicBezTo>
                <a:cubicBezTo>
                  <a:pt x="266" y="469"/>
                  <a:pt x="265" y="471"/>
                  <a:pt x="264" y="472"/>
                </a:cubicBezTo>
                <a:cubicBezTo>
                  <a:pt x="264" y="472"/>
                  <a:pt x="263" y="473"/>
                  <a:pt x="263" y="473"/>
                </a:cubicBezTo>
                <a:cubicBezTo>
                  <a:pt x="263" y="474"/>
                  <a:pt x="262" y="476"/>
                  <a:pt x="261" y="477"/>
                </a:cubicBezTo>
                <a:cubicBezTo>
                  <a:pt x="261" y="477"/>
                  <a:pt x="261" y="478"/>
                  <a:pt x="261" y="478"/>
                </a:cubicBezTo>
                <a:cubicBezTo>
                  <a:pt x="260" y="479"/>
                  <a:pt x="260" y="481"/>
                  <a:pt x="259" y="483"/>
                </a:cubicBezTo>
                <a:cubicBezTo>
                  <a:pt x="259" y="483"/>
                  <a:pt x="259" y="483"/>
                  <a:pt x="259" y="484"/>
                </a:cubicBezTo>
                <a:cubicBezTo>
                  <a:pt x="258" y="485"/>
                  <a:pt x="258" y="487"/>
                  <a:pt x="257" y="489"/>
                </a:cubicBezTo>
                <a:cubicBezTo>
                  <a:pt x="257" y="489"/>
                  <a:pt x="257" y="490"/>
                  <a:pt x="257" y="490"/>
                </a:cubicBezTo>
                <a:cubicBezTo>
                  <a:pt x="257" y="492"/>
                  <a:pt x="256" y="494"/>
                  <a:pt x="256" y="496"/>
                </a:cubicBezTo>
                <a:cubicBezTo>
                  <a:pt x="256" y="497"/>
                  <a:pt x="256" y="497"/>
                  <a:pt x="256" y="498"/>
                </a:cubicBezTo>
                <a:cubicBezTo>
                  <a:pt x="255" y="500"/>
                  <a:pt x="255" y="502"/>
                  <a:pt x="255" y="504"/>
                </a:cubicBezTo>
                <a:cubicBezTo>
                  <a:pt x="255" y="504"/>
                  <a:pt x="255" y="505"/>
                  <a:pt x="255" y="505"/>
                </a:cubicBezTo>
                <a:cubicBezTo>
                  <a:pt x="255" y="507"/>
                  <a:pt x="255" y="509"/>
                  <a:pt x="254" y="510"/>
                </a:cubicBezTo>
                <a:cubicBezTo>
                  <a:pt x="254" y="511"/>
                  <a:pt x="254" y="511"/>
                  <a:pt x="254" y="512"/>
                </a:cubicBezTo>
                <a:cubicBezTo>
                  <a:pt x="253" y="530"/>
                  <a:pt x="254" y="549"/>
                  <a:pt x="255" y="563"/>
                </a:cubicBezTo>
                <a:cubicBezTo>
                  <a:pt x="256" y="570"/>
                  <a:pt x="260" y="582"/>
                  <a:pt x="265" y="595"/>
                </a:cubicBezTo>
                <a:cubicBezTo>
                  <a:pt x="181" y="607"/>
                  <a:pt x="120" y="574"/>
                  <a:pt x="84" y="546"/>
                </a:cubicBezTo>
                <a:cubicBezTo>
                  <a:pt x="95" y="514"/>
                  <a:pt x="104" y="480"/>
                  <a:pt x="104" y="461"/>
                </a:cubicBezTo>
                <a:cubicBezTo>
                  <a:pt x="106" y="452"/>
                  <a:pt x="106" y="442"/>
                  <a:pt x="105" y="433"/>
                </a:cubicBezTo>
                <a:cubicBezTo>
                  <a:pt x="105" y="435"/>
                  <a:pt x="105" y="435"/>
                  <a:pt x="105" y="435"/>
                </a:cubicBezTo>
                <a:cubicBezTo>
                  <a:pt x="97" y="403"/>
                  <a:pt x="97" y="403"/>
                  <a:pt x="97" y="403"/>
                </a:cubicBezTo>
                <a:cubicBezTo>
                  <a:pt x="96" y="419"/>
                  <a:pt x="96" y="419"/>
                  <a:pt x="96" y="419"/>
                </a:cubicBezTo>
                <a:cubicBezTo>
                  <a:pt x="96" y="419"/>
                  <a:pt x="84" y="387"/>
                  <a:pt x="79" y="378"/>
                </a:cubicBezTo>
                <a:cubicBezTo>
                  <a:pt x="73" y="369"/>
                  <a:pt x="58" y="342"/>
                  <a:pt x="58" y="342"/>
                </a:cubicBezTo>
                <a:cubicBezTo>
                  <a:pt x="62" y="356"/>
                  <a:pt x="62" y="356"/>
                  <a:pt x="62" y="356"/>
                </a:cubicBezTo>
                <a:cubicBezTo>
                  <a:pt x="60" y="355"/>
                  <a:pt x="41" y="323"/>
                  <a:pt x="35" y="312"/>
                </a:cubicBezTo>
                <a:cubicBezTo>
                  <a:pt x="30" y="301"/>
                  <a:pt x="25" y="268"/>
                  <a:pt x="25" y="264"/>
                </a:cubicBezTo>
                <a:cubicBezTo>
                  <a:pt x="27" y="283"/>
                  <a:pt x="27" y="283"/>
                  <a:pt x="27" y="283"/>
                </a:cubicBezTo>
                <a:cubicBezTo>
                  <a:pt x="27" y="283"/>
                  <a:pt x="16" y="270"/>
                  <a:pt x="10" y="243"/>
                </a:cubicBezTo>
                <a:cubicBezTo>
                  <a:pt x="8" y="234"/>
                  <a:pt x="8" y="227"/>
                  <a:pt x="8" y="227"/>
                </a:cubicBezTo>
                <a:cubicBezTo>
                  <a:pt x="8" y="227"/>
                  <a:pt x="7" y="262"/>
                  <a:pt x="3" y="240"/>
                </a:cubicBezTo>
                <a:cubicBezTo>
                  <a:pt x="3" y="240"/>
                  <a:pt x="3" y="232"/>
                  <a:pt x="3" y="231"/>
                </a:cubicBezTo>
                <a:cubicBezTo>
                  <a:pt x="0" y="211"/>
                  <a:pt x="8" y="192"/>
                  <a:pt x="9" y="190"/>
                </a:cubicBezTo>
                <a:cubicBezTo>
                  <a:pt x="0" y="207"/>
                  <a:pt x="0" y="207"/>
                  <a:pt x="0" y="207"/>
                </a:cubicBezTo>
                <a:cubicBezTo>
                  <a:pt x="2" y="175"/>
                  <a:pt x="13" y="156"/>
                  <a:pt x="13" y="155"/>
                </a:cubicBezTo>
                <a:cubicBezTo>
                  <a:pt x="5" y="164"/>
                  <a:pt x="5" y="164"/>
                  <a:pt x="5" y="164"/>
                </a:cubicBezTo>
                <a:cubicBezTo>
                  <a:pt x="5" y="149"/>
                  <a:pt x="21" y="121"/>
                  <a:pt x="22" y="119"/>
                </a:cubicBezTo>
                <a:cubicBezTo>
                  <a:pt x="6" y="144"/>
                  <a:pt x="6" y="144"/>
                  <a:pt x="6" y="144"/>
                </a:cubicBezTo>
                <a:cubicBezTo>
                  <a:pt x="17" y="95"/>
                  <a:pt x="40" y="85"/>
                  <a:pt x="40" y="85"/>
                </a:cubicBezTo>
                <a:cubicBezTo>
                  <a:pt x="38" y="69"/>
                  <a:pt x="48" y="52"/>
                  <a:pt x="52" y="47"/>
                </a:cubicBezTo>
                <a:cubicBezTo>
                  <a:pt x="47" y="55"/>
                  <a:pt x="47" y="73"/>
                  <a:pt x="47" y="73"/>
                </a:cubicBezTo>
                <a:cubicBezTo>
                  <a:pt x="47" y="73"/>
                  <a:pt x="47" y="73"/>
                  <a:pt x="53" y="59"/>
                </a:cubicBezTo>
                <a:cubicBezTo>
                  <a:pt x="60" y="45"/>
                  <a:pt x="95" y="29"/>
                  <a:pt x="113" y="28"/>
                </a:cubicBezTo>
                <a:cubicBezTo>
                  <a:pt x="100" y="23"/>
                  <a:pt x="100" y="23"/>
                  <a:pt x="100" y="23"/>
                </a:cubicBezTo>
                <a:cubicBezTo>
                  <a:pt x="140" y="19"/>
                  <a:pt x="140" y="19"/>
                  <a:pt x="140" y="19"/>
                </a:cubicBezTo>
                <a:cubicBezTo>
                  <a:pt x="118" y="15"/>
                  <a:pt x="118" y="15"/>
                  <a:pt x="118" y="15"/>
                </a:cubicBezTo>
                <a:cubicBezTo>
                  <a:pt x="118" y="15"/>
                  <a:pt x="139" y="8"/>
                  <a:pt x="152" y="8"/>
                </a:cubicBezTo>
                <a:cubicBezTo>
                  <a:pt x="166" y="8"/>
                  <a:pt x="188" y="14"/>
                  <a:pt x="188" y="14"/>
                </a:cubicBezTo>
                <a:cubicBezTo>
                  <a:pt x="186" y="10"/>
                  <a:pt x="186" y="10"/>
                  <a:pt x="186" y="10"/>
                </a:cubicBezTo>
                <a:cubicBezTo>
                  <a:pt x="196" y="14"/>
                  <a:pt x="196" y="14"/>
                  <a:pt x="196" y="14"/>
                </a:cubicBezTo>
                <a:cubicBezTo>
                  <a:pt x="185" y="0"/>
                  <a:pt x="185" y="0"/>
                  <a:pt x="185" y="0"/>
                </a:cubicBezTo>
                <a:cubicBezTo>
                  <a:pt x="216" y="10"/>
                  <a:pt x="216" y="10"/>
                  <a:pt x="216" y="10"/>
                </a:cubicBezTo>
                <a:cubicBezTo>
                  <a:pt x="211" y="0"/>
                  <a:pt x="211" y="0"/>
                  <a:pt x="211" y="0"/>
                </a:cubicBezTo>
                <a:cubicBezTo>
                  <a:pt x="243" y="0"/>
                  <a:pt x="249" y="18"/>
                  <a:pt x="249" y="18"/>
                </a:cubicBezTo>
                <a:cubicBezTo>
                  <a:pt x="252" y="8"/>
                  <a:pt x="245" y="0"/>
                  <a:pt x="245" y="0"/>
                </a:cubicBezTo>
                <a:cubicBezTo>
                  <a:pt x="266" y="2"/>
                  <a:pt x="283" y="20"/>
                  <a:pt x="284" y="21"/>
                </a:cubicBezTo>
                <a:cubicBezTo>
                  <a:pt x="276" y="5"/>
                  <a:pt x="276" y="5"/>
                  <a:pt x="276" y="5"/>
                </a:cubicBezTo>
                <a:cubicBezTo>
                  <a:pt x="277" y="5"/>
                  <a:pt x="278" y="5"/>
                  <a:pt x="279" y="5"/>
                </a:cubicBezTo>
                <a:cubicBezTo>
                  <a:pt x="276" y="4"/>
                  <a:pt x="273" y="2"/>
                  <a:pt x="270" y="1"/>
                </a:cubicBezTo>
                <a:cubicBezTo>
                  <a:pt x="270" y="1"/>
                  <a:pt x="270" y="1"/>
                  <a:pt x="270" y="1"/>
                </a:cubicBezTo>
                <a:cubicBezTo>
                  <a:pt x="270" y="1"/>
                  <a:pt x="270" y="1"/>
                  <a:pt x="270" y="1"/>
                </a:cubicBezTo>
                <a:cubicBezTo>
                  <a:pt x="274" y="1"/>
                  <a:pt x="278" y="1"/>
                  <a:pt x="281" y="3"/>
                </a:cubicBezTo>
                <a:cubicBezTo>
                  <a:pt x="283" y="3"/>
                  <a:pt x="284" y="4"/>
                  <a:pt x="285" y="5"/>
                </a:cubicBezTo>
                <a:cubicBezTo>
                  <a:pt x="321" y="7"/>
                  <a:pt x="335" y="27"/>
                  <a:pt x="335" y="27"/>
                </a:cubicBezTo>
                <a:cubicBezTo>
                  <a:pt x="338" y="20"/>
                  <a:pt x="338" y="20"/>
                  <a:pt x="338" y="20"/>
                </a:cubicBezTo>
                <a:cubicBezTo>
                  <a:pt x="354" y="28"/>
                  <a:pt x="358" y="41"/>
                  <a:pt x="358" y="41"/>
                </a:cubicBezTo>
                <a:cubicBezTo>
                  <a:pt x="360" y="38"/>
                  <a:pt x="360" y="35"/>
                  <a:pt x="360" y="33"/>
                </a:cubicBezTo>
                <a:cubicBezTo>
                  <a:pt x="356" y="28"/>
                  <a:pt x="351" y="23"/>
                  <a:pt x="346" y="19"/>
                </a:cubicBezTo>
                <a:cubicBezTo>
                  <a:pt x="346" y="19"/>
                  <a:pt x="346" y="19"/>
                  <a:pt x="346" y="18"/>
                </a:cubicBezTo>
                <a:cubicBezTo>
                  <a:pt x="346" y="18"/>
                  <a:pt x="347" y="18"/>
                  <a:pt x="347" y="18"/>
                </a:cubicBezTo>
                <a:cubicBezTo>
                  <a:pt x="351" y="21"/>
                  <a:pt x="355" y="23"/>
                  <a:pt x="359" y="27"/>
                </a:cubicBezTo>
                <a:cubicBezTo>
                  <a:pt x="359" y="26"/>
                  <a:pt x="359" y="26"/>
                  <a:pt x="359" y="26"/>
                </a:cubicBezTo>
                <a:cubicBezTo>
                  <a:pt x="419" y="51"/>
                  <a:pt x="389" y="93"/>
                  <a:pt x="389" y="93"/>
                </a:cubicBezTo>
                <a:cubicBezTo>
                  <a:pt x="389" y="93"/>
                  <a:pt x="415" y="83"/>
                  <a:pt x="399" y="56"/>
                </a:cubicBezTo>
                <a:cubicBezTo>
                  <a:pt x="400" y="57"/>
                  <a:pt x="407" y="68"/>
                  <a:pt x="409" y="82"/>
                </a:cubicBezTo>
                <a:cubicBezTo>
                  <a:pt x="410" y="78"/>
                  <a:pt x="410" y="74"/>
                  <a:pt x="409" y="70"/>
                </a:cubicBezTo>
                <a:cubicBezTo>
                  <a:pt x="409" y="70"/>
                  <a:pt x="409" y="70"/>
                  <a:pt x="409" y="70"/>
                </a:cubicBezTo>
                <a:cubicBezTo>
                  <a:pt x="409" y="70"/>
                  <a:pt x="410" y="70"/>
                  <a:pt x="410" y="70"/>
                </a:cubicBezTo>
                <a:cubicBezTo>
                  <a:pt x="412" y="73"/>
                  <a:pt x="413" y="76"/>
                  <a:pt x="414" y="80"/>
                </a:cubicBezTo>
                <a:cubicBezTo>
                  <a:pt x="414" y="83"/>
                  <a:pt x="413" y="87"/>
                  <a:pt x="411" y="91"/>
                </a:cubicBezTo>
                <a:cubicBezTo>
                  <a:pt x="411" y="91"/>
                  <a:pt x="410" y="92"/>
                  <a:pt x="410" y="93"/>
                </a:cubicBezTo>
                <a:cubicBezTo>
                  <a:pt x="409" y="99"/>
                  <a:pt x="405" y="106"/>
                  <a:pt x="398" y="112"/>
                </a:cubicBezTo>
                <a:cubicBezTo>
                  <a:pt x="398" y="112"/>
                  <a:pt x="401" y="112"/>
                  <a:pt x="405" y="111"/>
                </a:cubicBezTo>
                <a:cubicBezTo>
                  <a:pt x="405" y="111"/>
                  <a:pt x="406" y="110"/>
                  <a:pt x="406" y="109"/>
                </a:cubicBezTo>
                <a:cubicBezTo>
                  <a:pt x="410" y="106"/>
                  <a:pt x="412" y="101"/>
                  <a:pt x="414" y="96"/>
                </a:cubicBezTo>
                <a:cubicBezTo>
                  <a:pt x="414" y="96"/>
                  <a:pt x="414" y="96"/>
                  <a:pt x="414" y="96"/>
                </a:cubicBezTo>
                <a:cubicBezTo>
                  <a:pt x="415" y="96"/>
                  <a:pt x="415" y="96"/>
                  <a:pt x="415" y="96"/>
                </a:cubicBezTo>
                <a:cubicBezTo>
                  <a:pt x="415" y="100"/>
                  <a:pt x="414" y="104"/>
                  <a:pt x="412" y="108"/>
                </a:cubicBezTo>
                <a:cubicBezTo>
                  <a:pt x="415" y="106"/>
                  <a:pt x="418" y="104"/>
                  <a:pt x="420" y="100"/>
                </a:cubicBezTo>
                <a:cubicBezTo>
                  <a:pt x="417" y="111"/>
                  <a:pt x="408" y="131"/>
                  <a:pt x="377" y="130"/>
                </a:cubicBezTo>
                <a:cubicBezTo>
                  <a:pt x="377" y="130"/>
                  <a:pt x="377" y="130"/>
                  <a:pt x="377" y="130"/>
                </a:cubicBezTo>
                <a:cubicBezTo>
                  <a:pt x="389" y="158"/>
                  <a:pt x="402" y="192"/>
                  <a:pt x="408" y="219"/>
                </a:cubicBezTo>
                <a:cubicBezTo>
                  <a:pt x="413" y="240"/>
                  <a:pt x="397" y="247"/>
                  <a:pt x="394" y="279"/>
                </a:cubicBezTo>
                <a:cubicBezTo>
                  <a:pt x="402" y="302"/>
                  <a:pt x="413" y="325"/>
                  <a:pt x="424" y="340"/>
                </a:cubicBezTo>
                <a:cubicBezTo>
                  <a:pt x="434" y="351"/>
                  <a:pt x="407" y="364"/>
                  <a:pt x="386" y="37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algn="ctr"/>
            <a:endParaRPr lang="ko-KR" altLang="en-US" dirty="0"/>
          </a:p>
        </p:txBody>
      </p:sp>
      <p:sp>
        <p:nvSpPr>
          <p:cNvPr id="26" name="Freeform 27"/>
          <p:cNvSpPr>
            <a:spLocks noEditPoints="1"/>
          </p:cNvSpPr>
          <p:nvPr/>
        </p:nvSpPr>
        <p:spPr bwMode="auto">
          <a:xfrm>
            <a:off x="7232967" y="3824619"/>
            <a:ext cx="1438875" cy="1963850"/>
          </a:xfrm>
          <a:custGeom>
            <a:avLst/>
            <a:gdLst>
              <a:gd name="T0" fmla="*/ 442 w 463"/>
              <a:gd name="T1" fmla="*/ 170 h 633"/>
              <a:gd name="T2" fmla="*/ 407 w 463"/>
              <a:gd name="T3" fmla="*/ 85 h 633"/>
              <a:gd name="T4" fmla="*/ 332 w 463"/>
              <a:gd name="T5" fmla="*/ 68 h 633"/>
              <a:gd name="T6" fmla="*/ 306 w 463"/>
              <a:gd name="T7" fmla="*/ 52 h 633"/>
              <a:gd name="T8" fmla="*/ 273 w 463"/>
              <a:gd name="T9" fmla="*/ 24 h 633"/>
              <a:gd name="T10" fmla="*/ 253 w 463"/>
              <a:gd name="T11" fmla="*/ 20 h 633"/>
              <a:gd name="T12" fmla="*/ 272 w 463"/>
              <a:gd name="T13" fmla="*/ 27 h 633"/>
              <a:gd name="T14" fmla="*/ 240 w 463"/>
              <a:gd name="T15" fmla="*/ 25 h 633"/>
              <a:gd name="T16" fmla="*/ 180 w 463"/>
              <a:gd name="T17" fmla="*/ 29 h 633"/>
              <a:gd name="T18" fmla="*/ 116 w 463"/>
              <a:gd name="T19" fmla="*/ 50 h 633"/>
              <a:gd name="T20" fmla="*/ 56 w 463"/>
              <a:gd name="T21" fmla="*/ 81 h 633"/>
              <a:gd name="T22" fmla="*/ 27 w 463"/>
              <a:gd name="T23" fmla="*/ 118 h 633"/>
              <a:gd name="T24" fmla="*/ 25 w 463"/>
              <a:gd name="T25" fmla="*/ 158 h 633"/>
              <a:gd name="T26" fmla="*/ 49 w 463"/>
              <a:gd name="T27" fmla="*/ 183 h 633"/>
              <a:gd name="T28" fmla="*/ 48 w 463"/>
              <a:gd name="T29" fmla="*/ 304 h 633"/>
              <a:gd name="T30" fmla="*/ 56 w 463"/>
              <a:gd name="T31" fmla="*/ 399 h 633"/>
              <a:gd name="T32" fmla="*/ 61 w 463"/>
              <a:gd name="T33" fmla="*/ 421 h 633"/>
              <a:gd name="T34" fmla="*/ 64 w 463"/>
              <a:gd name="T35" fmla="*/ 431 h 633"/>
              <a:gd name="T36" fmla="*/ 133 w 463"/>
              <a:gd name="T37" fmla="*/ 496 h 633"/>
              <a:gd name="T38" fmla="*/ 138 w 463"/>
              <a:gd name="T39" fmla="*/ 495 h 633"/>
              <a:gd name="T40" fmla="*/ 155 w 463"/>
              <a:gd name="T41" fmla="*/ 490 h 633"/>
              <a:gd name="T42" fmla="*/ 158 w 463"/>
              <a:gd name="T43" fmla="*/ 489 h 633"/>
              <a:gd name="T44" fmla="*/ 163 w 463"/>
              <a:gd name="T45" fmla="*/ 488 h 633"/>
              <a:gd name="T46" fmla="*/ 171 w 463"/>
              <a:gd name="T47" fmla="*/ 490 h 633"/>
              <a:gd name="T48" fmla="*/ 175 w 463"/>
              <a:gd name="T49" fmla="*/ 493 h 633"/>
              <a:gd name="T50" fmla="*/ 178 w 463"/>
              <a:gd name="T51" fmla="*/ 497 h 633"/>
              <a:gd name="T52" fmla="*/ 181 w 463"/>
              <a:gd name="T53" fmla="*/ 503 h 633"/>
              <a:gd name="T54" fmla="*/ 183 w 463"/>
              <a:gd name="T55" fmla="*/ 508 h 633"/>
              <a:gd name="T56" fmla="*/ 184 w 463"/>
              <a:gd name="T57" fmla="*/ 514 h 633"/>
              <a:gd name="T58" fmla="*/ 186 w 463"/>
              <a:gd name="T59" fmla="*/ 521 h 633"/>
              <a:gd name="T60" fmla="*/ 187 w 463"/>
              <a:gd name="T61" fmla="*/ 529 h 633"/>
              <a:gd name="T62" fmla="*/ 187 w 463"/>
              <a:gd name="T63" fmla="*/ 536 h 633"/>
              <a:gd name="T64" fmla="*/ 188 w 463"/>
              <a:gd name="T65" fmla="*/ 552 h 633"/>
              <a:gd name="T66" fmla="*/ 177 w 463"/>
              <a:gd name="T67" fmla="*/ 620 h 633"/>
              <a:gd name="T68" fmla="*/ 333 w 463"/>
              <a:gd name="T69" fmla="*/ 483 h 633"/>
              <a:gd name="T70" fmla="*/ 338 w 463"/>
              <a:gd name="T71" fmla="*/ 459 h 633"/>
              <a:gd name="T72" fmla="*/ 370 w 463"/>
              <a:gd name="T73" fmla="*/ 414 h 633"/>
              <a:gd name="T74" fmla="*/ 434 w 463"/>
              <a:gd name="T75" fmla="*/ 296 h 633"/>
              <a:gd name="T76" fmla="*/ 437 w 463"/>
              <a:gd name="T77" fmla="*/ 162 h 633"/>
              <a:gd name="T78" fmla="*/ 53 w 463"/>
              <a:gd name="T79" fmla="*/ 172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3" h="633">
                <a:moveTo>
                  <a:pt x="437" y="162"/>
                </a:moveTo>
                <a:cubicBezTo>
                  <a:pt x="442" y="170"/>
                  <a:pt x="442" y="170"/>
                  <a:pt x="442" y="170"/>
                </a:cubicBezTo>
                <a:cubicBezTo>
                  <a:pt x="429" y="88"/>
                  <a:pt x="371" y="78"/>
                  <a:pt x="371" y="78"/>
                </a:cubicBezTo>
                <a:cubicBezTo>
                  <a:pt x="381" y="78"/>
                  <a:pt x="407" y="85"/>
                  <a:pt x="407" y="85"/>
                </a:cubicBezTo>
                <a:cubicBezTo>
                  <a:pt x="407" y="85"/>
                  <a:pt x="378" y="62"/>
                  <a:pt x="360" y="60"/>
                </a:cubicBezTo>
                <a:cubicBezTo>
                  <a:pt x="342" y="57"/>
                  <a:pt x="332" y="68"/>
                  <a:pt x="332" y="68"/>
                </a:cubicBezTo>
                <a:cubicBezTo>
                  <a:pt x="332" y="68"/>
                  <a:pt x="334" y="37"/>
                  <a:pt x="288" y="33"/>
                </a:cubicBezTo>
                <a:cubicBezTo>
                  <a:pt x="288" y="33"/>
                  <a:pt x="302" y="37"/>
                  <a:pt x="306" y="52"/>
                </a:cubicBezTo>
                <a:cubicBezTo>
                  <a:pt x="306" y="52"/>
                  <a:pt x="298" y="44"/>
                  <a:pt x="287" y="36"/>
                </a:cubicBezTo>
                <a:cubicBezTo>
                  <a:pt x="284" y="31"/>
                  <a:pt x="279" y="27"/>
                  <a:pt x="273" y="24"/>
                </a:cubicBezTo>
                <a:cubicBezTo>
                  <a:pt x="267" y="20"/>
                  <a:pt x="260" y="19"/>
                  <a:pt x="253" y="20"/>
                </a:cubicBezTo>
                <a:cubicBezTo>
                  <a:pt x="253" y="20"/>
                  <a:pt x="253" y="20"/>
                  <a:pt x="253" y="20"/>
                </a:cubicBezTo>
                <a:cubicBezTo>
                  <a:pt x="253" y="20"/>
                  <a:pt x="253" y="20"/>
                  <a:pt x="253" y="20"/>
                </a:cubicBezTo>
                <a:cubicBezTo>
                  <a:pt x="260" y="21"/>
                  <a:pt x="266" y="23"/>
                  <a:pt x="272" y="27"/>
                </a:cubicBezTo>
                <a:cubicBezTo>
                  <a:pt x="272" y="27"/>
                  <a:pt x="272" y="27"/>
                  <a:pt x="273" y="28"/>
                </a:cubicBezTo>
                <a:cubicBezTo>
                  <a:pt x="261" y="22"/>
                  <a:pt x="249" y="20"/>
                  <a:pt x="240" y="25"/>
                </a:cubicBezTo>
                <a:cubicBezTo>
                  <a:pt x="240" y="25"/>
                  <a:pt x="250" y="25"/>
                  <a:pt x="262" y="39"/>
                </a:cubicBezTo>
                <a:cubicBezTo>
                  <a:pt x="262" y="39"/>
                  <a:pt x="204" y="0"/>
                  <a:pt x="180" y="29"/>
                </a:cubicBezTo>
                <a:cubicBezTo>
                  <a:pt x="181" y="28"/>
                  <a:pt x="198" y="20"/>
                  <a:pt x="220" y="31"/>
                </a:cubicBezTo>
                <a:cubicBezTo>
                  <a:pt x="220" y="31"/>
                  <a:pt x="97" y="26"/>
                  <a:pt x="116" y="50"/>
                </a:cubicBezTo>
                <a:cubicBezTo>
                  <a:pt x="115" y="50"/>
                  <a:pt x="115" y="51"/>
                  <a:pt x="114" y="51"/>
                </a:cubicBezTo>
                <a:cubicBezTo>
                  <a:pt x="104" y="52"/>
                  <a:pt x="52" y="59"/>
                  <a:pt x="56" y="81"/>
                </a:cubicBezTo>
                <a:cubicBezTo>
                  <a:pt x="56" y="81"/>
                  <a:pt x="58" y="68"/>
                  <a:pt x="89" y="70"/>
                </a:cubicBezTo>
                <a:cubicBezTo>
                  <a:pt x="89" y="70"/>
                  <a:pt x="12" y="91"/>
                  <a:pt x="27" y="118"/>
                </a:cubicBezTo>
                <a:cubicBezTo>
                  <a:pt x="27" y="118"/>
                  <a:pt x="29" y="104"/>
                  <a:pt x="51" y="104"/>
                </a:cubicBezTo>
                <a:cubicBezTo>
                  <a:pt x="51" y="104"/>
                  <a:pt x="0" y="137"/>
                  <a:pt x="25" y="158"/>
                </a:cubicBezTo>
                <a:cubicBezTo>
                  <a:pt x="25" y="158"/>
                  <a:pt x="22" y="142"/>
                  <a:pt x="39" y="136"/>
                </a:cubicBezTo>
                <a:cubicBezTo>
                  <a:pt x="39" y="136"/>
                  <a:pt x="10" y="166"/>
                  <a:pt x="49" y="183"/>
                </a:cubicBezTo>
                <a:cubicBezTo>
                  <a:pt x="42" y="202"/>
                  <a:pt x="36" y="223"/>
                  <a:pt x="33" y="244"/>
                </a:cubicBezTo>
                <a:cubicBezTo>
                  <a:pt x="31" y="265"/>
                  <a:pt x="45" y="272"/>
                  <a:pt x="48" y="304"/>
                </a:cubicBezTo>
                <a:cubicBezTo>
                  <a:pt x="39" y="328"/>
                  <a:pt x="30" y="356"/>
                  <a:pt x="21" y="379"/>
                </a:cubicBezTo>
                <a:cubicBezTo>
                  <a:pt x="16" y="392"/>
                  <a:pt x="35" y="395"/>
                  <a:pt x="56" y="399"/>
                </a:cubicBezTo>
                <a:cubicBezTo>
                  <a:pt x="58" y="406"/>
                  <a:pt x="60" y="415"/>
                  <a:pt x="62" y="421"/>
                </a:cubicBezTo>
                <a:cubicBezTo>
                  <a:pt x="61" y="421"/>
                  <a:pt x="61" y="421"/>
                  <a:pt x="61" y="421"/>
                </a:cubicBezTo>
                <a:cubicBezTo>
                  <a:pt x="63" y="431"/>
                  <a:pt x="63" y="431"/>
                  <a:pt x="63" y="431"/>
                </a:cubicBezTo>
                <a:cubicBezTo>
                  <a:pt x="63" y="431"/>
                  <a:pt x="63" y="431"/>
                  <a:pt x="64" y="431"/>
                </a:cubicBezTo>
                <a:cubicBezTo>
                  <a:pt x="67" y="467"/>
                  <a:pt x="63" y="492"/>
                  <a:pt x="92" y="496"/>
                </a:cubicBezTo>
                <a:cubicBezTo>
                  <a:pt x="109" y="499"/>
                  <a:pt x="122" y="498"/>
                  <a:pt x="133" y="496"/>
                </a:cubicBezTo>
                <a:cubicBezTo>
                  <a:pt x="133" y="496"/>
                  <a:pt x="133" y="496"/>
                  <a:pt x="133" y="496"/>
                </a:cubicBezTo>
                <a:cubicBezTo>
                  <a:pt x="135" y="496"/>
                  <a:pt x="136" y="495"/>
                  <a:pt x="138" y="495"/>
                </a:cubicBezTo>
                <a:cubicBezTo>
                  <a:pt x="138" y="495"/>
                  <a:pt x="138" y="495"/>
                  <a:pt x="139" y="495"/>
                </a:cubicBezTo>
                <a:cubicBezTo>
                  <a:pt x="144" y="493"/>
                  <a:pt x="150" y="492"/>
                  <a:pt x="155" y="490"/>
                </a:cubicBezTo>
                <a:cubicBezTo>
                  <a:pt x="155" y="490"/>
                  <a:pt x="156" y="490"/>
                  <a:pt x="156" y="490"/>
                </a:cubicBezTo>
                <a:cubicBezTo>
                  <a:pt x="157" y="490"/>
                  <a:pt x="158" y="490"/>
                  <a:pt x="158" y="489"/>
                </a:cubicBezTo>
                <a:cubicBezTo>
                  <a:pt x="159" y="489"/>
                  <a:pt x="160" y="489"/>
                  <a:pt x="161" y="489"/>
                </a:cubicBezTo>
                <a:cubicBezTo>
                  <a:pt x="162" y="488"/>
                  <a:pt x="162" y="488"/>
                  <a:pt x="163" y="488"/>
                </a:cubicBezTo>
                <a:cubicBezTo>
                  <a:pt x="164" y="488"/>
                  <a:pt x="165" y="488"/>
                  <a:pt x="167" y="487"/>
                </a:cubicBezTo>
                <a:cubicBezTo>
                  <a:pt x="168" y="488"/>
                  <a:pt x="170" y="489"/>
                  <a:pt x="171" y="490"/>
                </a:cubicBezTo>
                <a:cubicBezTo>
                  <a:pt x="171" y="490"/>
                  <a:pt x="171" y="490"/>
                  <a:pt x="171" y="490"/>
                </a:cubicBezTo>
                <a:cubicBezTo>
                  <a:pt x="172" y="491"/>
                  <a:pt x="174" y="492"/>
                  <a:pt x="175" y="493"/>
                </a:cubicBezTo>
                <a:cubicBezTo>
                  <a:pt x="175" y="493"/>
                  <a:pt x="175" y="493"/>
                  <a:pt x="175" y="494"/>
                </a:cubicBezTo>
                <a:cubicBezTo>
                  <a:pt x="176" y="495"/>
                  <a:pt x="177" y="496"/>
                  <a:pt x="178" y="497"/>
                </a:cubicBezTo>
                <a:cubicBezTo>
                  <a:pt x="178" y="498"/>
                  <a:pt x="178" y="498"/>
                  <a:pt x="178" y="498"/>
                </a:cubicBezTo>
                <a:cubicBezTo>
                  <a:pt x="179" y="499"/>
                  <a:pt x="180" y="501"/>
                  <a:pt x="181" y="503"/>
                </a:cubicBezTo>
                <a:cubicBezTo>
                  <a:pt x="181" y="503"/>
                  <a:pt x="181" y="503"/>
                  <a:pt x="181" y="503"/>
                </a:cubicBezTo>
                <a:cubicBezTo>
                  <a:pt x="182" y="505"/>
                  <a:pt x="182" y="506"/>
                  <a:pt x="183" y="508"/>
                </a:cubicBezTo>
                <a:cubicBezTo>
                  <a:pt x="183" y="508"/>
                  <a:pt x="183" y="509"/>
                  <a:pt x="183" y="509"/>
                </a:cubicBezTo>
                <a:cubicBezTo>
                  <a:pt x="183" y="511"/>
                  <a:pt x="184" y="512"/>
                  <a:pt x="184" y="514"/>
                </a:cubicBezTo>
                <a:cubicBezTo>
                  <a:pt x="184" y="515"/>
                  <a:pt x="185" y="515"/>
                  <a:pt x="185" y="516"/>
                </a:cubicBezTo>
                <a:cubicBezTo>
                  <a:pt x="185" y="518"/>
                  <a:pt x="185" y="519"/>
                  <a:pt x="186" y="521"/>
                </a:cubicBezTo>
                <a:cubicBezTo>
                  <a:pt x="186" y="522"/>
                  <a:pt x="186" y="522"/>
                  <a:pt x="186" y="523"/>
                </a:cubicBezTo>
                <a:cubicBezTo>
                  <a:pt x="186" y="525"/>
                  <a:pt x="186" y="527"/>
                  <a:pt x="187" y="529"/>
                </a:cubicBezTo>
                <a:cubicBezTo>
                  <a:pt x="187" y="529"/>
                  <a:pt x="187" y="530"/>
                  <a:pt x="187" y="530"/>
                </a:cubicBezTo>
                <a:cubicBezTo>
                  <a:pt x="187" y="532"/>
                  <a:pt x="187" y="534"/>
                  <a:pt x="187" y="536"/>
                </a:cubicBezTo>
                <a:cubicBezTo>
                  <a:pt x="187" y="536"/>
                  <a:pt x="187" y="537"/>
                  <a:pt x="187" y="537"/>
                </a:cubicBezTo>
                <a:cubicBezTo>
                  <a:pt x="188" y="542"/>
                  <a:pt x="188" y="547"/>
                  <a:pt x="188" y="552"/>
                </a:cubicBezTo>
                <a:cubicBezTo>
                  <a:pt x="188" y="565"/>
                  <a:pt x="187" y="578"/>
                  <a:pt x="186" y="588"/>
                </a:cubicBezTo>
                <a:cubicBezTo>
                  <a:pt x="186" y="595"/>
                  <a:pt x="182" y="606"/>
                  <a:pt x="177" y="620"/>
                </a:cubicBezTo>
                <a:cubicBezTo>
                  <a:pt x="259" y="633"/>
                  <a:pt x="320" y="605"/>
                  <a:pt x="358" y="577"/>
                </a:cubicBezTo>
                <a:cubicBezTo>
                  <a:pt x="345" y="542"/>
                  <a:pt x="333" y="504"/>
                  <a:pt x="333" y="483"/>
                </a:cubicBezTo>
                <a:cubicBezTo>
                  <a:pt x="334" y="475"/>
                  <a:pt x="335" y="467"/>
                  <a:pt x="337" y="459"/>
                </a:cubicBezTo>
                <a:cubicBezTo>
                  <a:pt x="338" y="459"/>
                  <a:pt x="338" y="459"/>
                  <a:pt x="338" y="459"/>
                </a:cubicBezTo>
                <a:cubicBezTo>
                  <a:pt x="372" y="400"/>
                  <a:pt x="372" y="400"/>
                  <a:pt x="372" y="400"/>
                </a:cubicBezTo>
                <a:cubicBezTo>
                  <a:pt x="370" y="414"/>
                  <a:pt x="370" y="414"/>
                  <a:pt x="370" y="414"/>
                </a:cubicBezTo>
                <a:cubicBezTo>
                  <a:pt x="370" y="414"/>
                  <a:pt x="405" y="356"/>
                  <a:pt x="416" y="336"/>
                </a:cubicBezTo>
                <a:cubicBezTo>
                  <a:pt x="427" y="315"/>
                  <a:pt x="434" y="296"/>
                  <a:pt x="434" y="296"/>
                </a:cubicBezTo>
                <a:cubicBezTo>
                  <a:pt x="434" y="306"/>
                  <a:pt x="434" y="306"/>
                  <a:pt x="434" y="306"/>
                </a:cubicBezTo>
                <a:cubicBezTo>
                  <a:pt x="463" y="249"/>
                  <a:pt x="438" y="165"/>
                  <a:pt x="437" y="162"/>
                </a:cubicBezTo>
                <a:close/>
                <a:moveTo>
                  <a:pt x="50" y="180"/>
                </a:moveTo>
                <a:cubicBezTo>
                  <a:pt x="50" y="178"/>
                  <a:pt x="51" y="175"/>
                  <a:pt x="53" y="172"/>
                </a:cubicBezTo>
                <a:cubicBezTo>
                  <a:pt x="52" y="175"/>
                  <a:pt x="51" y="177"/>
                  <a:pt x="50" y="18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algn="ctr"/>
            <a:endParaRPr lang="ko-KR" altLang="en-US" dirty="0"/>
          </a:p>
        </p:txBody>
      </p:sp>
      <p:grpSp>
        <p:nvGrpSpPr>
          <p:cNvPr id="41" name="그룹 40"/>
          <p:cNvGrpSpPr/>
          <p:nvPr/>
        </p:nvGrpSpPr>
        <p:grpSpPr>
          <a:xfrm>
            <a:off x="4200177" y="3355580"/>
            <a:ext cx="805348" cy="805347"/>
            <a:chOff x="5388526" y="1348545"/>
            <a:chExt cx="805348" cy="805347"/>
          </a:xfrm>
        </p:grpSpPr>
        <p:sp>
          <p:nvSpPr>
            <p:cNvPr id="47" name="타원 46"/>
            <p:cNvSpPr/>
            <p:nvPr/>
          </p:nvSpPr>
          <p:spPr>
            <a:xfrm>
              <a:off x="5388526" y="1348545"/>
              <a:ext cx="805348" cy="805346"/>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ts val="1200"/>
                </a:lnSpc>
              </a:pPr>
              <a:endParaRPr lang="ko-KR" altLang="en-US" sz="5500" dirty="0">
                <a:gradFill>
                  <a:gsLst>
                    <a:gs pos="0">
                      <a:schemeClr val="bg2"/>
                    </a:gs>
                    <a:gs pos="100000">
                      <a:schemeClr val="bg2"/>
                    </a:gs>
                  </a:gsLst>
                  <a:lin ang="0" scaled="1"/>
                </a:gradFill>
                <a:latin typeface="Entypo" pitchFamily="50" charset="0"/>
                <a:ea typeface="Roboto Light" pitchFamily="2" charset="0"/>
                <a:cs typeface="Roboto Condensed Regular"/>
              </a:endParaRPr>
            </a:p>
          </p:txBody>
        </p:sp>
        <p:sp>
          <p:nvSpPr>
            <p:cNvPr id="48" name="타원 111"/>
            <p:cNvSpPr/>
            <p:nvPr/>
          </p:nvSpPr>
          <p:spPr>
            <a:xfrm>
              <a:off x="5605916" y="1521893"/>
              <a:ext cx="587958" cy="631999"/>
            </a:xfrm>
            <a:custGeom>
              <a:avLst/>
              <a:gdLst/>
              <a:ahLst/>
              <a:cxnLst/>
              <a:rect l="l" t="t" r="r" b="b"/>
              <a:pathLst>
                <a:path w="587958" h="631999">
                  <a:moveTo>
                    <a:pt x="515732" y="0"/>
                  </a:moveTo>
                  <a:cubicBezTo>
                    <a:pt x="561413" y="64854"/>
                    <a:pt x="587958" y="143990"/>
                    <a:pt x="587958" y="229326"/>
                  </a:cubicBezTo>
                  <a:cubicBezTo>
                    <a:pt x="587958" y="451716"/>
                    <a:pt x="407675" y="631999"/>
                    <a:pt x="185284" y="631999"/>
                  </a:cubicBezTo>
                  <a:cubicBezTo>
                    <a:pt x="118132" y="631999"/>
                    <a:pt x="54819" y="615561"/>
                    <a:pt x="0" y="584861"/>
                  </a:cubicBezTo>
                  <a:cubicBezTo>
                    <a:pt x="34632" y="595451"/>
                    <a:pt x="71363" y="600249"/>
                    <a:pt x="109215" y="600249"/>
                  </a:cubicBezTo>
                  <a:cubicBezTo>
                    <a:pt x="351271" y="600249"/>
                    <a:pt x="547496" y="404024"/>
                    <a:pt x="547496" y="161969"/>
                  </a:cubicBezTo>
                  <a:cubicBezTo>
                    <a:pt x="547496" y="104644"/>
                    <a:pt x="536490" y="49889"/>
                    <a:pt x="515732" y="0"/>
                  </a:cubicBezTo>
                  <a:close/>
                </a:path>
              </a:pathLst>
            </a:custGeom>
            <a:solidFill>
              <a:srgbClr val="000000">
                <a:alpha val="10196"/>
              </a:srgb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pic>
        <p:nvPicPr>
          <p:cNvPr id="35" name="Paveikslėlis 3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1014" y="378536"/>
            <a:ext cx="551649" cy="601607"/>
          </a:xfrm>
          <a:prstGeom prst="rect">
            <a:avLst/>
          </a:prstGeom>
        </p:spPr>
      </p:pic>
      <p:sp>
        <p:nvSpPr>
          <p:cNvPr id="5" name="Rectangle 4"/>
          <p:cNvSpPr/>
          <p:nvPr/>
        </p:nvSpPr>
        <p:spPr>
          <a:xfrm>
            <a:off x="2116157" y="980143"/>
            <a:ext cx="4871120" cy="646331"/>
          </a:xfrm>
          <a:prstGeom prst="rect">
            <a:avLst/>
          </a:prstGeom>
        </p:spPr>
        <p:txBody>
          <a:bodyPr wrap="square">
            <a:spAutoFit/>
          </a:bodyPr>
          <a:lstStyle/>
          <a:p>
            <a:pPr algn="ctr">
              <a:defRPr/>
            </a:pPr>
            <a:r>
              <a:rPr lang="lt-LT" sz="3600" dirty="0">
                <a:ln w="12700">
                  <a:solidFill>
                    <a:srgbClr val="1F497D">
                      <a:satMod val="155000"/>
                    </a:srgbClr>
                  </a:solidFill>
                  <a:prstDash val="solid"/>
                </a:ln>
                <a:latin typeface="Times New Roman" panose="02020603050405020304" pitchFamily="18" charset="0"/>
                <a:ea typeface="Tahoma" panose="020B0604030504040204" pitchFamily="34" charset="0"/>
                <a:cs typeface="Times New Roman" panose="02020603050405020304" pitchFamily="18" charset="0"/>
              </a:rPr>
              <a:t>PAVYZDYS</a:t>
            </a:r>
          </a:p>
        </p:txBody>
      </p:sp>
      <p:sp>
        <p:nvSpPr>
          <p:cNvPr id="38" name="Freeform 24"/>
          <p:cNvSpPr>
            <a:spLocks noEditPoints="1"/>
          </p:cNvSpPr>
          <p:nvPr/>
        </p:nvSpPr>
        <p:spPr bwMode="auto">
          <a:xfrm rot="10800000" flipH="1" flipV="1">
            <a:off x="4343217" y="3446940"/>
            <a:ext cx="472338" cy="554431"/>
          </a:xfrm>
          <a:custGeom>
            <a:avLst/>
            <a:gdLst/>
            <a:ahLst/>
            <a:cxnLst>
              <a:cxn ang="0">
                <a:pos x="76" y="31"/>
              </a:cxn>
              <a:cxn ang="0">
                <a:pos x="80" y="27"/>
              </a:cxn>
              <a:cxn ang="0">
                <a:pos x="76" y="23"/>
              </a:cxn>
              <a:cxn ang="0">
                <a:pos x="23" y="76"/>
              </a:cxn>
              <a:cxn ang="0">
                <a:pos x="27" y="80"/>
              </a:cxn>
              <a:cxn ang="0">
                <a:pos x="31" y="76"/>
              </a:cxn>
              <a:cxn ang="0">
                <a:pos x="76" y="31"/>
              </a:cxn>
              <a:cxn ang="0">
                <a:pos x="40" y="170"/>
              </a:cxn>
              <a:cxn ang="0">
                <a:pos x="42" y="182"/>
              </a:cxn>
              <a:cxn ang="0">
                <a:pos x="76" y="188"/>
              </a:cxn>
              <a:cxn ang="0">
                <a:pos x="109" y="182"/>
              </a:cxn>
              <a:cxn ang="0">
                <a:pos x="111" y="170"/>
              </a:cxn>
              <a:cxn ang="0">
                <a:pos x="76" y="177"/>
              </a:cxn>
              <a:cxn ang="0">
                <a:pos x="40" y="170"/>
              </a:cxn>
              <a:cxn ang="0">
                <a:pos x="43" y="192"/>
              </a:cxn>
              <a:cxn ang="0">
                <a:pos x="45" y="203"/>
              </a:cxn>
              <a:cxn ang="0">
                <a:pos x="56" y="209"/>
              </a:cxn>
              <a:cxn ang="0">
                <a:pos x="56" y="216"/>
              </a:cxn>
              <a:cxn ang="0">
                <a:pos x="76" y="221"/>
              </a:cxn>
              <a:cxn ang="0">
                <a:pos x="95" y="216"/>
              </a:cxn>
              <a:cxn ang="0">
                <a:pos x="96" y="209"/>
              </a:cxn>
              <a:cxn ang="0">
                <a:pos x="106" y="203"/>
              </a:cxn>
              <a:cxn ang="0">
                <a:pos x="108" y="192"/>
              </a:cxn>
              <a:cxn ang="0">
                <a:pos x="76" y="197"/>
              </a:cxn>
              <a:cxn ang="0">
                <a:pos x="43" y="192"/>
              </a:cxn>
              <a:cxn ang="0">
                <a:pos x="76" y="0"/>
              </a:cxn>
              <a:cxn ang="0">
                <a:pos x="0" y="76"/>
              </a:cxn>
              <a:cxn ang="0">
                <a:pos x="36" y="141"/>
              </a:cxn>
              <a:cxn ang="0">
                <a:pos x="39" y="160"/>
              </a:cxn>
              <a:cxn ang="0">
                <a:pos x="76" y="168"/>
              </a:cxn>
              <a:cxn ang="0">
                <a:pos x="112" y="160"/>
              </a:cxn>
              <a:cxn ang="0">
                <a:pos x="115" y="141"/>
              </a:cxn>
              <a:cxn ang="0">
                <a:pos x="152" y="76"/>
              </a:cxn>
              <a:cxn ang="0">
                <a:pos x="76" y="0"/>
              </a:cxn>
              <a:cxn ang="0">
                <a:pos x="104" y="132"/>
              </a:cxn>
              <a:cxn ang="0">
                <a:pos x="102" y="150"/>
              </a:cxn>
              <a:cxn ang="0">
                <a:pos x="76" y="154"/>
              </a:cxn>
              <a:cxn ang="0">
                <a:pos x="49" y="150"/>
              </a:cxn>
              <a:cxn ang="0">
                <a:pos x="48" y="132"/>
              </a:cxn>
              <a:cxn ang="0">
                <a:pos x="13" y="76"/>
              </a:cxn>
              <a:cxn ang="0">
                <a:pos x="76" y="14"/>
              </a:cxn>
              <a:cxn ang="0">
                <a:pos x="138" y="76"/>
              </a:cxn>
              <a:cxn ang="0">
                <a:pos x="104" y="132"/>
              </a:cxn>
              <a:cxn ang="0">
                <a:pos x="93" y="104"/>
              </a:cxn>
              <a:cxn ang="0">
                <a:pos x="76" y="73"/>
              </a:cxn>
              <a:cxn ang="0">
                <a:pos x="59" y="104"/>
              </a:cxn>
              <a:cxn ang="0">
                <a:pos x="52" y="89"/>
              </a:cxn>
              <a:cxn ang="0">
                <a:pos x="41" y="94"/>
              </a:cxn>
              <a:cxn ang="0">
                <a:pos x="58" y="131"/>
              </a:cxn>
              <a:cxn ang="0">
                <a:pos x="76" y="98"/>
              </a:cxn>
              <a:cxn ang="0">
                <a:pos x="93" y="131"/>
              </a:cxn>
              <a:cxn ang="0">
                <a:pos x="110" y="94"/>
              </a:cxn>
              <a:cxn ang="0">
                <a:pos x="100" y="89"/>
              </a:cxn>
              <a:cxn ang="0">
                <a:pos x="93" y="104"/>
              </a:cxn>
            </a:cxnLst>
            <a:rect l="0" t="0" r="r" b="b"/>
            <a:pathLst>
              <a:path w="152" h="221">
                <a:moveTo>
                  <a:pt x="76" y="31"/>
                </a:moveTo>
                <a:cubicBezTo>
                  <a:pt x="78" y="31"/>
                  <a:pt x="80" y="30"/>
                  <a:pt x="80" y="27"/>
                </a:cubicBezTo>
                <a:cubicBezTo>
                  <a:pt x="80" y="25"/>
                  <a:pt x="78" y="23"/>
                  <a:pt x="76" y="23"/>
                </a:cubicBezTo>
                <a:cubicBezTo>
                  <a:pt x="46" y="23"/>
                  <a:pt x="23" y="47"/>
                  <a:pt x="23" y="76"/>
                </a:cubicBezTo>
                <a:cubicBezTo>
                  <a:pt x="23" y="78"/>
                  <a:pt x="25" y="80"/>
                  <a:pt x="27" y="80"/>
                </a:cubicBezTo>
                <a:cubicBezTo>
                  <a:pt x="29" y="80"/>
                  <a:pt x="31" y="78"/>
                  <a:pt x="31" y="76"/>
                </a:cubicBezTo>
                <a:cubicBezTo>
                  <a:pt x="31" y="51"/>
                  <a:pt x="51" y="31"/>
                  <a:pt x="76" y="31"/>
                </a:cubicBezTo>
                <a:close/>
                <a:moveTo>
                  <a:pt x="40" y="170"/>
                </a:moveTo>
                <a:cubicBezTo>
                  <a:pt x="42" y="182"/>
                  <a:pt x="42" y="182"/>
                  <a:pt x="42" y="182"/>
                </a:cubicBezTo>
                <a:cubicBezTo>
                  <a:pt x="52" y="186"/>
                  <a:pt x="63" y="188"/>
                  <a:pt x="76" y="188"/>
                </a:cubicBezTo>
                <a:cubicBezTo>
                  <a:pt x="88" y="188"/>
                  <a:pt x="99" y="186"/>
                  <a:pt x="109" y="182"/>
                </a:cubicBezTo>
                <a:cubicBezTo>
                  <a:pt x="111" y="170"/>
                  <a:pt x="111" y="170"/>
                  <a:pt x="111" y="170"/>
                </a:cubicBezTo>
                <a:cubicBezTo>
                  <a:pt x="100" y="174"/>
                  <a:pt x="88" y="177"/>
                  <a:pt x="76" y="177"/>
                </a:cubicBezTo>
                <a:cubicBezTo>
                  <a:pt x="63" y="177"/>
                  <a:pt x="51" y="174"/>
                  <a:pt x="40" y="170"/>
                </a:cubicBezTo>
                <a:close/>
                <a:moveTo>
                  <a:pt x="43" y="192"/>
                </a:moveTo>
                <a:cubicBezTo>
                  <a:pt x="45" y="203"/>
                  <a:pt x="45" y="203"/>
                  <a:pt x="45" y="203"/>
                </a:cubicBezTo>
                <a:cubicBezTo>
                  <a:pt x="45" y="203"/>
                  <a:pt x="48" y="207"/>
                  <a:pt x="56" y="209"/>
                </a:cubicBezTo>
                <a:cubicBezTo>
                  <a:pt x="56" y="216"/>
                  <a:pt x="56" y="216"/>
                  <a:pt x="56" y="216"/>
                </a:cubicBezTo>
                <a:cubicBezTo>
                  <a:pt x="56" y="216"/>
                  <a:pt x="61" y="221"/>
                  <a:pt x="76" y="221"/>
                </a:cubicBezTo>
                <a:cubicBezTo>
                  <a:pt x="91" y="221"/>
                  <a:pt x="95" y="216"/>
                  <a:pt x="95" y="216"/>
                </a:cubicBezTo>
                <a:cubicBezTo>
                  <a:pt x="96" y="209"/>
                  <a:pt x="96" y="209"/>
                  <a:pt x="96" y="209"/>
                </a:cubicBezTo>
                <a:cubicBezTo>
                  <a:pt x="103" y="207"/>
                  <a:pt x="106" y="203"/>
                  <a:pt x="106" y="203"/>
                </a:cubicBezTo>
                <a:cubicBezTo>
                  <a:pt x="108" y="192"/>
                  <a:pt x="108" y="192"/>
                  <a:pt x="108" y="192"/>
                </a:cubicBezTo>
                <a:cubicBezTo>
                  <a:pt x="98" y="195"/>
                  <a:pt x="87" y="197"/>
                  <a:pt x="76" y="197"/>
                </a:cubicBezTo>
                <a:cubicBezTo>
                  <a:pt x="64" y="197"/>
                  <a:pt x="53" y="195"/>
                  <a:pt x="43" y="192"/>
                </a:cubicBezTo>
                <a:close/>
                <a:moveTo>
                  <a:pt x="76" y="0"/>
                </a:moveTo>
                <a:cubicBezTo>
                  <a:pt x="34" y="0"/>
                  <a:pt x="0" y="34"/>
                  <a:pt x="0" y="76"/>
                </a:cubicBezTo>
                <a:cubicBezTo>
                  <a:pt x="0" y="104"/>
                  <a:pt x="14" y="128"/>
                  <a:pt x="36" y="141"/>
                </a:cubicBezTo>
                <a:cubicBezTo>
                  <a:pt x="39" y="160"/>
                  <a:pt x="39" y="160"/>
                  <a:pt x="39" y="160"/>
                </a:cubicBezTo>
                <a:cubicBezTo>
                  <a:pt x="50" y="165"/>
                  <a:pt x="62" y="168"/>
                  <a:pt x="76" y="168"/>
                </a:cubicBezTo>
                <a:cubicBezTo>
                  <a:pt x="89" y="168"/>
                  <a:pt x="101" y="165"/>
                  <a:pt x="112" y="160"/>
                </a:cubicBezTo>
                <a:cubicBezTo>
                  <a:pt x="115" y="141"/>
                  <a:pt x="115" y="141"/>
                  <a:pt x="115" y="141"/>
                </a:cubicBezTo>
                <a:cubicBezTo>
                  <a:pt x="137" y="128"/>
                  <a:pt x="152" y="104"/>
                  <a:pt x="152" y="76"/>
                </a:cubicBezTo>
                <a:cubicBezTo>
                  <a:pt x="152" y="34"/>
                  <a:pt x="118" y="0"/>
                  <a:pt x="76" y="0"/>
                </a:cubicBezTo>
                <a:close/>
                <a:moveTo>
                  <a:pt x="104" y="132"/>
                </a:moveTo>
                <a:cubicBezTo>
                  <a:pt x="102" y="150"/>
                  <a:pt x="102" y="150"/>
                  <a:pt x="102" y="150"/>
                </a:cubicBezTo>
                <a:cubicBezTo>
                  <a:pt x="102" y="150"/>
                  <a:pt x="95" y="154"/>
                  <a:pt x="76" y="154"/>
                </a:cubicBezTo>
                <a:cubicBezTo>
                  <a:pt x="56" y="154"/>
                  <a:pt x="49" y="150"/>
                  <a:pt x="49" y="150"/>
                </a:cubicBezTo>
                <a:cubicBezTo>
                  <a:pt x="48" y="132"/>
                  <a:pt x="48" y="132"/>
                  <a:pt x="48" y="132"/>
                </a:cubicBezTo>
                <a:cubicBezTo>
                  <a:pt x="27" y="122"/>
                  <a:pt x="13" y="101"/>
                  <a:pt x="13" y="76"/>
                </a:cubicBezTo>
                <a:cubicBezTo>
                  <a:pt x="13" y="42"/>
                  <a:pt x="41" y="14"/>
                  <a:pt x="76" y="14"/>
                </a:cubicBezTo>
                <a:cubicBezTo>
                  <a:pt x="110" y="14"/>
                  <a:pt x="138" y="42"/>
                  <a:pt x="138" y="76"/>
                </a:cubicBezTo>
                <a:cubicBezTo>
                  <a:pt x="138" y="101"/>
                  <a:pt x="124" y="122"/>
                  <a:pt x="104" y="132"/>
                </a:cubicBezTo>
                <a:close/>
                <a:moveTo>
                  <a:pt x="93" y="104"/>
                </a:moveTo>
                <a:cubicBezTo>
                  <a:pt x="76" y="73"/>
                  <a:pt x="76" y="73"/>
                  <a:pt x="76" y="73"/>
                </a:cubicBezTo>
                <a:cubicBezTo>
                  <a:pt x="59" y="104"/>
                  <a:pt x="59" y="104"/>
                  <a:pt x="59" y="104"/>
                </a:cubicBezTo>
                <a:cubicBezTo>
                  <a:pt x="52" y="89"/>
                  <a:pt x="52" y="89"/>
                  <a:pt x="52" y="89"/>
                </a:cubicBezTo>
                <a:cubicBezTo>
                  <a:pt x="41" y="94"/>
                  <a:pt x="41" y="94"/>
                  <a:pt x="41" y="94"/>
                </a:cubicBezTo>
                <a:cubicBezTo>
                  <a:pt x="58" y="131"/>
                  <a:pt x="58" y="131"/>
                  <a:pt x="58" y="131"/>
                </a:cubicBezTo>
                <a:cubicBezTo>
                  <a:pt x="76" y="98"/>
                  <a:pt x="76" y="98"/>
                  <a:pt x="76" y="98"/>
                </a:cubicBezTo>
                <a:cubicBezTo>
                  <a:pt x="93" y="131"/>
                  <a:pt x="93" y="131"/>
                  <a:pt x="93" y="131"/>
                </a:cubicBezTo>
                <a:cubicBezTo>
                  <a:pt x="110" y="94"/>
                  <a:pt x="110" y="94"/>
                  <a:pt x="110" y="94"/>
                </a:cubicBezTo>
                <a:cubicBezTo>
                  <a:pt x="100" y="89"/>
                  <a:pt x="100" y="89"/>
                  <a:pt x="100" y="89"/>
                </a:cubicBezTo>
                <a:lnTo>
                  <a:pt x="93" y="104"/>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Tree>
    <p:extLst>
      <p:ext uri="{BB962C8B-B14F-4D97-AF65-F5344CB8AC3E}">
        <p14:creationId xmlns:p14="http://schemas.microsoft.com/office/powerpoint/2010/main" val="116987551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p:cTn id="7" dur="700" fill="hold"/>
                                        <p:tgtEl>
                                          <p:spTgt spid="71"/>
                                        </p:tgtEl>
                                        <p:attrNameLst>
                                          <p:attrName>ppt_w</p:attrName>
                                        </p:attrNameLst>
                                      </p:cBhvr>
                                      <p:tavLst>
                                        <p:tav tm="0">
                                          <p:val>
                                            <p:fltVal val="0"/>
                                          </p:val>
                                        </p:tav>
                                        <p:tav tm="100000">
                                          <p:val>
                                            <p:strVal val="#ppt_w"/>
                                          </p:val>
                                        </p:tav>
                                      </p:tavLst>
                                    </p:anim>
                                    <p:anim calcmode="lin" valueType="num">
                                      <p:cBhvr>
                                        <p:cTn id="8" dur="700" fill="hold"/>
                                        <p:tgtEl>
                                          <p:spTgt spid="71"/>
                                        </p:tgtEl>
                                        <p:attrNameLst>
                                          <p:attrName>ppt_h</p:attrName>
                                        </p:attrNameLst>
                                      </p:cBhvr>
                                      <p:tavLst>
                                        <p:tav tm="0">
                                          <p:val>
                                            <p:fltVal val="0"/>
                                          </p:val>
                                        </p:tav>
                                        <p:tav tm="100000">
                                          <p:val>
                                            <p:strVal val="#ppt_h"/>
                                          </p:val>
                                        </p:tav>
                                      </p:tavLst>
                                    </p:anim>
                                    <p:animEffect transition="in" filter="fade">
                                      <p:cBhvr>
                                        <p:cTn id="9" dur="7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aveikslėlis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7175" y="348166"/>
            <a:ext cx="551649" cy="601607"/>
          </a:xfrm>
          <a:prstGeom prst="rect">
            <a:avLst/>
          </a:prstGeom>
        </p:spPr>
      </p:pic>
      <p:sp>
        <p:nvSpPr>
          <p:cNvPr id="4" name="Stačiakampis 3"/>
          <p:cNvSpPr/>
          <p:nvPr/>
        </p:nvSpPr>
        <p:spPr>
          <a:xfrm>
            <a:off x="566057" y="1958738"/>
            <a:ext cx="8293858" cy="4714111"/>
          </a:xfrm>
          <a:prstGeom prst="rect">
            <a:avLst/>
          </a:prstGeom>
        </p:spPr>
        <p:txBody>
          <a:bodyPr wrap="square">
            <a:spAutoFit/>
          </a:bodyPr>
          <a:lstStyle/>
          <a:p>
            <a:pPr algn="just">
              <a:lnSpc>
                <a:spcPts val="2300"/>
              </a:lnSpc>
            </a:pPr>
            <a:r>
              <a:rPr lang="en-US" altLang="lt-LT" sz="1600" dirty="0">
                <a:latin typeface="Bebas Neue"/>
                <a:cs typeface="Times New Roman" pitchFamily="18" charset="0"/>
              </a:rPr>
              <a:t>	</a:t>
            </a:r>
            <a:endParaRPr lang="lt-LT" altLang="lt-LT" sz="1600" dirty="0">
              <a:latin typeface="Bebas Neue"/>
              <a:cs typeface="Times New Roman" pitchFamily="18" charset="0"/>
            </a:endParaRPr>
          </a:p>
          <a:p>
            <a:pPr algn="just">
              <a:lnSpc>
                <a:spcPts val="2300"/>
              </a:lnSpc>
            </a:pPr>
            <a:r>
              <a:rPr lang="lt-LT" altLang="lt-LT" dirty="0">
                <a:latin typeface="Times New Roman" pitchFamily="18" charset="0"/>
                <a:cs typeface="Times New Roman" pitchFamily="18" charset="0"/>
              </a:rPr>
              <a:t>	</a:t>
            </a:r>
            <a:r>
              <a:rPr lang="lt-LT" altLang="lt-LT" sz="2400" dirty="0">
                <a:latin typeface="Times New Roman" pitchFamily="18" charset="0"/>
                <a:cs typeface="Times New Roman" pitchFamily="18" charset="0"/>
              </a:rPr>
              <a:t>Vadovaudamasis LR Korupcijos prevencijos įstatymu ir LR Vyriausybės 2002 m. spalio 8 d. nutarimu Nr. 1601, Savivaldybės administracijos </a:t>
            </a:r>
            <a:r>
              <a:rPr lang="lt-LT" altLang="lt-LT" sz="2400" b="1" dirty="0">
                <a:latin typeface="Times New Roman" pitchFamily="18" charset="0"/>
                <a:cs typeface="Times New Roman" pitchFamily="18" charset="0"/>
              </a:rPr>
              <a:t>Z skyriaus darbuotojas </a:t>
            </a:r>
            <a:r>
              <a:rPr lang="lt-LT" altLang="lt-LT" sz="2400" dirty="0">
                <a:latin typeface="Times New Roman" pitchFamily="18" charset="0"/>
                <a:cs typeface="Times New Roman" pitchFamily="18" charset="0"/>
              </a:rPr>
              <a:t>Vardenis Pavardenis atliko korupcijos pasireiškimo tikimybės nustatymą Savivaldybės veiklos srityje: </a:t>
            </a:r>
          </a:p>
          <a:p>
            <a:pPr algn="just">
              <a:lnSpc>
                <a:spcPts val="2300"/>
              </a:lnSpc>
            </a:pPr>
            <a:endParaRPr lang="lt-LT" sz="2400" dirty="0"/>
          </a:p>
          <a:p>
            <a:pPr algn="just">
              <a:lnSpc>
                <a:spcPts val="2300"/>
              </a:lnSpc>
            </a:pPr>
            <a:r>
              <a:rPr lang="lt-LT" sz="2400" b="1" dirty="0"/>
              <a:t>daugiabučių bendrojo naudojimo objektų administratorių bei kitų valdytojų veiklos priežiūra ir kontrolė.</a:t>
            </a:r>
          </a:p>
          <a:p>
            <a:pPr algn="just">
              <a:lnSpc>
                <a:spcPts val="2300"/>
              </a:lnSpc>
            </a:pPr>
            <a:endParaRPr lang="lt-LT" altLang="lt-LT" sz="1600" dirty="0">
              <a:latin typeface="Times New Roman" pitchFamily="18" charset="0"/>
              <a:cs typeface="Times New Roman" pitchFamily="18" charset="0"/>
            </a:endParaRPr>
          </a:p>
          <a:p>
            <a:pPr algn="just">
              <a:lnSpc>
                <a:spcPts val="2300"/>
              </a:lnSpc>
            </a:pPr>
            <a:endParaRPr lang="lt-LT" sz="1600" b="1" dirty="0">
              <a:latin typeface="Times New Roman" panose="02020603050405020304" pitchFamily="18" charset="0"/>
              <a:cs typeface="Times New Roman" panose="02020603050405020304" pitchFamily="18" charset="0"/>
            </a:endParaRPr>
          </a:p>
          <a:p>
            <a:pPr algn="just">
              <a:lnSpc>
                <a:spcPts val="2300"/>
              </a:lnSpc>
            </a:pPr>
            <a:endParaRPr lang="lt-LT" sz="1600" dirty="0"/>
          </a:p>
          <a:p>
            <a:pPr algn="just">
              <a:lnSpc>
                <a:spcPts val="2300"/>
              </a:lnSpc>
              <a:buFont typeface="Wingdings" pitchFamily="2" charset="2"/>
              <a:buChar char="§"/>
            </a:pPr>
            <a:endParaRPr lang="lt-LT" sz="1600" dirty="0"/>
          </a:p>
          <a:p>
            <a:pPr algn="just">
              <a:lnSpc>
                <a:spcPts val="2300"/>
              </a:lnSpc>
              <a:buFont typeface="Wingdings" pitchFamily="2" charset="2"/>
              <a:buChar char="§"/>
            </a:pPr>
            <a:endParaRPr lang="lt-LT" sz="1600" b="1" dirty="0">
              <a:latin typeface="Times New Roman" panose="02020603050405020304" pitchFamily="18" charset="0"/>
              <a:cs typeface="Times New Roman" panose="02020603050405020304" pitchFamily="18" charset="0"/>
            </a:endParaRPr>
          </a:p>
          <a:p>
            <a:pPr algn="ctr"/>
            <a:endParaRPr lang="en-US" altLang="lt-LT"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0603076"/>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420064" y="1265349"/>
            <a:ext cx="6814608" cy="530103"/>
          </a:xfrm>
        </p:spPr>
        <p:txBody>
          <a:bodyPr>
            <a:normAutofit fontScale="90000"/>
          </a:bodyPr>
          <a:lstStyle/>
          <a:p>
            <a:pPr algn="ctr"/>
            <a:r>
              <a:rPr lang="lt-LT" sz="3200" b="1" i="1" dirty="0"/>
              <a:t>PAVYZDYS</a:t>
            </a:r>
            <a:endParaRPr lang="en-US" sz="3200" b="1" i="1" dirty="0"/>
          </a:p>
        </p:txBody>
      </p:sp>
      <p:pic>
        <p:nvPicPr>
          <p:cNvPr id="55" name="Paveikslėlis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466" y="925215"/>
            <a:ext cx="551649" cy="601607"/>
          </a:xfrm>
          <a:prstGeom prst="rect">
            <a:avLst/>
          </a:prstGeom>
        </p:spPr>
      </p:pic>
      <p:sp>
        <p:nvSpPr>
          <p:cNvPr id="4" name="Stačiakampis 3"/>
          <p:cNvSpPr/>
          <p:nvPr/>
        </p:nvSpPr>
        <p:spPr>
          <a:xfrm>
            <a:off x="731349" y="2046129"/>
            <a:ext cx="8147972" cy="4730526"/>
          </a:xfrm>
          <a:prstGeom prst="rect">
            <a:avLst/>
          </a:prstGeom>
        </p:spPr>
        <p:txBody>
          <a:bodyPr wrap="square">
            <a:spAutoFit/>
          </a:bodyPr>
          <a:lstStyle/>
          <a:p>
            <a:pPr algn="ctr">
              <a:lnSpc>
                <a:spcPct val="80000"/>
              </a:lnSpc>
            </a:pPr>
            <a:endParaRPr lang="lt-LT" altLang="lt-LT" sz="800" dirty="0">
              <a:solidFill>
                <a:srgbClr val="0099CC"/>
              </a:solidFill>
              <a:latin typeface="Times New Roman" pitchFamily="18" charset="0"/>
              <a:cs typeface="Times New Roman" pitchFamily="18" charset="0"/>
            </a:endParaRPr>
          </a:p>
          <a:p>
            <a:pPr algn="just">
              <a:lnSpc>
                <a:spcPts val="2300"/>
              </a:lnSpc>
            </a:pPr>
            <a:r>
              <a:rPr lang="lt-LT" altLang="lt-LT" sz="1600" b="1" dirty="0">
                <a:latin typeface="Times New Roman" pitchFamily="18" charset="0"/>
                <a:cs typeface="Times New Roman" pitchFamily="18" charset="0"/>
              </a:rPr>
              <a:t>	</a:t>
            </a:r>
            <a:r>
              <a:rPr lang="lt-LT" altLang="lt-LT" sz="2400" b="1" dirty="0">
                <a:latin typeface="Times New Roman" pitchFamily="18" charset="0"/>
                <a:cs typeface="Times New Roman" pitchFamily="18" charset="0"/>
              </a:rPr>
              <a:t>Analizuotas laikotarpis</a:t>
            </a:r>
            <a:r>
              <a:rPr lang="lt-LT" altLang="lt-LT" sz="2400" dirty="0">
                <a:latin typeface="Times New Roman" pitchFamily="18" charset="0"/>
                <a:cs typeface="Times New Roman" pitchFamily="18" charset="0"/>
              </a:rPr>
              <a:t> – 2017-01-01–2018-01-01.</a:t>
            </a:r>
          </a:p>
          <a:p>
            <a:pPr algn="just">
              <a:lnSpc>
                <a:spcPts val="2300"/>
              </a:lnSpc>
            </a:pPr>
            <a:endParaRPr lang="en-US" altLang="lt-LT" sz="2400" b="1" dirty="0">
              <a:latin typeface="Bebas Neue"/>
              <a:cs typeface="Times New Roman" pitchFamily="18" charset="0"/>
            </a:endParaRPr>
          </a:p>
          <a:p>
            <a:pPr algn="ctr">
              <a:lnSpc>
                <a:spcPts val="2300"/>
              </a:lnSpc>
            </a:pPr>
            <a:r>
              <a:rPr lang="lt-LT" altLang="lt-LT" sz="2400" b="1" dirty="0">
                <a:latin typeface="Times New Roman" pitchFamily="18" charset="0"/>
                <a:cs typeface="Times New Roman" pitchFamily="18" charset="0"/>
              </a:rPr>
              <a:t>	Atliekant korupcijos pasireiškimo tikimybę vertinta veiklos sritis:</a:t>
            </a:r>
          </a:p>
          <a:p>
            <a:pPr algn="just">
              <a:lnSpc>
                <a:spcPts val="2300"/>
              </a:lnSpc>
            </a:pPr>
            <a:endParaRPr lang="lt-LT" altLang="lt-LT" sz="2400" dirty="0">
              <a:latin typeface="Times New Roman" pitchFamily="18" charset="0"/>
              <a:cs typeface="Times New Roman" pitchFamily="18" charset="0"/>
            </a:endParaRPr>
          </a:p>
          <a:p>
            <a:pPr algn="just"/>
            <a:r>
              <a:rPr lang="lt-LT" altLang="lt-LT" sz="2400" dirty="0">
                <a:latin typeface="Times New Roman" pitchFamily="18" charset="0"/>
                <a:cs typeface="Times New Roman" pitchFamily="18" charset="0"/>
              </a:rPr>
              <a:t>	</a:t>
            </a:r>
            <a:r>
              <a:rPr lang="lt-LT" altLang="lt-LT" sz="2400" b="1" dirty="0">
                <a:latin typeface="Times New Roman" panose="02020603050405020304" pitchFamily="18" charset="0"/>
                <a:cs typeface="Times New Roman" pitchFamily="18" charset="0"/>
              </a:rPr>
              <a:t>Savivaldybės</a:t>
            </a:r>
            <a:r>
              <a:rPr lang="lt-LT" altLang="lt-LT" sz="2400" dirty="0">
                <a:latin typeface="Times New Roman" panose="02020603050405020304" pitchFamily="18" charset="0"/>
                <a:cs typeface="Times New Roman" pitchFamily="18" charset="0"/>
              </a:rPr>
              <a:t> veikla jai vykdant </a:t>
            </a:r>
            <a:r>
              <a:rPr lang="lt-LT" sz="2400" dirty="0">
                <a:latin typeface="Times New Roman" panose="02020603050405020304" pitchFamily="18" charset="0"/>
                <a:cs typeface="Times New Roman" panose="02020603050405020304" pitchFamily="18" charset="0"/>
              </a:rPr>
              <a:t>daugiabučių bendrojo naudojimo objektų administratorių bei kitų valdytojų veiklos priežiūrą ir kontrolę, </a:t>
            </a:r>
            <a:r>
              <a:rPr lang="lt-LT" altLang="lt-LT" sz="2400" dirty="0">
                <a:latin typeface="Times New Roman" panose="02020603050405020304" pitchFamily="18" charset="0"/>
                <a:cs typeface="Times New Roman" pitchFamily="18" charset="0"/>
              </a:rPr>
              <a:t>atitinka KPĮ 6 str. 3 d. 4 p. numatytus 2 ir 5 kriterijus. </a:t>
            </a:r>
          </a:p>
          <a:p>
            <a:pPr algn="just"/>
            <a:r>
              <a:rPr lang="lt-LT" altLang="lt-LT" sz="2000" dirty="0">
                <a:latin typeface="Times New Roman" panose="02020603050405020304" pitchFamily="18" charset="0"/>
                <a:cs typeface="Times New Roman" pitchFamily="18" charset="0"/>
              </a:rPr>
              <a:t>(</a:t>
            </a:r>
            <a:r>
              <a:rPr lang="lt-LT" sz="2000" dirty="0">
                <a:latin typeface="Times New Roman" panose="02020603050405020304" pitchFamily="18" charset="0"/>
                <a:cs typeface="Times New Roman" panose="02020603050405020304" pitchFamily="18" charset="0"/>
              </a:rPr>
              <a:t>pagrindinės funkcijos yra kontrolės ar priežiūros vykdymas; daugiausia priima sprendimus, kuriems nereikia kitos valstybės ar savivaldybės ar savivaldybės įstaigos patvirtinimo).</a:t>
            </a:r>
          </a:p>
          <a:p>
            <a:endParaRPr lang="ko-KR" altLang="en-US" sz="2400" b="1" dirty="0">
              <a:gradFill>
                <a:gsLst>
                  <a:gs pos="0">
                    <a:schemeClr val="tx2">
                      <a:alpha val="70000"/>
                    </a:schemeClr>
                  </a:gs>
                  <a:gs pos="100000">
                    <a:schemeClr val="tx2">
                      <a:alpha val="70000"/>
                    </a:schemeClr>
                  </a:gs>
                </a:gsLst>
                <a:lin ang="5400000" scaled="0"/>
              </a:gradFill>
              <a:latin typeface="Bebas Neue"/>
            </a:endParaRPr>
          </a:p>
          <a:p>
            <a:pPr algn="just">
              <a:lnSpc>
                <a:spcPts val="2300"/>
              </a:lnSpc>
            </a:pPr>
            <a:endParaRPr lang="lt-LT" altLang="lt-LT" sz="2400" dirty="0">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id="{4FA66607-39CA-49ED-8C05-83A95DFD8C4F}"/>
              </a:ext>
            </a:extLst>
          </p:cNvPr>
          <p:cNvSpPr txBox="1"/>
          <p:nvPr/>
        </p:nvSpPr>
        <p:spPr>
          <a:xfrm flipH="1">
            <a:off x="706192" y="2374930"/>
            <a:ext cx="2176156" cy="417966"/>
          </a:xfrm>
          <a:prstGeom prst="rect">
            <a:avLst/>
          </a:prstGeom>
          <a:noFill/>
        </p:spPr>
        <p:txBody>
          <a:bodyPr wrap="square" lIns="0" tIns="0" rIns="0" bIns="0" rtlCol="0">
            <a:noAutofit/>
          </a:bodyPr>
          <a:lstStyle/>
          <a:p>
            <a:pPr algn="r">
              <a:buClr>
                <a:schemeClr val="bg2"/>
              </a:buClr>
            </a:pPr>
            <a:endParaRPr lang="en-US" altLang="ko-KR" sz="700" dirty="0">
              <a:gradFill>
                <a:gsLst>
                  <a:gs pos="0">
                    <a:schemeClr val="tx1">
                      <a:alpha val="50000"/>
                    </a:schemeClr>
                  </a:gs>
                  <a:gs pos="100000">
                    <a:schemeClr val="tx1">
                      <a:alpha val="50000"/>
                    </a:schemeClr>
                  </a:gs>
                </a:gsLst>
                <a:lin ang="5400000" scaled="0"/>
              </a:gradFill>
              <a:ea typeface="Roboto Light" pitchFamily="2" charset="0"/>
              <a:cs typeface="Roboto Condensed Regular"/>
            </a:endParaRPr>
          </a:p>
        </p:txBody>
      </p:sp>
      <p:sp>
        <p:nvSpPr>
          <p:cNvPr id="6" name="TextBox 5">
            <a:extLst>
              <a:ext uri="{FF2B5EF4-FFF2-40B4-BE49-F238E27FC236}">
                <a16:creationId xmlns:a16="http://schemas.microsoft.com/office/drawing/2014/main" id="{3F0C28E4-FD61-4833-8B6D-87C0D9D05EB7}"/>
              </a:ext>
            </a:extLst>
          </p:cNvPr>
          <p:cNvSpPr txBox="1"/>
          <p:nvPr/>
        </p:nvSpPr>
        <p:spPr>
          <a:xfrm flipH="1">
            <a:off x="858592" y="2527330"/>
            <a:ext cx="2176156" cy="417966"/>
          </a:xfrm>
          <a:prstGeom prst="rect">
            <a:avLst/>
          </a:prstGeom>
          <a:noFill/>
        </p:spPr>
        <p:txBody>
          <a:bodyPr wrap="square" lIns="0" tIns="0" rIns="0" bIns="0" rtlCol="0">
            <a:noAutofit/>
          </a:bodyPr>
          <a:lstStyle/>
          <a:p>
            <a:pPr algn="r">
              <a:buClr>
                <a:schemeClr val="bg2"/>
              </a:buClr>
            </a:pPr>
            <a:endParaRPr lang="en-US" altLang="ko-KR" sz="700" dirty="0">
              <a:gradFill>
                <a:gsLst>
                  <a:gs pos="0">
                    <a:schemeClr val="tx1">
                      <a:alpha val="50000"/>
                    </a:schemeClr>
                  </a:gs>
                  <a:gs pos="100000">
                    <a:schemeClr val="tx1">
                      <a:alpha val="50000"/>
                    </a:schemeClr>
                  </a:gs>
                </a:gsLst>
                <a:lin ang="5400000" scaled="0"/>
              </a:gradFill>
              <a:ea typeface="Roboto Light" pitchFamily="2" charset="0"/>
              <a:cs typeface="Roboto Condensed Regular"/>
            </a:endParaRPr>
          </a:p>
        </p:txBody>
      </p:sp>
      <p:sp>
        <p:nvSpPr>
          <p:cNvPr id="7" name="TextBox 6">
            <a:extLst>
              <a:ext uri="{FF2B5EF4-FFF2-40B4-BE49-F238E27FC236}">
                <a16:creationId xmlns:a16="http://schemas.microsoft.com/office/drawing/2014/main" id="{41FB7246-20BF-4BE6-B790-2C53F9B6F69C}"/>
              </a:ext>
            </a:extLst>
          </p:cNvPr>
          <p:cNvSpPr txBox="1"/>
          <p:nvPr/>
        </p:nvSpPr>
        <p:spPr>
          <a:xfrm flipH="1">
            <a:off x="1010992" y="2679730"/>
            <a:ext cx="2176156" cy="417966"/>
          </a:xfrm>
          <a:prstGeom prst="rect">
            <a:avLst/>
          </a:prstGeom>
          <a:noFill/>
        </p:spPr>
        <p:txBody>
          <a:bodyPr wrap="square" lIns="0" tIns="0" rIns="0" bIns="0" rtlCol="0">
            <a:noAutofit/>
          </a:bodyPr>
          <a:lstStyle/>
          <a:p>
            <a:pPr algn="r">
              <a:buClr>
                <a:schemeClr val="bg2"/>
              </a:buClr>
            </a:pPr>
            <a:endParaRPr lang="en-US" altLang="ko-KR" sz="700" dirty="0">
              <a:gradFill>
                <a:gsLst>
                  <a:gs pos="0">
                    <a:schemeClr val="tx1">
                      <a:alpha val="50000"/>
                    </a:schemeClr>
                  </a:gs>
                  <a:gs pos="100000">
                    <a:schemeClr val="tx1">
                      <a:alpha val="50000"/>
                    </a:schemeClr>
                  </a:gs>
                </a:gsLst>
                <a:lin ang="5400000" scaled="0"/>
              </a:gradFill>
              <a:ea typeface="Roboto Light" pitchFamily="2" charset="0"/>
              <a:cs typeface="Roboto Condensed Regular"/>
            </a:endParaRPr>
          </a:p>
        </p:txBody>
      </p:sp>
    </p:spTree>
    <p:extLst>
      <p:ext uri="{BB962C8B-B14F-4D97-AF65-F5344CB8AC3E}">
        <p14:creationId xmlns:p14="http://schemas.microsoft.com/office/powerpoint/2010/main" val="2712569334"/>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420064" y="1265349"/>
            <a:ext cx="6814608" cy="530103"/>
          </a:xfrm>
        </p:spPr>
        <p:txBody>
          <a:bodyPr>
            <a:normAutofit fontScale="90000"/>
          </a:bodyPr>
          <a:lstStyle/>
          <a:p>
            <a:pPr algn="ctr"/>
            <a:r>
              <a:rPr lang="lt-LT" sz="3200" b="1" i="1" dirty="0"/>
              <a:t>PAVYZDYS</a:t>
            </a:r>
            <a:endParaRPr lang="en-US" sz="3200" b="1" i="1" dirty="0"/>
          </a:p>
        </p:txBody>
      </p:sp>
      <p:pic>
        <p:nvPicPr>
          <p:cNvPr id="55" name="Paveikslėlis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744" y="418166"/>
            <a:ext cx="551649" cy="601607"/>
          </a:xfrm>
          <a:prstGeom prst="rect">
            <a:avLst/>
          </a:prstGeom>
        </p:spPr>
      </p:pic>
      <p:sp>
        <p:nvSpPr>
          <p:cNvPr id="4" name="Stačiakampis 3"/>
          <p:cNvSpPr/>
          <p:nvPr/>
        </p:nvSpPr>
        <p:spPr>
          <a:xfrm>
            <a:off x="603682" y="1375804"/>
            <a:ext cx="8232359" cy="5179495"/>
          </a:xfrm>
          <a:prstGeom prst="rect">
            <a:avLst/>
          </a:prstGeom>
        </p:spPr>
        <p:txBody>
          <a:bodyPr wrap="square">
            <a:spAutoFit/>
          </a:bodyPr>
          <a:lstStyle/>
          <a:p>
            <a:pPr algn="ctr">
              <a:lnSpc>
                <a:spcPct val="80000"/>
              </a:lnSpc>
            </a:pPr>
            <a:endParaRPr lang="lt-LT" altLang="lt-LT" sz="800" dirty="0">
              <a:latin typeface="Times New Roman" pitchFamily="18" charset="0"/>
              <a:cs typeface="Times New Roman" pitchFamily="18" charset="0"/>
            </a:endParaRPr>
          </a:p>
          <a:p>
            <a:pPr algn="ctr">
              <a:lnSpc>
                <a:spcPts val="2300"/>
              </a:lnSpc>
            </a:pPr>
            <a:endParaRPr lang="lt-LT" altLang="lt-LT" sz="1000" b="1" dirty="0">
              <a:latin typeface="Times New Roman" pitchFamily="18" charset="0"/>
              <a:cs typeface="Times New Roman" pitchFamily="18" charset="0"/>
            </a:endParaRPr>
          </a:p>
          <a:p>
            <a:pPr algn="ctr">
              <a:lnSpc>
                <a:spcPts val="2300"/>
              </a:lnSpc>
            </a:pPr>
            <a:r>
              <a:rPr lang="lt-LT" altLang="lt-LT" sz="1000" b="1" dirty="0">
                <a:latin typeface="Times New Roman" pitchFamily="18" charset="0"/>
                <a:cs typeface="Times New Roman" pitchFamily="18" charset="0"/>
              </a:rPr>
              <a:t>Atlikti veiksmai:</a:t>
            </a:r>
            <a:endParaRPr lang="lt-LT" altLang="lt-LT" sz="1000" dirty="0">
              <a:latin typeface="Times New Roman" pitchFamily="18" charset="0"/>
              <a:cs typeface="Times New Roman" pitchFamily="18" charset="0"/>
            </a:endParaRPr>
          </a:p>
          <a:p>
            <a:pPr algn="ctr">
              <a:lnSpc>
                <a:spcPct val="150000"/>
              </a:lnSpc>
            </a:pPr>
            <a:r>
              <a:rPr lang="lt-LT" altLang="lt-LT" sz="1200" dirty="0">
                <a:latin typeface="Times New Roman" pitchFamily="18" charset="0"/>
                <a:cs typeface="Times New Roman" pitchFamily="18" charset="0"/>
              </a:rPr>
              <a:t>Atliekant Savivaldybės veiklos, susijusios su d</a:t>
            </a:r>
            <a:r>
              <a:rPr lang="lt-LT" sz="1200" dirty="0"/>
              <a:t>augiabučių bendrojo naudojimo objektų administratorių  ir kitų valdytojų veiklos priežiūra ir kontrole vertinimą,  </a:t>
            </a:r>
            <a:r>
              <a:rPr lang="lt-LT" altLang="lt-LT" sz="1200" b="1" u="sng" dirty="0">
                <a:latin typeface="Times New Roman" pitchFamily="18" charset="0"/>
                <a:cs typeface="Times New Roman" pitchFamily="18" charset="0"/>
              </a:rPr>
              <a:t>analizuoti</a:t>
            </a:r>
            <a:r>
              <a:rPr lang="lt-LT" altLang="lt-LT" sz="1200" b="1" dirty="0">
                <a:latin typeface="Times New Roman" pitchFamily="18" charset="0"/>
                <a:cs typeface="Times New Roman" pitchFamily="18" charset="0"/>
              </a:rPr>
              <a:t> </a:t>
            </a:r>
            <a:r>
              <a:rPr lang="lt-LT" altLang="lt-LT" sz="1200" b="1" u="sng" dirty="0">
                <a:latin typeface="Times New Roman" pitchFamily="18" charset="0"/>
                <a:cs typeface="Times New Roman" pitchFamily="18" charset="0"/>
              </a:rPr>
              <a:t>administraciniai aktai</a:t>
            </a:r>
            <a:r>
              <a:rPr lang="lt-LT" altLang="lt-LT" sz="1200" b="1" dirty="0">
                <a:latin typeface="Times New Roman" pitchFamily="18" charset="0"/>
                <a:cs typeface="Times New Roman" pitchFamily="18" charset="0"/>
              </a:rPr>
              <a:t>:</a:t>
            </a:r>
          </a:p>
          <a:p>
            <a:pPr algn="ctr">
              <a:lnSpc>
                <a:spcPct val="150000"/>
              </a:lnSpc>
            </a:pPr>
            <a:r>
              <a:rPr lang="lt-LT" altLang="lt-LT" sz="1200" dirty="0">
                <a:latin typeface="Times New Roman" pitchFamily="18" charset="0"/>
                <a:cs typeface="Times New Roman" pitchFamily="18" charset="0"/>
              </a:rPr>
              <a:t>	1) Lietuvos Respublikos vietos savivaldos įstatymas; </a:t>
            </a:r>
          </a:p>
          <a:p>
            <a:pPr algn="ctr">
              <a:lnSpc>
                <a:spcPct val="150000"/>
              </a:lnSpc>
            </a:pPr>
            <a:endParaRPr lang="lt-LT" altLang="lt-LT" sz="1200" dirty="0">
              <a:latin typeface="Times New Roman" pitchFamily="18" charset="0"/>
              <a:cs typeface="Times New Roman" pitchFamily="18" charset="0"/>
            </a:endParaRPr>
          </a:p>
          <a:p>
            <a:pPr algn="ctr">
              <a:lnSpc>
                <a:spcPct val="150000"/>
              </a:lnSpc>
            </a:pPr>
            <a:r>
              <a:rPr lang="lt-LT" altLang="lt-LT" sz="1200" dirty="0">
                <a:latin typeface="Times New Roman" pitchFamily="18" charset="0"/>
                <a:cs typeface="Times New Roman" pitchFamily="18" charset="0"/>
              </a:rPr>
              <a:t>	2) </a:t>
            </a:r>
            <a:r>
              <a:rPr lang="lt-LT" sz="1200" dirty="0">
                <a:latin typeface="Bebas Neue"/>
              </a:rPr>
              <a:t>Pavyzdinės Butų ir kitų patalpų savininkų bendrijų valdymo organų, jungtinės veiklos sutartimi įgaliotų asmenų ir savivaldybės vykdomosios institucijos paskirtų bendrojo naudojimo objektų administratorių veiklos, susijusios su įstatymų ir kitų teisės aktų jiems priskirtų funkcijų vykdymu, priežiūros ir kontrolės pavyzdinės taisyklės, patvirtintos Lietuvos Respublikos aplinkos ministro  2014 m. liepos 24 d. įsakymu Nr. D1-612.</a:t>
            </a:r>
          </a:p>
          <a:p>
            <a:pPr algn="ctr">
              <a:lnSpc>
                <a:spcPct val="150000"/>
              </a:lnSpc>
            </a:pPr>
            <a:endParaRPr lang="lt-LT" sz="1200" dirty="0">
              <a:latin typeface="Bebas Neue"/>
              <a:cs typeface="Times New Roman" pitchFamily="18" charset="0"/>
            </a:endParaRPr>
          </a:p>
          <a:p>
            <a:pPr algn="ctr">
              <a:lnSpc>
                <a:spcPct val="150000"/>
              </a:lnSpc>
            </a:pPr>
            <a:r>
              <a:rPr lang="lt-LT" altLang="lt-LT" sz="1200" dirty="0">
                <a:latin typeface="Bebas Neue"/>
                <a:cs typeface="Times New Roman" pitchFamily="18" charset="0"/>
              </a:rPr>
              <a:t>3) </a:t>
            </a:r>
            <a:r>
              <a:rPr lang="lt-LT" sz="1200" dirty="0">
                <a:latin typeface="Bebas Neue"/>
                <a:hlinkClick r:id="rId4">
                  <a:extLst>
                    <a:ext uri="{A12FA001-AC4F-418D-AE19-62706E023703}">
                      <ahyp:hlinkClr xmlns:ahyp="http://schemas.microsoft.com/office/drawing/2018/hyperlinkcolor" val="tx"/>
                    </a:ext>
                  </a:extLst>
                </a:hlinkClick>
              </a:rPr>
              <a:t>Butų ir kitų patalpų savininkų bendrijų valdymo organų, jungtinės veiklos sutartimi įgaliotų asmenų ir savivaldybės vykdomosios institucijos paskirtų bendrojo naudojimo objektų administratorių veiklos, susijusios su įstatymų ir kitų teisės aktų jiems priskirtų funkcijų vykdymu, priežiūros ir kontrolės taisyklės</a:t>
            </a:r>
            <a:r>
              <a:rPr lang="lt-LT" sz="1200" dirty="0">
                <a:latin typeface="Bebas Neue"/>
              </a:rPr>
              <a:t>, patvirtintos savivaldybės Tarybos 2014-09-24 sprendimu, Nr. xxx.</a:t>
            </a:r>
          </a:p>
          <a:p>
            <a:pPr algn="ctr">
              <a:lnSpc>
                <a:spcPct val="150000"/>
              </a:lnSpc>
            </a:pPr>
            <a:endParaRPr lang="lt-LT" sz="1200" dirty="0">
              <a:latin typeface="Bebas Neue"/>
            </a:endParaRPr>
          </a:p>
          <a:p>
            <a:pPr algn="ctr">
              <a:lnSpc>
                <a:spcPct val="150000"/>
              </a:lnSpc>
            </a:pPr>
            <a:r>
              <a:rPr lang="lt-LT" altLang="lt-LT" sz="1200" dirty="0">
                <a:latin typeface="Times New Roman" pitchFamily="18" charset="0"/>
                <a:cs typeface="Times New Roman" pitchFamily="18" charset="0"/>
              </a:rPr>
              <a:t>4) Savivaldybės administracijos Y skyriaus nuostatai;  Savivaldybės administracijos Y skyriaus &lt;...&gt; pateikti dokumentai; </a:t>
            </a:r>
          </a:p>
          <a:p>
            <a:pPr algn="ctr">
              <a:lnSpc>
                <a:spcPct val="150000"/>
              </a:lnSpc>
            </a:pPr>
            <a:r>
              <a:rPr lang="lt-LT" altLang="lt-LT" sz="1200" dirty="0">
                <a:latin typeface="Times New Roman" pitchFamily="18" charset="0"/>
                <a:cs typeface="Times New Roman" pitchFamily="18" charset="0"/>
              </a:rPr>
              <a:t>5) Savivaldybės administracijos  Y skyriaus darbuotojų veikla ir administracinės procedūros priimant sprendimus dėl </a:t>
            </a:r>
            <a:endParaRPr lang="en-US" altLang="lt-LT" sz="1200" dirty="0">
              <a:latin typeface="Times New Roman" pitchFamily="18" charset="0"/>
              <a:cs typeface="Times New Roman" pitchFamily="18" charset="0"/>
            </a:endParaRPr>
          </a:p>
          <a:p>
            <a:pPr algn="ctr">
              <a:lnSpc>
                <a:spcPct val="150000"/>
              </a:lnSpc>
            </a:pPr>
            <a:r>
              <a:rPr lang="lt-LT" altLang="lt-LT" sz="1200" dirty="0">
                <a:latin typeface="Times New Roman" pitchFamily="18" charset="0"/>
                <a:cs typeface="Times New Roman" pitchFamily="18" charset="0"/>
              </a:rPr>
              <a:t>valdytojų veiklos patikrinimų atlikimo, vertinti jų  priimti sprendimai ir pan.</a:t>
            </a:r>
            <a:endParaRPr lang="lt-LT" altLang="lt-LT" sz="1200" b="1" dirty="0">
              <a:latin typeface="Times New Roman" pitchFamily="18" charset="0"/>
              <a:cs typeface="Times New Roman" pitchFamily="18" charset="0"/>
            </a:endParaRPr>
          </a:p>
        </p:txBody>
      </p:sp>
    </p:spTree>
    <p:extLst>
      <p:ext uri="{BB962C8B-B14F-4D97-AF65-F5344CB8AC3E}">
        <p14:creationId xmlns:p14="http://schemas.microsoft.com/office/powerpoint/2010/main" val="1122852696"/>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57200" y="274638"/>
            <a:ext cx="8229600" cy="1143000"/>
          </a:xfrm>
        </p:spPr>
        <p:txBody>
          <a:bodyPr>
            <a:noAutofit/>
          </a:bodyPr>
          <a:lstStyle/>
          <a:p>
            <a:br>
              <a:rPr lang="lt-LT" sz="3600" dirty="0">
                <a:latin typeface="Bebas Neue"/>
                <a:cs typeface="Calibri" panose="020F0502020204030204" pitchFamily="34" charset="0"/>
              </a:rPr>
            </a:br>
            <a:br>
              <a:rPr lang="lt-LT" sz="3600" dirty="0">
                <a:latin typeface="Bebas Neue"/>
                <a:cs typeface="Calibri" panose="020F0502020204030204" pitchFamily="34" charset="0"/>
              </a:rPr>
            </a:br>
            <a:br>
              <a:rPr lang="lt-LT" sz="3600" dirty="0">
                <a:latin typeface="Bebas Neue"/>
                <a:cs typeface="Calibri" panose="020F0502020204030204" pitchFamily="34" charset="0"/>
              </a:rPr>
            </a:br>
            <a:r>
              <a:rPr lang="en-US" sz="3600" dirty="0">
                <a:latin typeface="Bebas Neue"/>
                <a:cs typeface="Calibri" panose="020F0502020204030204" pitchFamily="34" charset="0"/>
              </a:rPr>
              <a:t>KORUPCIJOS </a:t>
            </a:r>
            <a:r>
              <a:rPr lang="lt-LT" sz="3600" dirty="0">
                <a:latin typeface="Bebas Neue"/>
                <a:cs typeface="Calibri" panose="020F0502020204030204" pitchFamily="34" charset="0"/>
              </a:rPr>
              <a:t>RIZIKOS ANALIZĖS ATLIKIMAS SUSIDEDA IŠ:</a:t>
            </a:r>
            <a:br>
              <a:rPr lang="lt-LT" sz="3600" dirty="0">
                <a:latin typeface="Bebas Neue"/>
                <a:cs typeface="Calibri" panose="020F0502020204030204" pitchFamily="34" charset="0"/>
              </a:rPr>
            </a:br>
            <a:endParaRPr lang="en-US" sz="3600" dirty="0"/>
          </a:p>
        </p:txBody>
      </p:sp>
      <p:sp>
        <p:nvSpPr>
          <p:cNvPr id="6" name="Freeform 28"/>
          <p:cNvSpPr>
            <a:spLocks noEditPoints="1"/>
          </p:cNvSpPr>
          <p:nvPr/>
        </p:nvSpPr>
        <p:spPr bwMode="auto">
          <a:xfrm>
            <a:off x="4556992" y="2346145"/>
            <a:ext cx="2161097" cy="2163044"/>
          </a:xfrm>
          <a:custGeom>
            <a:avLst/>
            <a:gdLst>
              <a:gd name="T0" fmla="*/ 337 w 468"/>
              <a:gd name="T1" fmla="*/ 57 h 468"/>
              <a:gd name="T2" fmla="*/ 57 w 468"/>
              <a:gd name="T3" fmla="*/ 132 h 468"/>
              <a:gd name="T4" fmla="*/ 132 w 468"/>
              <a:gd name="T5" fmla="*/ 412 h 468"/>
              <a:gd name="T6" fmla="*/ 412 w 468"/>
              <a:gd name="T7" fmla="*/ 337 h 468"/>
              <a:gd name="T8" fmla="*/ 337 w 468"/>
              <a:gd name="T9" fmla="*/ 57 h 468"/>
              <a:gd name="T10" fmla="*/ 143 w 468"/>
              <a:gd name="T11" fmla="*/ 392 h 468"/>
              <a:gd name="T12" fmla="*/ 77 w 468"/>
              <a:gd name="T13" fmla="*/ 143 h 468"/>
              <a:gd name="T14" fmla="*/ 325 w 468"/>
              <a:gd name="T15" fmla="*/ 77 h 468"/>
              <a:gd name="T16" fmla="*/ 392 w 468"/>
              <a:gd name="T17" fmla="*/ 325 h 468"/>
              <a:gd name="T18" fmla="*/ 143 w 468"/>
              <a:gd name="T19" fmla="*/ 392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468">
                <a:moveTo>
                  <a:pt x="337" y="57"/>
                </a:moveTo>
                <a:cubicBezTo>
                  <a:pt x="239" y="0"/>
                  <a:pt x="113" y="34"/>
                  <a:pt x="57" y="132"/>
                </a:cubicBezTo>
                <a:cubicBezTo>
                  <a:pt x="0" y="230"/>
                  <a:pt x="34" y="355"/>
                  <a:pt x="132" y="412"/>
                </a:cubicBezTo>
                <a:cubicBezTo>
                  <a:pt x="230" y="468"/>
                  <a:pt x="355" y="435"/>
                  <a:pt x="412" y="337"/>
                </a:cubicBezTo>
                <a:cubicBezTo>
                  <a:pt x="468" y="239"/>
                  <a:pt x="435" y="113"/>
                  <a:pt x="337" y="57"/>
                </a:cubicBezTo>
                <a:close/>
                <a:moveTo>
                  <a:pt x="143" y="392"/>
                </a:moveTo>
                <a:cubicBezTo>
                  <a:pt x="56" y="342"/>
                  <a:pt x="26" y="230"/>
                  <a:pt x="77" y="143"/>
                </a:cubicBezTo>
                <a:cubicBezTo>
                  <a:pt x="127" y="56"/>
                  <a:pt x="238" y="26"/>
                  <a:pt x="325" y="77"/>
                </a:cubicBezTo>
                <a:cubicBezTo>
                  <a:pt x="412" y="127"/>
                  <a:pt x="442" y="238"/>
                  <a:pt x="392" y="325"/>
                </a:cubicBezTo>
                <a:cubicBezTo>
                  <a:pt x="342" y="412"/>
                  <a:pt x="230" y="442"/>
                  <a:pt x="143" y="392"/>
                </a:cubicBezTo>
                <a:close/>
              </a:path>
            </a:pathLst>
          </a:custGeom>
          <a:pattFill prst="ltUpDiag">
            <a:fgClr>
              <a:schemeClr val="bg2">
                <a:lumMod val="50000"/>
              </a:schemeClr>
            </a:fgClr>
            <a:bgClr>
              <a:schemeClr val="bg2"/>
            </a:bgClr>
          </a:pattFill>
          <a:ln>
            <a:noFill/>
          </a:ln>
        </p:spPr>
        <p:txBody>
          <a:bodyPr vert="horz" wrap="square" lIns="91440" tIns="45720" rIns="91440" bIns="45720" numCol="1" anchor="t" anchorCtr="0" compatLnSpc="1">
            <a:prstTxWarp prst="textNoShape">
              <a:avLst/>
            </a:prstTxWarp>
          </a:bodyPr>
          <a:lstStyle/>
          <a:p>
            <a:endParaRPr lang="ko-KR" altLang="en-US" sz="2000" dirty="0"/>
          </a:p>
        </p:txBody>
      </p:sp>
      <p:grpSp>
        <p:nvGrpSpPr>
          <p:cNvPr id="27" name="그룹 26"/>
          <p:cNvGrpSpPr/>
          <p:nvPr/>
        </p:nvGrpSpPr>
        <p:grpSpPr>
          <a:xfrm>
            <a:off x="4093621" y="1985964"/>
            <a:ext cx="3629082" cy="1442679"/>
            <a:chOff x="4093621" y="1128713"/>
            <a:chExt cx="3629082" cy="1442679"/>
          </a:xfrm>
        </p:grpSpPr>
        <p:sp>
          <p:nvSpPr>
            <p:cNvPr id="7" name="Freeform 29"/>
            <p:cNvSpPr>
              <a:spLocks/>
            </p:cNvSpPr>
            <p:nvPr/>
          </p:nvSpPr>
          <p:spPr bwMode="auto">
            <a:xfrm>
              <a:off x="4093621" y="1128713"/>
              <a:ext cx="2305170" cy="1442679"/>
            </a:xfrm>
            <a:custGeom>
              <a:avLst/>
              <a:gdLst>
                <a:gd name="T0" fmla="*/ 480 w 499"/>
                <a:gd name="T1" fmla="*/ 72 h 312"/>
                <a:gd name="T2" fmla="*/ 457 w 499"/>
                <a:gd name="T3" fmla="*/ 18 h 312"/>
                <a:gd name="T4" fmla="*/ 443 w 499"/>
                <a:gd name="T5" fmla="*/ 54 h 312"/>
                <a:gd name="T6" fmla="*/ 91 w 499"/>
                <a:gd name="T7" fmla="*/ 172 h 312"/>
                <a:gd name="T8" fmla="*/ 54 w 499"/>
                <a:gd name="T9" fmla="*/ 295 h 312"/>
                <a:gd name="T10" fmla="*/ 1 w 499"/>
                <a:gd name="T11" fmla="*/ 295 h 312"/>
                <a:gd name="T12" fmla="*/ 0 w 499"/>
                <a:gd name="T13" fmla="*/ 312 h 312"/>
                <a:gd name="T14" fmla="*/ 54 w 499"/>
                <a:gd name="T15" fmla="*/ 312 h 312"/>
                <a:gd name="T16" fmla="*/ 54 w 499"/>
                <a:gd name="T17" fmla="*/ 312 h 312"/>
                <a:gd name="T18" fmla="*/ 129 w 499"/>
                <a:gd name="T19" fmla="*/ 312 h 312"/>
                <a:gd name="T20" fmla="*/ 130 w 499"/>
                <a:gd name="T21" fmla="*/ 302 h 312"/>
                <a:gd name="T22" fmla="*/ 157 w 499"/>
                <a:gd name="T23" fmla="*/ 210 h 312"/>
                <a:gd name="T24" fmla="*/ 413 w 499"/>
                <a:gd name="T25" fmla="*/ 123 h 312"/>
                <a:gd name="T26" fmla="*/ 399 w 499"/>
                <a:gd name="T27" fmla="*/ 158 h 312"/>
                <a:gd name="T28" fmla="*/ 446 w 499"/>
                <a:gd name="T29" fmla="*/ 141 h 312"/>
                <a:gd name="T30" fmla="*/ 499 w 499"/>
                <a:gd name="T31" fmla="*/ 121 h 312"/>
                <a:gd name="T32" fmla="*/ 480 w 499"/>
                <a:gd name="T33" fmla="*/ 72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9" h="312">
                  <a:moveTo>
                    <a:pt x="480" y="72"/>
                  </a:moveTo>
                  <a:cubicBezTo>
                    <a:pt x="457" y="18"/>
                    <a:pt x="457" y="18"/>
                    <a:pt x="457" y="18"/>
                  </a:cubicBezTo>
                  <a:cubicBezTo>
                    <a:pt x="443" y="54"/>
                    <a:pt x="443" y="54"/>
                    <a:pt x="443" y="54"/>
                  </a:cubicBezTo>
                  <a:cubicBezTo>
                    <a:pt x="314" y="0"/>
                    <a:pt x="163" y="48"/>
                    <a:pt x="91" y="172"/>
                  </a:cubicBezTo>
                  <a:cubicBezTo>
                    <a:pt x="69" y="211"/>
                    <a:pt x="57" y="253"/>
                    <a:pt x="54" y="295"/>
                  </a:cubicBezTo>
                  <a:cubicBezTo>
                    <a:pt x="1" y="295"/>
                    <a:pt x="1" y="295"/>
                    <a:pt x="1" y="295"/>
                  </a:cubicBezTo>
                  <a:cubicBezTo>
                    <a:pt x="0" y="312"/>
                    <a:pt x="0" y="312"/>
                    <a:pt x="0" y="312"/>
                  </a:cubicBezTo>
                  <a:cubicBezTo>
                    <a:pt x="54" y="312"/>
                    <a:pt x="54" y="312"/>
                    <a:pt x="54" y="312"/>
                  </a:cubicBezTo>
                  <a:cubicBezTo>
                    <a:pt x="54" y="312"/>
                    <a:pt x="54" y="312"/>
                    <a:pt x="54" y="312"/>
                  </a:cubicBezTo>
                  <a:cubicBezTo>
                    <a:pt x="129" y="312"/>
                    <a:pt x="129" y="312"/>
                    <a:pt x="129" y="312"/>
                  </a:cubicBezTo>
                  <a:cubicBezTo>
                    <a:pt x="130" y="302"/>
                    <a:pt x="130" y="302"/>
                    <a:pt x="130" y="302"/>
                  </a:cubicBezTo>
                  <a:cubicBezTo>
                    <a:pt x="131" y="270"/>
                    <a:pt x="140" y="239"/>
                    <a:pt x="157" y="210"/>
                  </a:cubicBezTo>
                  <a:cubicBezTo>
                    <a:pt x="209" y="119"/>
                    <a:pt x="320" y="84"/>
                    <a:pt x="413" y="123"/>
                  </a:cubicBezTo>
                  <a:cubicBezTo>
                    <a:pt x="399" y="158"/>
                    <a:pt x="399" y="158"/>
                    <a:pt x="399" y="158"/>
                  </a:cubicBezTo>
                  <a:cubicBezTo>
                    <a:pt x="446" y="141"/>
                    <a:pt x="446" y="141"/>
                    <a:pt x="446" y="141"/>
                  </a:cubicBezTo>
                  <a:cubicBezTo>
                    <a:pt x="499" y="121"/>
                    <a:pt x="499" y="121"/>
                    <a:pt x="499" y="121"/>
                  </a:cubicBezTo>
                  <a:lnTo>
                    <a:pt x="480" y="72"/>
                  </a:lnTo>
                  <a:close/>
                </a:path>
              </a:pathLst>
            </a:custGeom>
            <a:gradFill flip="none" rotWithShape="1">
              <a:gsLst>
                <a:gs pos="0">
                  <a:schemeClr val="accent1">
                    <a:lumMod val="80000"/>
                    <a:lumOff val="20000"/>
                  </a:schemeClr>
                </a:gs>
                <a:gs pos="50000">
                  <a:schemeClr val="accent1"/>
                </a:gs>
                <a:gs pos="100000">
                  <a:schemeClr val="accent1"/>
                </a:gs>
              </a:gsLst>
              <a:lin ang="8100000" scaled="1"/>
              <a:tileRect/>
            </a:gradFill>
            <a:ln w="6350">
              <a:solidFill>
                <a:schemeClr val="accent1">
                  <a:lumMod val="75000"/>
                </a:schemeClr>
              </a:solidFill>
            </a:ln>
          </p:spPr>
          <p:txBody>
            <a:bodyPr vert="horz" wrap="square" lIns="91440" tIns="45720" rIns="91440" bIns="45720" numCol="1" anchor="t" anchorCtr="0" compatLnSpc="1">
              <a:prstTxWarp prst="textNoShape">
                <a:avLst/>
              </a:prstTxWarp>
            </a:bodyPr>
            <a:lstStyle/>
            <a:p>
              <a:endParaRPr lang="ko-KR" altLang="en-US" dirty="0"/>
            </a:p>
          </p:txBody>
        </p:sp>
        <p:grpSp>
          <p:nvGrpSpPr>
            <p:cNvPr id="38" name="그룹 37"/>
            <p:cNvGrpSpPr/>
            <p:nvPr/>
          </p:nvGrpSpPr>
          <p:grpSpPr>
            <a:xfrm>
              <a:off x="6477790" y="1538642"/>
              <a:ext cx="1244913" cy="805347"/>
              <a:chOff x="2399113" y="3080094"/>
              <a:chExt cx="1244913" cy="805347"/>
            </a:xfrm>
          </p:grpSpPr>
          <p:grpSp>
            <p:nvGrpSpPr>
              <p:cNvPr id="30" name="그룹 29"/>
              <p:cNvGrpSpPr/>
              <p:nvPr/>
            </p:nvGrpSpPr>
            <p:grpSpPr>
              <a:xfrm>
                <a:off x="2399113" y="3080094"/>
                <a:ext cx="1244913" cy="805347"/>
                <a:chOff x="5388525" y="1348545"/>
                <a:chExt cx="1244913" cy="805347"/>
              </a:xfrm>
            </p:grpSpPr>
            <p:sp>
              <p:nvSpPr>
                <p:cNvPr id="31" name="타원 30"/>
                <p:cNvSpPr/>
                <p:nvPr/>
              </p:nvSpPr>
              <p:spPr>
                <a:xfrm>
                  <a:off x="5388525" y="1348545"/>
                  <a:ext cx="1244913" cy="805346"/>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ts val="1200"/>
                    </a:lnSpc>
                  </a:pPr>
                  <a:endParaRPr lang="ko-KR" altLang="en-US" sz="5500" dirty="0">
                    <a:gradFill>
                      <a:gsLst>
                        <a:gs pos="0">
                          <a:schemeClr val="bg2"/>
                        </a:gs>
                        <a:gs pos="100000">
                          <a:schemeClr val="bg2"/>
                        </a:gs>
                      </a:gsLst>
                      <a:lin ang="0" scaled="1"/>
                    </a:gradFill>
                    <a:latin typeface="Entypo" pitchFamily="50" charset="0"/>
                    <a:ea typeface="Roboto Light" pitchFamily="2" charset="0"/>
                    <a:cs typeface="Roboto Condensed Regular"/>
                  </a:endParaRPr>
                </a:p>
              </p:txBody>
            </p:sp>
            <p:sp>
              <p:nvSpPr>
                <p:cNvPr id="32" name="타원 111"/>
                <p:cNvSpPr/>
                <p:nvPr/>
              </p:nvSpPr>
              <p:spPr>
                <a:xfrm>
                  <a:off x="5605916" y="1521893"/>
                  <a:ext cx="587958" cy="631999"/>
                </a:xfrm>
                <a:custGeom>
                  <a:avLst/>
                  <a:gdLst/>
                  <a:ahLst/>
                  <a:cxnLst/>
                  <a:rect l="l" t="t" r="r" b="b"/>
                  <a:pathLst>
                    <a:path w="587958" h="631999">
                      <a:moveTo>
                        <a:pt x="515732" y="0"/>
                      </a:moveTo>
                      <a:cubicBezTo>
                        <a:pt x="561413" y="64854"/>
                        <a:pt x="587958" y="143990"/>
                        <a:pt x="587958" y="229326"/>
                      </a:cubicBezTo>
                      <a:cubicBezTo>
                        <a:pt x="587958" y="451716"/>
                        <a:pt x="407675" y="631999"/>
                        <a:pt x="185284" y="631999"/>
                      </a:cubicBezTo>
                      <a:cubicBezTo>
                        <a:pt x="118132" y="631999"/>
                        <a:pt x="54819" y="615561"/>
                        <a:pt x="0" y="584861"/>
                      </a:cubicBezTo>
                      <a:cubicBezTo>
                        <a:pt x="34632" y="595451"/>
                        <a:pt x="71363" y="600249"/>
                        <a:pt x="109215" y="600249"/>
                      </a:cubicBezTo>
                      <a:cubicBezTo>
                        <a:pt x="351271" y="600249"/>
                        <a:pt x="547496" y="404024"/>
                        <a:pt x="547496" y="161969"/>
                      </a:cubicBezTo>
                      <a:cubicBezTo>
                        <a:pt x="547496" y="104644"/>
                        <a:pt x="536490" y="49889"/>
                        <a:pt x="515732" y="0"/>
                      </a:cubicBezTo>
                      <a:close/>
                    </a:path>
                  </a:pathLst>
                </a:custGeom>
                <a:solidFill>
                  <a:srgbClr val="000000">
                    <a:alpha val="10196"/>
                  </a:srgb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sp>
            <p:nvSpPr>
              <p:cNvPr id="33" name="TextBox 32"/>
              <p:cNvSpPr txBox="1"/>
              <p:nvPr/>
            </p:nvSpPr>
            <p:spPr>
              <a:xfrm>
                <a:off x="2411257" y="3571402"/>
                <a:ext cx="781061" cy="193940"/>
              </a:xfrm>
              <a:prstGeom prst="rect">
                <a:avLst/>
              </a:prstGeom>
              <a:noFill/>
            </p:spPr>
            <p:txBody>
              <a:bodyPr wrap="square" lIns="0" tIns="0" rIns="0" bIns="0" rtlCol="0">
                <a:noAutofit/>
              </a:bodyPr>
              <a:lstStyle/>
              <a:p>
                <a:pPr lvl="0" algn="ctr"/>
                <a:r>
                  <a:rPr lang="lt-LT" altLang="ko-KR" sz="1400" b="1" dirty="0">
                    <a:gradFill>
                      <a:gsLst>
                        <a:gs pos="0">
                          <a:schemeClr val="bg2"/>
                        </a:gs>
                        <a:gs pos="100000">
                          <a:schemeClr val="bg2"/>
                        </a:gs>
                      </a:gsLst>
                      <a:lin ang="5400000" scaled="0"/>
                    </a:gradFill>
                    <a:latin typeface="Roboto Condensed Regular"/>
                  </a:rPr>
                  <a:t>KRA</a:t>
                </a:r>
                <a:endParaRPr lang="ko-KR" altLang="en-US" sz="1400" b="1" dirty="0">
                  <a:gradFill>
                    <a:gsLst>
                      <a:gs pos="0">
                        <a:schemeClr val="bg2"/>
                      </a:gs>
                      <a:gs pos="100000">
                        <a:schemeClr val="bg2"/>
                      </a:gs>
                    </a:gsLst>
                    <a:lin ang="5400000" scaled="0"/>
                  </a:gradFill>
                  <a:latin typeface="Roboto Condensed Regular"/>
                </a:endParaRPr>
              </a:p>
            </p:txBody>
          </p:sp>
        </p:grpSp>
      </p:grpSp>
      <p:grpSp>
        <p:nvGrpSpPr>
          <p:cNvPr id="42" name="그룹 41"/>
          <p:cNvGrpSpPr/>
          <p:nvPr/>
        </p:nvGrpSpPr>
        <p:grpSpPr>
          <a:xfrm>
            <a:off x="3041374" y="3428641"/>
            <a:ext cx="4138137" cy="1446573"/>
            <a:chOff x="3581641" y="2571390"/>
            <a:chExt cx="3597870" cy="1446573"/>
          </a:xfrm>
        </p:grpSpPr>
        <p:grpSp>
          <p:nvGrpSpPr>
            <p:cNvPr id="28" name="그룹 27"/>
            <p:cNvGrpSpPr/>
            <p:nvPr/>
          </p:nvGrpSpPr>
          <p:grpSpPr>
            <a:xfrm>
              <a:off x="3581641" y="2571390"/>
              <a:ext cx="3597870" cy="1446573"/>
              <a:chOff x="3581641" y="2571390"/>
              <a:chExt cx="3597870" cy="1446573"/>
            </a:xfrm>
          </p:grpSpPr>
          <p:sp>
            <p:nvSpPr>
              <p:cNvPr id="8" name="Freeform 30"/>
              <p:cNvSpPr>
                <a:spLocks/>
              </p:cNvSpPr>
              <p:nvPr/>
            </p:nvSpPr>
            <p:spPr bwMode="auto">
              <a:xfrm>
                <a:off x="4874341" y="2571390"/>
                <a:ext cx="2305170" cy="1446573"/>
              </a:xfrm>
              <a:custGeom>
                <a:avLst/>
                <a:gdLst>
                  <a:gd name="T0" fmla="*/ 20 w 499"/>
                  <a:gd name="T1" fmla="*/ 240 h 313"/>
                  <a:gd name="T2" fmla="*/ 42 w 499"/>
                  <a:gd name="T3" fmla="*/ 294 h 313"/>
                  <a:gd name="T4" fmla="*/ 57 w 499"/>
                  <a:gd name="T5" fmla="*/ 259 h 313"/>
                  <a:gd name="T6" fmla="*/ 408 w 499"/>
                  <a:gd name="T7" fmla="*/ 141 h 313"/>
                  <a:gd name="T8" fmla="*/ 445 w 499"/>
                  <a:gd name="T9" fmla="*/ 18 h 313"/>
                  <a:gd name="T10" fmla="*/ 499 w 499"/>
                  <a:gd name="T11" fmla="*/ 18 h 313"/>
                  <a:gd name="T12" fmla="*/ 499 w 499"/>
                  <a:gd name="T13" fmla="*/ 0 h 313"/>
                  <a:gd name="T14" fmla="*/ 446 w 499"/>
                  <a:gd name="T15" fmla="*/ 0 h 313"/>
                  <a:gd name="T16" fmla="*/ 446 w 499"/>
                  <a:gd name="T17" fmla="*/ 0 h 313"/>
                  <a:gd name="T18" fmla="*/ 370 w 499"/>
                  <a:gd name="T19" fmla="*/ 0 h 313"/>
                  <a:gd name="T20" fmla="*/ 370 w 499"/>
                  <a:gd name="T21" fmla="*/ 11 h 313"/>
                  <a:gd name="T22" fmla="*/ 343 w 499"/>
                  <a:gd name="T23" fmla="*/ 103 h 313"/>
                  <a:gd name="T24" fmla="*/ 86 w 499"/>
                  <a:gd name="T25" fmla="*/ 189 h 313"/>
                  <a:gd name="T26" fmla="*/ 101 w 499"/>
                  <a:gd name="T27" fmla="*/ 154 h 313"/>
                  <a:gd name="T28" fmla="*/ 53 w 499"/>
                  <a:gd name="T29" fmla="*/ 172 h 313"/>
                  <a:gd name="T30" fmla="*/ 0 w 499"/>
                  <a:gd name="T31" fmla="*/ 192 h 313"/>
                  <a:gd name="T32" fmla="*/ 20 w 499"/>
                  <a:gd name="T33" fmla="*/ 24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9" h="313">
                    <a:moveTo>
                      <a:pt x="20" y="240"/>
                    </a:moveTo>
                    <a:cubicBezTo>
                      <a:pt x="42" y="294"/>
                      <a:pt x="42" y="294"/>
                      <a:pt x="42" y="294"/>
                    </a:cubicBezTo>
                    <a:cubicBezTo>
                      <a:pt x="57" y="259"/>
                      <a:pt x="57" y="259"/>
                      <a:pt x="57" y="259"/>
                    </a:cubicBezTo>
                    <a:cubicBezTo>
                      <a:pt x="185" y="313"/>
                      <a:pt x="337" y="264"/>
                      <a:pt x="408" y="141"/>
                    </a:cubicBezTo>
                    <a:cubicBezTo>
                      <a:pt x="431" y="102"/>
                      <a:pt x="443" y="60"/>
                      <a:pt x="445" y="18"/>
                    </a:cubicBezTo>
                    <a:cubicBezTo>
                      <a:pt x="499" y="18"/>
                      <a:pt x="499" y="18"/>
                      <a:pt x="499" y="18"/>
                    </a:cubicBezTo>
                    <a:cubicBezTo>
                      <a:pt x="499" y="0"/>
                      <a:pt x="499" y="0"/>
                      <a:pt x="499" y="0"/>
                    </a:cubicBezTo>
                    <a:cubicBezTo>
                      <a:pt x="446" y="0"/>
                      <a:pt x="446" y="0"/>
                      <a:pt x="446" y="0"/>
                    </a:cubicBezTo>
                    <a:cubicBezTo>
                      <a:pt x="446" y="0"/>
                      <a:pt x="446" y="0"/>
                      <a:pt x="446" y="0"/>
                    </a:cubicBezTo>
                    <a:cubicBezTo>
                      <a:pt x="370" y="0"/>
                      <a:pt x="370" y="0"/>
                      <a:pt x="370" y="0"/>
                    </a:cubicBezTo>
                    <a:cubicBezTo>
                      <a:pt x="370" y="11"/>
                      <a:pt x="370" y="11"/>
                      <a:pt x="370" y="11"/>
                    </a:cubicBezTo>
                    <a:cubicBezTo>
                      <a:pt x="368" y="42"/>
                      <a:pt x="360" y="74"/>
                      <a:pt x="343" y="103"/>
                    </a:cubicBezTo>
                    <a:cubicBezTo>
                      <a:pt x="290" y="193"/>
                      <a:pt x="180" y="229"/>
                      <a:pt x="86" y="189"/>
                    </a:cubicBezTo>
                    <a:cubicBezTo>
                      <a:pt x="101" y="154"/>
                      <a:pt x="101" y="154"/>
                      <a:pt x="101" y="154"/>
                    </a:cubicBezTo>
                    <a:cubicBezTo>
                      <a:pt x="53" y="172"/>
                      <a:pt x="53" y="172"/>
                      <a:pt x="53" y="172"/>
                    </a:cubicBezTo>
                    <a:cubicBezTo>
                      <a:pt x="0" y="192"/>
                      <a:pt x="0" y="192"/>
                      <a:pt x="0" y="192"/>
                    </a:cubicBezTo>
                    <a:lnTo>
                      <a:pt x="20" y="240"/>
                    </a:lnTo>
                    <a:close/>
                  </a:path>
                </a:pathLst>
              </a:custGeom>
              <a:solidFill>
                <a:schemeClr val="accent3">
                  <a:lumMod val="75000"/>
                </a:schemeClr>
              </a:solidFill>
              <a:ln w="6350">
                <a:solidFill>
                  <a:schemeClr val="accent3">
                    <a:lumMod val="65000"/>
                  </a:schemeClr>
                </a:solidFill>
              </a:ln>
            </p:spPr>
            <p:txBody>
              <a:bodyPr vert="horz" wrap="square" lIns="91440" tIns="45720" rIns="91440" bIns="45720" numCol="1" anchor="t" anchorCtr="0" compatLnSpc="1">
                <a:prstTxWarp prst="textNoShape">
                  <a:avLst/>
                </a:prstTxWarp>
              </a:bodyPr>
              <a:lstStyle/>
              <a:p>
                <a:endParaRPr lang="ko-KR" altLang="en-US" dirty="0"/>
              </a:p>
            </p:txBody>
          </p:sp>
          <p:grpSp>
            <p:nvGrpSpPr>
              <p:cNvPr id="39" name="그룹 38"/>
              <p:cNvGrpSpPr/>
              <p:nvPr/>
            </p:nvGrpSpPr>
            <p:grpSpPr>
              <a:xfrm>
                <a:off x="3581641" y="2796747"/>
                <a:ext cx="1194215" cy="805347"/>
                <a:chOff x="824522" y="3881517"/>
                <a:chExt cx="1194215" cy="805347"/>
              </a:xfrm>
            </p:grpSpPr>
            <p:grpSp>
              <p:nvGrpSpPr>
                <p:cNvPr id="34" name="그룹 33"/>
                <p:cNvGrpSpPr/>
                <p:nvPr/>
              </p:nvGrpSpPr>
              <p:grpSpPr>
                <a:xfrm>
                  <a:off x="824522" y="3881517"/>
                  <a:ext cx="1194215" cy="805347"/>
                  <a:chOff x="4999659" y="1348545"/>
                  <a:chExt cx="1194215" cy="805347"/>
                </a:xfrm>
              </p:grpSpPr>
              <p:sp>
                <p:nvSpPr>
                  <p:cNvPr id="35" name="타원 34"/>
                  <p:cNvSpPr/>
                  <p:nvPr/>
                </p:nvSpPr>
                <p:spPr>
                  <a:xfrm>
                    <a:off x="4999659" y="1348545"/>
                    <a:ext cx="1194215" cy="805346"/>
                  </a:xfrm>
                  <a:prstGeom prst="ellipse">
                    <a:avLst/>
                  </a:prstGeom>
                  <a:solidFill>
                    <a:schemeClr val="tx2">
                      <a:lumMod val="20000"/>
                      <a:lumOff val="80000"/>
                    </a:schemeClr>
                  </a:solidFill>
                  <a:ln w="3175" cap="flat" cmpd="sng" algn="ctr">
                    <a:solidFill>
                      <a:schemeClr val="accent3">
                        <a:lumMod val="65000"/>
                      </a:schemeClr>
                    </a:solidFill>
                    <a:prstDash val="solid"/>
                  </a:ln>
                  <a:effectLst>
                    <a:outerShdw dist="25400" dir="5400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ts val="1200"/>
                      </a:lnSpc>
                    </a:pPr>
                    <a:endParaRPr lang="ko-KR" altLang="en-US" sz="5500" dirty="0">
                      <a:gradFill>
                        <a:gsLst>
                          <a:gs pos="0">
                            <a:schemeClr val="bg2"/>
                          </a:gs>
                          <a:gs pos="100000">
                            <a:schemeClr val="bg2"/>
                          </a:gs>
                        </a:gsLst>
                        <a:lin ang="0" scaled="1"/>
                      </a:gradFill>
                      <a:latin typeface="Entypo" pitchFamily="50" charset="0"/>
                      <a:ea typeface="Roboto Light" pitchFamily="2" charset="0"/>
                      <a:cs typeface="Roboto Condensed Regular"/>
                    </a:endParaRPr>
                  </a:p>
                </p:txBody>
              </p:sp>
              <p:sp>
                <p:nvSpPr>
                  <p:cNvPr id="36" name="타원 111"/>
                  <p:cNvSpPr/>
                  <p:nvPr/>
                </p:nvSpPr>
                <p:spPr>
                  <a:xfrm>
                    <a:off x="5605916" y="1521893"/>
                    <a:ext cx="587958" cy="631999"/>
                  </a:xfrm>
                  <a:custGeom>
                    <a:avLst/>
                    <a:gdLst/>
                    <a:ahLst/>
                    <a:cxnLst/>
                    <a:rect l="l" t="t" r="r" b="b"/>
                    <a:pathLst>
                      <a:path w="587958" h="631999">
                        <a:moveTo>
                          <a:pt x="515732" y="0"/>
                        </a:moveTo>
                        <a:cubicBezTo>
                          <a:pt x="561413" y="64854"/>
                          <a:pt x="587958" y="143990"/>
                          <a:pt x="587958" y="229326"/>
                        </a:cubicBezTo>
                        <a:cubicBezTo>
                          <a:pt x="587958" y="451716"/>
                          <a:pt x="407675" y="631999"/>
                          <a:pt x="185284" y="631999"/>
                        </a:cubicBezTo>
                        <a:cubicBezTo>
                          <a:pt x="118132" y="631999"/>
                          <a:pt x="54819" y="615561"/>
                          <a:pt x="0" y="584861"/>
                        </a:cubicBezTo>
                        <a:cubicBezTo>
                          <a:pt x="34632" y="595451"/>
                          <a:pt x="71363" y="600249"/>
                          <a:pt x="109215" y="600249"/>
                        </a:cubicBezTo>
                        <a:cubicBezTo>
                          <a:pt x="351271" y="600249"/>
                          <a:pt x="547496" y="404024"/>
                          <a:pt x="547496" y="161969"/>
                        </a:cubicBezTo>
                        <a:cubicBezTo>
                          <a:pt x="547496" y="104644"/>
                          <a:pt x="536490" y="49889"/>
                          <a:pt x="515732" y="0"/>
                        </a:cubicBezTo>
                        <a:close/>
                      </a:path>
                    </a:pathLst>
                  </a:custGeom>
                  <a:solidFill>
                    <a:srgbClr val="000000">
                      <a:alpha val="10196"/>
                    </a:srgb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sp>
              <p:nvSpPr>
                <p:cNvPr id="37" name="TextBox 36"/>
                <p:cNvSpPr txBox="1"/>
                <p:nvPr/>
              </p:nvSpPr>
              <p:spPr>
                <a:xfrm>
                  <a:off x="1225532" y="4224085"/>
                  <a:ext cx="781061" cy="342680"/>
                </a:xfrm>
                <a:prstGeom prst="rect">
                  <a:avLst/>
                </a:prstGeom>
                <a:noFill/>
              </p:spPr>
              <p:txBody>
                <a:bodyPr wrap="square" lIns="0" tIns="0" rIns="0" bIns="0" rtlCol="0">
                  <a:noAutofit/>
                </a:bodyPr>
                <a:lstStyle/>
                <a:p>
                  <a:pPr algn="ctr"/>
                  <a:r>
                    <a:rPr lang="lt-LT" altLang="ko-KR" sz="1200" b="1" dirty="0">
                      <a:latin typeface="Roboto Condensed Regular"/>
                    </a:rPr>
                    <a:t>KPT</a:t>
                  </a:r>
                </a:p>
                <a:p>
                  <a:pPr algn="ctr"/>
                  <a:r>
                    <a:rPr lang="lt-LT" altLang="ko-KR" sz="900" b="1" dirty="0">
                      <a:latin typeface="Roboto Condensed Regular"/>
                    </a:rPr>
                    <a:t>III KETV</a:t>
                  </a:r>
                  <a:r>
                    <a:rPr lang="lt-LT" altLang="ko-KR" sz="900" b="1" dirty="0">
                      <a:gradFill>
                        <a:gsLst>
                          <a:gs pos="0">
                            <a:schemeClr val="bg2"/>
                          </a:gs>
                          <a:gs pos="100000">
                            <a:schemeClr val="bg2"/>
                          </a:gs>
                        </a:gsLst>
                        <a:lin ang="5400000" scaled="0"/>
                      </a:gradFill>
                      <a:latin typeface="Roboto Condensed Regular"/>
                    </a:rPr>
                    <a:t>.</a:t>
                  </a:r>
                  <a:endParaRPr lang="ko-KR" altLang="en-US" sz="900" b="1" dirty="0">
                    <a:gradFill>
                      <a:gsLst>
                        <a:gs pos="0">
                          <a:schemeClr val="bg2"/>
                        </a:gs>
                        <a:gs pos="100000">
                          <a:schemeClr val="bg2"/>
                        </a:gs>
                      </a:gsLst>
                      <a:lin ang="5400000" scaled="0"/>
                    </a:gradFill>
                    <a:latin typeface="Roboto Condensed Regular"/>
                  </a:endParaRPr>
                </a:p>
              </p:txBody>
            </p:sp>
          </p:grpSp>
        </p:grpSp>
        <p:sp>
          <p:nvSpPr>
            <p:cNvPr id="41" name="Freeform 53"/>
            <p:cNvSpPr>
              <a:spLocks noEditPoints="1"/>
            </p:cNvSpPr>
            <p:nvPr/>
          </p:nvSpPr>
          <p:spPr bwMode="auto">
            <a:xfrm>
              <a:off x="3696619" y="2909453"/>
              <a:ext cx="491279" cy="342680"/>
            </a:xfrm>
            <a:custGeom>
              <a:avLst/>
              <a:gdLst/>
              <a:ahLst/>
              <a:cxnLst>
                <a:cxn ang="0">
                  <a:pos x="171" y="47"/>
                </a:cxn>
                <a:cxn ang="0">
                  <a:pos x="177" y="36"/>
                </a:cxn>
                <a:cxn ang="0">
                  <a:pos x="179" y="38"/>
                </a:cxn>
                <a:cxn ang="0">
                  <a:pos x="184" y="38"/>
                </a:cxn>
                <a:cxn ang="0">
                  <a:pos x="188" y="35"/>
                </a:cxn>
                <a:cxn ang="0">
                  <a:pos x="193" y="28"/>
                </a:cxn>
                <a:cxn ang="0">
                  <a:pos x="190" y="19"/>
                </a:cxn>
                <a:cxn ang="0">
                  <a:pos x="161" y="2"/>
                </a:cxn>
                <a:cxn ang="0">
                  <a:pos x="152" y="4"/>
                </a:cxn>
                <a:cxn ang="0">
                  <a:pos x="148" y="11"/>
                </a:cxn>
                <a:cxn ang="0">
                  <a:pos x="147" y="16"/>
                </a:cxn>
                <a:cxn ang="0">
                  <a:pos x="150" y="20"/>
                </a:cxn>
                <a:cxn ang="0">
                  <a:pos x="152" y="22"/>
                </a:cxn>
                <a:cxn ang="0">
                  <a:pos x="146" y="32"/>
                </a:cxn>
                <a:cxn ang="0">
                  <a:pos x="106" y="24"/>
                </a:cxn>
                <a:cxn ang="0">
                  <a:pos x="65" y="32"/>
                </a:cxn>
                <a:cxn ang="0">
                  <a:pos x="59" y="22"/>
                </a:cxn>
                <a:cxn ang="0">
                  <a:pos x="62" y="20"/>
                </a:cxn>
                <a:cxn ang="0">
                  <a:pos x="65" y="16"/>
                </a:cxn>
                <a:cxn ang="0">
                  <a:pos x="64" y="11"/>
                </a:cxn>
                <a:cxn ang="0">
                  <a:pos x="60" y="4"/>
                </a:cxn>
                <a:cxn ang="0">
                  <a:pos x="51" y="2"/>
                </a:cxn>
                <a:cxn ang="0">
                  <a:pos x="21" y="19"/>
                </a:cxn>
                <a:cxn ang="0">
                  <a:pos x="19" y="28"/>
                </a:cxn>
                <a:cxn ang="0">
                  <a:pos x="23" y="35"/>
                </a:cxn>
                <a:cxn ang="0">
                  <a:pos x="27" y="38"/>
                </a:cxn>
                <a:cxn ang="0">
                  <a:pos x="32" y="38"/>
                </a:cxn>
                <a:cxn ang="0">
                  <a:pos x="34" y="36"/>
                </a:cxn>
                <a:cxn ang="0">
                  <a:pos x="40" y="47"/>
                </a:cxn>
                <a:cxn ang="0">
                  <a:pos x="0" y="129"/>
                </a:cxn>
                <a:cxn ang="0">
                  <a:pos x="106" y="235"/>
                </a:cxn>
                <a:cxn ang="0">
                  <a:pos x="211" y="129"/>
                </a:cxn>
                <a:cxn ang="0">
                  <a:pos x="171" y="47"/>
                </a:cxn>
                <a:cxn ang="0">
                  <a:pos x="106" y="214"/>
                </a:cxn>
                <a:cxn ang="0">
                  <a:pos x="21" y="129"/>
                </a:cxn>
                <a:cxn ang="0">
                  <a:pos x="106" y="44"/>
                </a:cxn>
                <a:cxn ang="0">
                  <a:pos x="191" y="129"/>
                </a:cxn>
                <a:cxn ang="0">
                  <a:pos x="106" y="214"/>
                </a:cxn>
                <a:cxn ang="0">
                  <a:pos x="115" y="130"/>
                </a:cxn>
                <a:cxn ang="0">
                  <a:pos x="115" y="129"/>
                </a:cxn>
                <a:cxn ang="0">
                  <a:pos x="115" y="82"/>
                </a:cxn>
                <a:cxn ang="0">
                  <a:pos x="106" y="73"/>
                </a:cxn>
                <a:cxn ang="0">
                  <a:pos x="97" y="82"/>
                </a:cxn>
                <a:cxn ang="0">
                  <a:pos x="97" y="129"/>
                </a:cxn>
                <a:cxn ang="0">
                  <a:pos x="106" y="138"/>
                </a:cxn>
                <a:cxn ang="0">
                  <a:pos x="107" y="138"/>
                </a:cxn>
                <a:cxn ang="0">
                  <a:pos x="149" y="180"/>
                </a:cxn>
                <a:cxn ang="0">
                  <a:pos x="153" y="182"/>
                </a:cxn>
                <a:cxn ang="0">
                  <a:pos x="157" y="180"/>
                </a:cxn>
                <a:cxn ang="0">
                  <a:pos x="157" y="173"/>
                </a:cxn>
                <a:cxn ang="0">
                  <a:pos x="115" y="130"/>
                </a:cxn>
              </a:cxnLst>
              <a:rect l="0" t="0" r="r" b="b"/>
              <a:pathLst>
                <a:path w="211" h="235">
                  <a:moveTo>
                    <a:pt x="171" y="47"/>
                  </a:moveTo>
                  <a:cubicBezTo>
                    <a:pt x="177" y="36"/>
                    <a:pt x="177" y="36"/>
                    <a:pt x="177" y="36"/>
                  </a:cubicBezTo>
                  <a:cubicBezTo>
                    <a:pt x="179" y="38"/>
                    <a:pt x="179" y="38"/>
                    <a:pt x="179" y="38"/>
                  </a:cubicBezTo>
                  <a:cubicBezTo>
                    <a:pt x="181" y="38"/>
                    <a:pt x="183" y="39"/>
                    <a:pt x="184" y="38"/>
                  </a:cubicBezTo>
                  <a:cubicBezTo>
                    <a:pt x="186" y="38"/>
                    <a:pt x="188" y="37"/>
                    <a:pt x="188" y="35"/>
                  </a:cubicBezTo>
                  <a:cubicBezTo>
                    <a:pt x="193" y="28"/>
                    <a:pt x="193" y="28"/>
                    <a:pt x="193" y="28"/>
                  </a:cubicBezTo>
                  <a:cubicBezTo>
                    <a:pt x="195" y="25"/>
                    <a:pt x="194" y="21"/>
                    <a:pt x="190" y="19"/>
                  </a:cubicBezTo>
                  <a:cubicBezTo>
                    <a:pt x="161" y="2"/>
                    <a:pt x="161" y="2"/>
                    <a:pt x="161" y="2"/>
                  </a:cubicBezTo>
                  <a:cubicBezTo>
                    <a:pt x="158" y="0"/>
                    <a:pt x="154" y="1"/>
                    <a:pt x="152" y="4"/>
                  </a:cubicBezTo>
                  <a:cubicBezTo>
                    <a:pt x="148" y="11"/>
                    <a:pt x="148" y="11"/>
                    <a:pt x="148" y="11"/>
                  </a:cubicBezTo>
                  <a:cubicBezTo>
                    <a:pt x="147" y="13"/>
                    <a:pt x="147" y="15"/>
                    <a:pt x="147" y="16"/>
                  </a:cubicBezTo>
                  <a:cubicBezTo>
                    <a:pt x="147" y="18"/>
                    <a:pt x="149" y="19"/>
                    <a:pt x="150" y="20"/>
                  </a:cubicBezTo>
                  <a:cubicBezTo>
                    <a:pt x="152" y="22"/>
                    <a:pt x="152" y="22"/>
                    <a:pt x="152" y="22"/>
                  </a:cubicBezTo>
                  <a:cubicBezTo>
                    <a:pt x="146" y="32"/>
                    <a:pt x="146" y="32"/>
                    <a:pt x="146" y="32"/>
                  </a:cubicBezTo>
                  <a:cubicBezTo>
                    <a:pt x="134" y="27"/>
                    <a:pt x="120" y="24"/>
                    <a:pt x="106" y="24"/>
                  </a:cubicBezTo>
                  <a:cubicBezTo>
                    <a:pt x="91" y="24"/>
                    <a:pt x="78" y="27"/>
                    <a:pt x="65" y="32"/>
                  </a:cubicBezTo>
                  <a:cubicBezTo>
                    <a:pt x="59" y="22"/>
                    <a:pt x="59" y="22"/>
                    <a:pt x="59" y="22"/>
                  </a:cubicBezTo>
                  <a:cubicBezTo>
                    <a:pt x="62" y="20"/>
                    <a:pt x="62" y="20"/>
                    <a:pt x="62" y="20"/>
                  </a:cubicBezTo>
                  <a:cubicBezTo>
                    <a:pt x="63" y="19"/>
                    <a:pt x="64" y="18"/>
                    <a:pt x="65" y="16"/>
                  </a:cubicBezTo>
                  <a:cubicBezTo>
                    <a:pt x="65" y="15"/>
                    <a:pt x="65" y="13"/>
                    <a:pt x="64" y="11"/>
                  </a:cubicBezTo>
                  <a:cubicBezTo>
                    <a:pt x="60" y="4"/>
                    <a:pt x="60" y="4"/>
                    <a:pt x="60" y="4"/>
                  </a:cubicBezTo>
                  <a:cubicBezTo>
                    <a:pt x="58" y="1"/>
                    <a:pt x="54" y="0"/>
                    <a:pt x="51" y="2"/>
                  </a:cubicBezTo>
                  <a:cubicBezTo>
                    <a:pt x="21" y="19"/>
                    <a:pt x="21" y="19"/>
                    <a:pt x="21" y="19"/>
                  </a:cubicBezTo>
                  <a:cubicBezTo>
                    <a:pt x="18" y="21"/>
                    <a:pt x="17" y="25"/>
                    <a:pt x="19" y="28"/>
                  </a:cubicBezTo>
                  <a:cubicBezTo>
                    <a:pt x="23" y="35"/>
                    <a:pt x="23" y="35"/>
                    <a:pt x="23" y="35"/>
                  </a:cubicBezTo>
                  <a:cubicBezTo>
                    <a:pt x="24" y="37"/>
                    <a:pt x="25" y="38"/>
                    <a:pt x="27" y="38"/>
                  </a:cubicBezTo>
                  <a:cubicBezTo>
                    <a:pt x="29" y="39"/>
                    <a:pt x="31" y="38"/>
                    <a:pt x="32" y="38"/>
                  </a:cubicBezTo>
                  <a:cubicBezTo>
                    <a:pt x="34" y="36"/>
                    <a:pt x="34" y="36"/>
                    <a:pt x="34" y="36"/>
                  </a:cubicBezTo>
                  <a:cubicBezTo>
                    <a:pt x="40" y="47"/>
                    <a:pt x="40" y="47"/>
                    <a:pt x="40" y="47"/>
                  </a:cubicBezTo>
                  <a:cubicBezTo>
                    <a:pt x="16" y="66"/>
                    <a:pt x="0" y="96"/>
                    <a:pt x="0" y="129"/>
                  </a:cubicBezTo>
                  <a:cubicBezTo>
                    <a:pt x="0" y="187"/>
                    <a:pt x="48" y="235"/>
                    <a:pt x="106" y="235"/>
                  </a:cubicBezTo>
                  <a:cubicBezTo>
                    <a:pt x="164" y="235"/>
                    <a:pt x="211" y="187"/>
                    <a:pt x="211" y="129"/>
                  </a:cubicBezTo>
                  <a:cubicBezTo>
                    <a:pt x="211" y="96"/>
                    <a:pt x="196" y="66"/>
                    <a:pt x="171" y="47"/>
                  </a:cubicBezTo>
                  <a:close/>
                  <a:moveTo>
                    <a:pt x="106" y="214"/>
                  </a:moveTo>
                  <a:cubicBezTo>
                    <a:pt x="59" y="214"/>
                    <a:pt x="21" y="176"/>
                    <a:pt x="21" y="129"/>
                  </a:cubicBezTo>
                  <a:cubicBezTo>
                    <a:pt x="21" y="82"/>
                    <a:pt x="59" y="44"/>
                    <a:pt x="106" y="44"/>
                  </a:cubicBezTo>
                  <a:cubicBezTo>
                    <a:pt x="153" y="44"/>
                    <a:pt x="191" y="82"/>
                    <a:pt x="191" y="129"/>
                  </a:cubicBezTo>
                  <a:cubicBezTo>
                    <a:pt x="191" y="176"/>
                    <a:pt x="153" y="214"/>
                    <a:pt x="106" y="214"/>
                  </a:cubicBezTo>
                  <a:close/>
                  <a:moveTo>
                    <a:pt x="115" y="130"/>
                  </a:moveTo>
                  <a:cubicBezTo>
                    <a:pt x="115" y="130"/>
                    <a:pt x="115" y="130"/>
                    <a:pt x="115" y="129"/>
                  </a:cubicBezTo>
                  <a:cubicBezTo>
                    <a:pt x="115" y="82"/>
                    <a:pt x="115" y="82"/>
                    <a:pt x="115" y="82"/>
                  </a:cubicBezTo>
                  <a:cubicBezTo>
                    <a:pt x="115" y="77"/>
                    <a:pt x="111" y="73"/>
                    <a:pt x="106" y="73"/>
                  </a:cubicBezTo>
                  <a:cubicBezTo>
                    <a:pt x="101" y="73"/>
                    <a:pt x="97" y="77"/>
                    <a:pt x="97" y="82"/>
                  </a:cubicBezTo>
                  <a:cubicBezTo>
                    <a:pt x="97" y="129"/>
                    <a:pt x="97" y="129"/>
                    <a:pt x="97" y="129"/>
                  </a:cubicBezTo>
                  <a:cubicBezTo>
                    <a:pt x="97" y="134"/>
                    <a:pt x="101" y="138"/>
                    <a:pt x="106" y="138"/>
                  </a:cubicBezTo>
                  <a:cubicBezTo>
                    <a:pt x="106" y="138"/>
                    <a:pt x="107" y="138"/>
                    <a:pt x="107" y="138"/>
                  </a:cubicBezTo>
                  <a:cubicBezTo>
                    <a:pt x="149" y="180"/>
                    <a:pt x="149" y="180"/>
                    <a:pt x="149" y="180"/>
                  </a:cubicBezTo>
                  <a:cubicBezTo>
                    <a:pt x="150" y="181"/>
                    <a:pt x="152" y="182"/>
                    <a:pt x="153" y="182"/>
                  </a:cubicBezTo>
                  <a:cubicBezTo>
                    <a:pt x="155" y="182"/>
                    <a:pt x="156" y="181"/>
                    <a:pt x="157" y="180"/>
                  </a:cubicBezTo>
                  <a:cubicBezTo>
                    <a:pt x="159" y="178"/>
                    <a:pt x="159" y="175"/>
                    <a:pt x="157" y="173"/>
                  </a:cubicBezTo>
                  <a:lnTo>
                    <a:pt x="115" y="130"/>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ko-KR" altLang="en-US"/>
            </a:p>
          </p:txBody>
        </p:sp>
      </p:grpSp>
      <p:pic>
        <p:nvPicPr>
          <p:cNvPr id="43" name="Paveikslėlis 43">
            <a:extLst>
              <a:ext uri="{FF2B5EF4-FFF2-40B4-BE49-F238E27FC236}">
                <a16:creationId xmlns:a16="http://schemas.microsoft.com/office/drawing/2014/main" id="{647549D3-320A-4C12-AA52-6AF2AC1DA0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196" y="225971"/>
            <a:ext cx="568668" cy="620167"/>
          </a:xfrm>
          <a:prstGeom prst="rect">
            <a:avLst/>
          </a:prstGeom>
        </p:spPr>
      </p:pic>
      <p:sp>
        <p:nvSpPr>
          <p:cNvPr id="45" name="Freeform 35">
            <a:extLst>
              <a:ext uri="{FF2B5EF4-FFF2-40B4-BE49-F238E27FC236}">
                <a16:creationId xmlns:a16="http://schemas.microsoft.com/office/drawing/2014/main" id="{1C5ED86C-50C4-494A-9029-C6C284F22C78}"/>
              </a:ext>
            </a:extLst>
          </p:cNvPr>
          <p:cNvSpPr>
            <a:spLocks noEditPoints="1"/>
          </p:cNvSpPr>
          <p:nvPr/>
        </p:nvSpPr>
        <p:spPr bwMode="auto">
          <a:xfrm>
            <a:off x="7014479" y="2551770"/>
            <a:ext cx="708223" cy="272064"/>
          </a:xfrm>
          <a:custGeom>
            <a:avLst/>
            <a:gdLst/>
            <a:ahLst/>
            <a:cxnLst>
              <a:cxn ang="0">
                <a:pos x="210" y="140"/>
              </a:cxn>
              <a:cxn ang="0">
                <a:pos x="234" y="99"/>
              </a:cxn>
              <a:cxn ang="0">
                <a:pos x="196" y="51"/>
              </a:cxn>
              <a:cxn ang="0">
                <a:pos x="199" y="69"/>
              </a:cxn>
              <a:cxn ang="0">
                <a:pos x="116" y="145"/>
              </a:cxn>
              <a:cxn ang="0">
                <a:pos x="158" y="154"/>
              </a:cxn>
              <a:cxn ang="0">
                <a:pos x="182" y="152"/>
              </a:cxn>
              <a:cxn ang="0">
                <a:pos x="234" y="154"/>
              </a:cxn>
              <a:cxn ang="0">
                <a:pos x="210" y="140"/>
              </a:cxn>
              <a:cxn ang="0">
                <a:pos x="190" y="69"/>
              </a:cxn>
              <a:cxn ang="0">
                <a:pos x="95" y="0"/>
              </a:cxn>
              <a:cxn ang="0">
                <a:pos x="0" y="69"/>
              </a:cxn>
              <a:cxn ang="0">
                <a:pos x="31" y="119"/>
              </a:cxn>
              <a:cxn ang="0">
                <a:pos x="0" y="138"/>
              </a:cxn>
              <a:cxn ang="0">
                <a:pos x="66" y="134"/>
              </a:cxn>
              <a:cxn ang="0">
                <a:pos x="95" y="138"/>
              </a:cxn>
              <a:cxn ang="0">
                <a:pos x="190" y="69"/>
              </a:cxn>
              <a:cxn ang="0">
                <a:pos x="113" y="98"/>
              </a:cxn>
              <a:cxn ang="0">
                <a:pos x="52" y="98"/>
              </a:cxn>
              <a:cxn ang="0">
                <a:pos x="52" y="89"/>
              </a:cxn>
              <a:cxn ang="0">
                <a:pos x="113" y="89"/>
              </a:cxn>
              <a:cxn ang="0">
                <a:pos x="113" y="98"/>
              </a:cxn>
              <a:cxn ang="0">
                <a:pos x="138" y="74"/>
              </a:cxn>
              <a:cxn ang="0">
                <a:pos x="52" y="74"/>
              </a:cxn>
              <a:cxn ang="0">
                <a:pos x="52" y="65"/>
              </a:cxn>
              <a:cxn ang="0">
                <a:pos x="138" y="65"/>
              </a:cxn>
              <a:cxn ang="0">
                <a:pos x="138" y="74"/>
              </a:cxn>
              <a:cxn ang="0">
                <a:pos x="138" y="50"/>
              </a:cxn>
              <a:cxn ang="0">
                <a:pos x="52" y="50"/>
              </a:cxn>
              <a:cxn ang="0">
                <a:pos x="52" y="41"/>
              </a:cxn>
              <a:cxn ang="0">
                <a:pos x="138" y="41"/>
              </a:cxn>
              <a:cxn ang="0">
                <a:pos x="138" y="50"/>
              </a:cxn>
            </a:cxnLst>
            <a:rect l="0" t="0" r="r" b="b"/>
            <a:pathLst>
              <a:path w="234" h="163">
                <a:moveTo>
                  <a:pt x="210" y="140"/>
                </a:moveTo>
                <a:cubicBezTo>
                  <a:pt x="225" y="129"/>
                  <a:pt x="234" y="115"/>
                  <a:pt x="234" y="99"/>
                </a:cubicBezTo>
                <a:cubicBezTo>
                  <a:pt x="234" y="79"/>
                  <a:pt x="219" y="61"/>
                  <a:pt x="196" y="51"/>
                </a:cubicBezTo>
                <a:cubicBezTo>
                  <a:pt x="198" y="57"/>
                  <a:pt x="199" y="63"/>
                  <a:pt x="199" y="69"/>
                </a:cubicBezTo>
                <a:cubicBezTo>
                  <a:pt x="199" y="106"/>
                  <a:pt x="163" y="138"/>
                  <a:pt x="116" y="145"/>
                </a:cubicBezTo>
                <a:cubicBezTo>
                  <a:pt x="128" y="151"/>
                  <a:pt x="143" y="154"/>
                  <a:pt x="158" y="154"/>
                </a:cubicBezTo>
                <a:cubicBezTo>
                  <a:pt x="167" y="154"/>
                  <a:pt x="174" y="153"/>
                  <a:pt x="182" y="152"/>
                </a:cubicBezTo>
                <a:cubicBezTo>
                  <a:pt x="204" y="163"/>
                  <a:pt x="234" y="154"/>
                  <a:pt x="234" y="154"/>
                </a:cubicBezTo>
                <a:cubicBezTo>
                  <a:pt x="222" y="153"/>
                  <a:pt x="214" y="146"/>
                  <a:pt x="210" y="140"/>
                </a:cubicBezTo>
                <a:close/>
                <a:moveTo>
                  <a:pt x="190" y="69"/>
                </a:moveTo>
                <a:cubicBezTo>
                  <a:pt x="190" y="31"/>
                  <a:pt x="147" y="0"/>
                  <a:pt x="95" y="0"/>
                </a:cubicBezTo>
                <a:cubicBezTo>
                  <a:pt x="43" y="0"/>
                  <a:pt x="0" y="31"/>
                  <a:pt x="0" y="69"/>
                </a:cubicBezTo>
                <a:cubicBezTo>
                  <a:pt x="0" y="89"/>
                  <a:pt x="12" y="107"/>
                  <a:pt x="31" y="119"/>
                </a:cubicBezTo>
                <a:cubicBezTo>
                  <a:pt x="25" y="127"/>
                  <a:pt x="16" y="136"/>
                  <a:pt x="0" y="138"/>
                </a:cubicBezTo>
                <a:cubicBezTo>
                  <a:pt x="0" y="138"/>
                  <a:pt x="37" y="149"/>
                  <a:pt x="66" y="134"/>
                </a:cubicBezTo>
                <a:cubicBezTo>
                  <a:pt x="75" y="137"/>
                  <a:pt x="85" y="138"/>
                  <a:pt x="95" y="138"/>
                </a:cubicBezTo>
                <a:cubicBezTo>
                  <a:pt x="147" y="138"/>
                  <a:pt x="190" y="107"/>
                  <a:pt x="190" y="69"/>
                </a:cubicBezTo>
                <a:close/>
                <a:moveTo>
                  <a:pt x="113" y="98"/>
                </a:moveTo>
                <a:cubicBezTo>
                  <a:pt x="52" y="98"/>
                  <a:pt x="52" y="98"/>
                  <a:pt x="52" y="98"/>
                </a:cubicBezTo>
                <a:cubicBezTo>
                  <a:pt x="52" y="89"/>
                  <a:pt x="52" y="89"/>
                  <a:pt x="52" y="89"/>
                </a:cubicBezTo>
                <a:cubicBezTo>
                  <a:pt x="113" y="89"/>
                  <a:pt x="113" y="89"/>
                  <a:pt x="113" y="89"/>
                </a:cubicBezTo>
                <a:lnTo>
                  <a:pt x="113" y="98"/>
                </a:lnTo>
                <a:close/>
                <a:moveTo>
                  <a:pt x="138" y="74"/>
                </a:moveTo>
                <a:cubicBezTo>
                  <a:pt x="52" y="74"/>
                  <a:pt x="52" y="74"/>
                  <a:pt x="52" y="74"/>
                </a:cubicBezTo>
                <a:cubicBezTo>
                  <a:pt x="52" y="65"/>
                  <a:pt x="52" y="65"/>
                  <a:pt x="52" y="65"/>
                </a:cubicBezTo>
                <a:cubicBezTo>
                  <a:pt x="138" y="65"/>
                  <a:pt x="138" y="65"/>
                  <a:pt x="138" y="65"/>
                </a:cubicBezTo>
                <a:lnTo>
                  <a:pt x="138" y="74"/>
                </a:lnTo>
                <a:close/>
                <a:moveTo>
                  <a:pt x="138" y="50"/>
                </a:moveTo>
                <a:cubicBezTo>
                  <a:pt x="52" y="50"/>
                  <a:pt x="52" y="50"/>
                  <a:pt x="52" y="50"/>
                </a:cubicBezTo>
                <a:cubicBezTo>
                  <a:pt x="52" y="41"/>
                  <a:pt x="52" y="41"/>
                  <a:pt x="52" y="41"/>
                </a:cubicBezTo>
                <a:cubicBezTo>
                  <a:pt x="138" y="41"/>
                  <a:pt x="138" y="41"/>
                  <a:pt x="138" y="41"/>
                </a:cubicBezTo>
                <a:lnTo>
                  <a:pt x="138" y="50"/>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r>
              <a:rPr lang="lt-LT" altLang="ko-KR" dirty="0"/>
              <a:t>  </a:t>
            </a:r>
            <a:endParaRPr lang="ko-KR" altLang="en-US" dirty="0"/>
          </a:p>
        </p:txBody>
      </p:sp>
    </p:spTree>
    <p:extLst>
      <p:ext uri="{BB962C8B-B14F-4D97-AF65-F5344CB8AC3E}">
        <p14:creationId xmlns:p14="http://schemas.microsoft.com/office/powerpoint/2010/main" val="257720291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anim calcmode="lin" valueType="num">
                                      <p:cBhvr>
                                        <p:cTn id="8" dur="500" fill="hold"/>
                                        <p:tgtEl>
                                          <p:spTgt spid="42"/>
                                        </p:tgtEl>
                                        <p:attrNameLst>
                                          <p:attrName>ppt_x</p:attrName>
                                        </p:attrNameLst>
                                      </p:cBhvr>
                                      <p:tavLst>
                                        <p:tav tm="0">
                                          <p:val>
                                            <p:strVal val="#ppt_x"/>
                                          </p:val>
                                        </p:tav>
                                        <p:tav tm="100000">
                                          <p:val>
                                            <p:strVal val="#ppt_x"/>
                                          </p:val>
                                        </p:tav>
                                      </p:tavLst>
                                    </p:anim>
                                    <p:anim calcmode="lin" valueType="num">
                                      <p:cBhvr>
                                        <p:cTn id="9" dur="5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411186" y="925215"/>
            <a:ext cx="6814608" cy="530103"/>
          </a:xfrm>
        </p:spPr>
        <p:txBody>
          <a:bodyPr>
            <a:normAutofit fontScale="90000"/>
          </a:bodyPr>
          <a:lstStyle/>
          <a:p>
            <a:pPr algn="ctr"/>
            <a:r>
              <a:rPr lang="lt-LT" sz="3200" b="1" i="1" dirty="0"/>
              <a:t>PAVYZDYS</a:t>
            </a:r>
            <a:endParaRPr lang="en-US" sz="3200" b="1" i="1" dirty="0"/>
          </a:p>
        </p:txBody>
      </p:sp>
      <p:pic>
        <p:nvPicPr>
          <p:cNvPr id="55" name="Paveikslėlis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466" y="925215"/>
            <a:ext cx="551649" cy="601607"/>
          </a:xfrm>
          <a:prstGeom prst="rect">
            <a:avLst/>
          </a:prstGeom>
        </p:spPr>
      </p:pic>
      <p:sp>
        <p:nvSpPr>
          <p:cNvPr id="4" name="Stačiakampis 3"/>
          <p:cNvSpPr/>
          <p:nvPr/>
        </p:nvSpPr>
        <p:spPr>
          <a:xfrm>
            <a:off x="566058" y="1593517"/>
            <a:ext cx="8280869" cy="3999556"/>
          </a:xfrm>
          <a:prstGeom prst="rect">
            <a:avLst/>
          </a:prstGeom>
        </p:spPr>
        <p:txBody>
          <a:bodyPr wrap="square">
            <a:spAutoFit/>
          </a:bodyPr>
          <a:lstStyle/>
          <a:p>
            <a:pPr algn="ctr">
              <a:lnSpc>
                <a:spcPct val="80000"/>
              </a:lnSpc>
            </a:pPr>
            <a:endParaRPr lang="lt-LT" altLang="lt-LT" sz="800" dirty="0">
              <a:latin typeface="Times New Roman" pitchFamily="18" charset="0"/>
              <a:cs typeface="Times New Roman" pitchFamily="18" charset="0"/>
            </a:endParaRPr>
          </a:p>
          <a:p>
            <a:pPr>
              <a:lnSpc>
                <a:spcPts val="2300"/>
              </a:lnSpc>
              <a:defRPr/>
            </a:pPr>
            <a:r>
              <a:rPr lang="lt-LT" sz="2400" b="1" dirty="0">
                <a:latin typeface="Times New Roman" panose="02020603050405020304" pitchFamily="18" charset="0"/>
                <a:cs typeface="Times New Roman" pitchFamily="18" charset="0"/>
              </a:rPr>
              <a:t>Nustatyti korupcijos rizikos veiksniai:</a:t>
            </a:r>
          </a:p>
          <a:p>
            <a:pPr>
              <a:lnSpc>
                <a:spcPts val="2300"/>
              </a:lnSpc>
              <a:defRPr/>
            </a:pPr>
            <a:endParaRPr lang="lt-LT" sz="2400" b="1" dirty="0">
              <a:latin typeface="Times New Roman" panose="02020603050405020304" pitchFamily="18" charset="0"/>
              <a:cs typeface="Times New Roman" pitchFamily="18" charset="0"/>
            </a:endParaRPr>
          </a:p>
          <a:p>
            <a:pPr algn="just">
              <a:lnSpc>
                <a:spcPts val="2300"/>
              </a:lnSpc>
              <a:buFontTx/>
              <a:buAutoNum type="arabicParenR"/>
              <a:defRPr/>
            </a:pPr>
            <a:r>
              <a:rPr lang="lt-LT" sz="2400" b="1" i="1" u="sng" dirty="0">
                <a:latin typeface="Times New Roman" panose="02020603050405020304" pitchFamily="18" charset="0"/>
                <a:cs typeface="Times New Roman" pitchFamily="18" charset="0"/>
              </a:rPr>
              <a:t>nepakankamas procedūrų reglamentavimas </a:t>
            </a:r>
          </a:p>
          <a:p>
            <a:pPr algn="just">
              <a:lnSpc>
                <a:spcPts val="2300"/>
              </a:lnSpc>
              <a:defRPr/>
            </a:pPr>
            <a:endParaRPr lang="lt-LT" sz="2400" b="1" i="1" u="sng" dirty="0">
              <a:latin typeface="Times New Roman" panose="02020603050405020304" pitchFamily="18" charset="0"/>
              <a:cs typeface="Times New Roman" pitchFamily="18" charset="0"/>
            </a:endParaRPr>
          </a:p>
          <a:p>
            <a:pPr algn="just">
              <a:lnSpc>
                <a:spcPts val="2300"/>
              </a:lnSpc>
              <a:defRPr/>
            </a:pPr>
            <a:r>
              <a:rPr lang="lt-LT" sz="2400" dirty="0">
                <a:latin typeface="Times New Roman" panose="02020603050405020304" pitchFamily="18" charset="0"/>
                <a:cs typeface="Times New Roman" pitchFamily="18" charset="0"/>
              </a:rPr>
              <a:t>	Savivaldybė neturi </a:t>
            </a:r>
            <a:r>
              <a:rPr lang="lt-LT" sz="2400" u="sng" dirty="0">
                <a:latin typeface="Times New Roman" panose="02020603050405020304" pitchFamily="18" charset="0"/>
                <a:cs typeface="Times New Roman" pitchFamily="18" charset="0"/>
              </a:rPr>
              <a:t>teisės akto, kuriame būtų nustatyta </a:t>
            </a:r>
            <a:r>
              <a:rPr lang="lt-LT" sz="2400" dirty="0">
                <a:latin typeface="Times New Roman" panose="02020603050405020304" pitchFamily="18" charset="0"/>
                <a:cs typeface="Times New Roman" panose="02020603050405020304" pitchFamily="18" charset="0"/>
              </a:rPr>
              <a:t>sprendimų dėl patikrinimų atlikimo priėmimo tvarka, o kriterijai, pagal kuriuos valdytojai yra atrenkami tikrinimui, yra neišsamūs ir gali būti taikomi nevienodai. Tokiu būdu paliekama per </a:t>
            </a:r>
            <a:r>
              <a:rPr lang="lt-LT" sz="2400" u="sng" dirty="0">
                <a:latin typeface="Times New Roman" panose="02020603050405020304" pitchFamily="18" charset="0"/>
                <a:cs typeface="Times New Roman" pitchFamily="18" charset="0"/>
              </a:rPr>
              <a:t>didelė diskrecija Savivaldybei </a:t>
            </a:r>
            <a:r>
              <a:rPr lang="lt-LT" sz="2400" dirty="0">
                <a:latin typeface="Times New Roman" panose="02020603050405020304" pitchFamily="18" charset="0"/>
                <a:cs typeface="Times New Roman" pitchFamily="18" charset="0"/>
              </a:rPr>
              <a:t>vertinti ir spręsti savo nuožiūra, </a:t>
            </a:r>
            <a:r>
              <a:rPr lang="lt-LT" sz="2400" u="sng" dirty="0">
                <a:latin typeface="Times New Roman" panose="02020603050405020304" pitchFamily="18" charset="0"/>
                <a:cs typeface="Times New Roman" pitchFamily="18" charset="0"/>
              </a:rPr>
              <a:t>sudaroma</a:t>
            </a:r>
            <a:r>
              <a:rPr lang="lt-LT" sz="2400" dirty="0">
                <a:latin typeface="Times New Roman" panose="02020603050405020304" pitchFamily="18" charset="0"/>
                <a:cs typeface="Times New Roman" pitchFamily="18" charset="0"/>
              </a:rPr>
              <a:t> galimybė </a:t>
            </a:r>
            <a:r>
              <a:rPr lang="lt-LT" sz="2400" u="sng" dirty="0">
                <a:latin typeface="Times New Roman" panose="02020603050405020304" pitchFamily="18" charset="0"/>
                <a:cs typeface="Times New Roman" pitchFamily="18" charset="0"/>
              </a:rPr>
              <a:t>nevienodai vertinti tuos pačius kriterijus,</a:t>
            </a:r>
            <a:r>
              <a:rPr lang="en-US" sz="2400" u="sng" dirty="0">
                <a:latin typeface="Times New Roman" panose="02020603050405020304" pitchFamily="18" charset="0"/>
                <a:cs typeface="Times New Roman" pitchFamily="18" charset="0"/>
              </a:rPr>
              <a:t> </a:t>
            </a:r>
            <a:r>
              <a:rPr lang="lt-LT" sz="2400" dirty="0">
                <a:latin typeface="Times New Roman" panose="02020603050405020304" pitchFamily="18" charset="0"/>
                <a:cs typeface="Times New Roman" pitchFamily="18" charset="0"/>
              </a:rPr>
              <a:t>galimai sudaromos sąlygos piktnaudžiauti įgaliojimais priimant </a:t>
            </a:r>
            <a:endParaRPr lang="en-US" sz="2400" dirty="0">
              <a:latin typeface="Times New Roman" panose="02020603050405020304" pitchFamily="18" charset="0"/>
              <a:cs typeface="Times New Roman" pitchFamily="18" charset="0"/>
            </a:endParaRPr>
          </a:p>
          <a:p>
            <a:pPr algn="just">
              <a:lnSpc>
                <a:spcPts val="2300"/>
              </a:lnSpc>
              <a:defRPr/>
            </a:pPr>
            <a:r>
              <a:rPr lang="lt-LT" sz="2400" dirty="0">
                <a:latin typeface="Times New Roman" pitchFamily="18" charset="0"/>
                <a:cs typeface="Times New Roman" pitchFamily="18" charset="0"/>
              </a:rPr>
              <a:t>sprendimus. </a:t>
            </a:r>
          </a:p>
          <a:p>
            <a:pPr algn="just">
              <a:lnSpc>
                <a:spcPts val="2300"/>
              </a:lnSpc>
              <a:defRPr/>
            </a:pPr>
            <a:r>
              <a:rPr lang="lt-LT" sz="1600" dirty="0">
                <a:latin typeface="Times New Roman" pitchFamily="18" charset="0"/>
                <a:cs typeface="Times New Roman" pitchFamily="18" charset="0"/>
              </a:rPr>
              <a:t>	</a:t>
            </a:r>
            <a:endParaRPr lang="lt-LT" altLang="lt-LT" sz="1600" b="1" dirty="0">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2045066999"/>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420064" y="1265349"/>
            <a:ext cx="6814608" cy="530103"/>
          </a:xfrm>
        </p:spPr>
        <p:txBody>
          <a:bodyPr>
            <a:normAutofit fontScale="90000"/>
          </a:bodyPr>
          <a:lstStyle/>
          <a:p>
            <a:pPr algn="ctr"/>
            <a:r>
              <a:rPr lang="lt-LT" sz="3200" b="1" i="1" dirty="0"/>
              <a:t>PAVYZDYS</a:t>
            </a:r>
            <a:endParaRPr lang="en-US" sz="3200" b="1" i="1" dirty="0"/>
          </a:p>
        </p:txBody>
      </p:sp>
      <p:pic>
        <p:nvPicPr>
          <p:cNvPr id="55" name="Paveikslėlis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466" y="925215"/>
            <a:ext cx="551649" cy="601607"/>
          </a:xfrm>
          <a:prstGeom prst="rect">
            <a:avLst/>
          </a:prstGeom>
        </p:spPr>
      </p:pic>
      <p:sp>
        <p:nvSpPr>
          <p:cNvPr id="4" name="Stačiakampis 3"/>
          <p:cNvSpPr/>
          <p:nvPr/>
        </p:nvSpPr>
        <p:spPr>
          <a:xfrm>
            <a:off x="566058" y="1593517"/>
            <a:ext cx="8280869" cy="5253746"/>
          </a:xfrm>
          <a:prstGeom prst="rect">
            <a:avLst/>
          </a:prstGeom>
        </p:spPr>
        <p:txBody>
          <a:bodyPr wrap="square">
            <a:spAutoFit/>
          </a:bodyPr>
          <a:lstStyle/>
          <a:p>
            <a:pPr algn="ctr">
              <a:lnSpc>
                <a:spcPct val="80000"/>
              </a:lnSpc>
            </a:pPr>
            <a:endParaRPr lang="lt-LT" altLang="lt-LT" dirty="0">
              <a:solidFill>
                <a:srgbClr val="0099CC"/>
              </a:solidFill>
              <a:latin typeface="Times New Roman" panose="02020603050405020304" pitchFamily="18" charset="0"/>
              <a:cs typeface="Times New Roman" pitchFamily="18" charset="0"/>
            </a:endParaRPr>
          </a:p>
          <a:p>
            <a:pPr algn="just">
              <a:lnSpc>
                <a:spcPts val="2300"/>
              </a:lnSpc>
              <a:defRPr/>
            </a:pPr>
            <a:r>
              <a:rPr lang="lt-LT" sz="2400" b="1" i="1" u="sng" dirty="0">
                <a:latin typeface="Times New Roman" panose="02020603050405020304" pitchFamily="18" charset="0"/>
                <a:cs typeface="Times New Roman" pitchFamily="18" charset="0"/>
              </a:rPr>
              <a:t>2) Savivaldybės vidaus kontrolės sistema veikia nepakankamai efektyviai</a:t>
            </a:r>
          </a:p>
          <a:p>
            <a:pPr algn="just">
              <a:lnSpc>
                <a:spcPts val="2300"/>
              </a:lnSpc>
              <a:defRPr/>
            </a:pPr>
            <a:endParaRPr lang="lt-LT" i="1" dirty="0">
              <a:latin typeface="Times New Roman" panose="02020603050405020304" pitchFamily="18" charset="0"/>
              <a:cs typeface="Times New Roman" pitchFamily="18" charset="0"/>
            </a:endParaRPr>
          </a:p>
          <a:p>
            <a:pPr algn="just">
              <a:lnSpc>
                <a:spcPts val="2300"/>
              </a:lnSpc>
              <a:defRPr/>
            </a:pPr>
            <a:r>
              <a:rPr lang="lt-LT" dirty="0">
                <a:latin typeface="Times New Roman" panose="02020603050405020304" pitchFamily="18" charset="0"/>
                <a:cs typeface="Times New Roman" pitchFamily="18" charset="0"/>
              </a:rPr>
              <a:t>- Vertinant Savivaldybės veiklą analizuotoje srityje</a:t>
            </a:r>
            <a:r>
              <a:rPr lang="en-US" dirty="0">
                <a:latin typeface="Times New Roman" panose="02020603050405020304" pitchFamily="18" charset="0"/>
                <a:cs typeface="Times New Roman" pitchFamily="18" charset="0"/>
              </a:rPr>
              <a:t>,</a:t>
            </a:r>
            <a:r>
              <a:rPr lang="lt-LT" dirty="0">
                <a:latin typeface="Times New Roman" panose="02020603050405020304" pitchFamily="18" charset="0"/>
                <a:cs typeface="Times New Roman" pitchFamily="18" charset="0"/>
              </a:rPr>
              <a:t> nustatyta, kad valdytojų veiklos patikrinimų metu planuojamų tikrinti subjektų skaičius yra nustatomas Savivaldybės administracijos Y skyriaus darbuotojų nuožiūra, jiems tik sudarant jų veiklos patikrinimų grafiką. Patikrinimų planas, kuriame būtų nustatytas tikslus kompleksinių planinių patikrinimų metu privalomų patikrinti subjektų skaičius, nėra rengiamas. Todėl tokia situacija sudaro galimybes patikrinimus planuojantiems darbuotojams savo nuožiūra pasirinkti tiek subjektų, kiek jiems subjektyviai tais metais atrodo būtina.</a:t>
            </a:r>
          </a:p>
          <a:p>
            <a:pPr algn="just">
              <a:lnSpc>
                <a:spcPts val="2300"/>
              </a:lnSpc>
              <a:defRPr/>
            </a:pPr>
            <a:endParaRPr lang="lt-LT" dirty="0">
              <a:latin typeface="Times New Roman" panose="02020603050405020304" pitchFamily="18" charset="0"/>
              <a:cs typeface="Times New Roman" pitchFamily="18" charset="0"/>
            </a:endParaRPr>
          </a:p>
          <a:p>
            <a:pPr algn="just">
              <a:lnSpc>
                <a:spcPts val="2300"/>
              </a:lnSpc>
              <a:defRPr/>
            </a:pPr>
            <a:r>
              <a:rPr lang="lt-LT" dirty="0">
                <a:latin typeface="Times New Roman" panose="02020603050405020304" pitchFamily="18" charset="0"/>
                <a:cs typeface="Times New Roman" pitchFamily="18" charset="0"/>
              </a:rPr>
              <a:t>- Sprendimus dėl patikrinimų atlikimo konkrečių subjektų atžvilgiu, priima Savivaldybės administracijos Y skyriaus darbuotojai, kurie taip pat patys dalyvauja valdytojų veiklos patikrinimų procese.</a:t>
            </a:r>
          </a:p>
          <a:p>
            <a:pPr algn="just"/>
            <a:r>
              <a:rPr lang="lt-LT" sz="1600" dirty="0">
                <a:latin typeface="Times New Roman" panose="02020603050405020304" pitchFamily="18" charset="0"/>
                <a:cs typeface="Times New Roman" pitchFamily="18" charset="0"/>
              </a:rPr>
              <a:t>	</a:t>
            </a:r>
          </a:p>
          <a:p>
            <a:pPr algn="just">
              <a:lnSpc>
                <a:spcPts val="2300"/>
              </a:lnSpc>
              <a:defRPr/>
            </a:pPr>
            <a:endParaRPr lang="lt-LT" sz="1600" dirty="0">
              <a:latin typeface="Times New Roman" panose="02020603050405020304" pitchFamily="18" charset="0"/>
              <a:cs typeface="Times New Roman" pitchFamily="18" charset="0"/>
            </a:endParaRPr>
          </a:p>
          <a:p>
            <a:pPr algn="just">
              <a:lnSpc>
                <a:spcPts val="2300"/>
              </a:lnSpc>
              <a:defRPr/>
            </a:pPr>
            <a:endParaRPr lang="lt-LT" sz="1600" dirty="0">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1024215646"/>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420064" y="1265349"/>
            <a:ext cx="6814608" cy="530103"/>
          </a:xfrm>
        </p:spPr>
        <p:txBody>
          <a:bodyPr>
            <a:normAutofit fontScale="90000"/>
          </a:bodyPr>
          <a:lstStyle/>
          <a:p>
            <a:pPr algn="ctr"/>
            <a:r>
              <a:rPr lang="lt-LT" sz="3200" b="1" i="1" dirty="0"/>
              <a:t>PAVYZDYS</a:t>
            </a:r>
            <a:endParaRPr lang="en-US" sz="3200" b="1" i="1" dirty="0"/>
          </a:p>
        </p:txBody>
      </p:sp>
      <p:pic>
        <p:nvPicPr>
          <p:cNvPr id="55" name="Paveikslėlis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415" y="329483"/>
            <a:ext cx="551649" cy="601607"/>
          </a:xfrm>
          <a:prstGeom prst="rect">
            <a:avLst/>
          </a:prstGeom>
        </p:spPr>
      </p:pic>
      <p:sp>
        <p:nvSpPr>
          <p:cNvPr id="4" name="Stačiakampis 3"/>
          <p:cNvSpPr/>
          <p:nvPr/>
        </p:nvSpPr>
        <p:spPr>
          <a:xfrm>
            <a:off x="993914" y="1332262"/>
            <a:ext cx="7364896" cy="4615110"/>
          </a:xfrm>
          <a:prstGeom prst="rect">
            <a:avLst/>
          </a:prstGeom>
        </p:spPr>
        <p:txBody>
          <a:bodyPr wrap="square">
            <a:spAutoFit/>
          </a:bodyPr>
          <a:lstStyle/>
          <a:p>
            <a:pPr algn="ctr">
              <a:lnSpc>
                <a:spcPct val="80000"/>
              </a:lnSpc>
            </a:pPr>
            <a:endParaRPr lang="lt-LT" altLang="lt-LT" sz="800" dirty="0">
              <a:solidFill>
                <a:srgbClr val="0099CC"/>
              </a:solidFill>
              <a:latin typeface="Times New Roman" pitchFamily="18" charset="0"/>
              <a:cs typeface="Times New Roman" pitchFamily="18" charset="0"/>
            </a:endParaRPr>
          </a:p>
          <a:p>
            <a:pPr marL="609600" indent="-609600">
              <a:lnSpc>
                <a:spcPts val="2300"/>
              </a:lnSpc>
              <a:defRPr/>
            </a:pPr>
            <a:endParaRPr lang="lt-LT" sz="2200" b="1" dirty="0">
              <a:latin typeface="Times New Roman" panose="02020603050405020304" pitchFamily="18" charset="0"/>
              <a:cs typeface="Times New Roman" pitchFamily="18" charset="0"/>
            </a:endParaRPr>
          </a:p>
          <a:p>
            <a:pPr marL="609600" indent="-609600">
              <a:lnSpc>
                <a:spcPts val="2300"/>
              </a:lnSpc>
              <a:defRPr/>
            </a:pPr>
            <a:r>
              <a:rPr lang="lt-LT" sz="2200" b="1" dirty="0">
                <a:latin typeface="Times New Roman" panose="02020603050405020304" pitchFamily="18" charset="0"/>
                <a:cs typeface="Times New Roman" pitchFamily="18" charset="0"/>
              </a:rPr>
              <a:t>Siūlymai:</a:t>
            </a:r>
          </a:p>
          <a:p>
            <a:pPr marL="609600" indent="-609600" algn="ctr">
              <a:lnSpc>
                <a:spcPts val="2300"/>
              </a:lnSpc>
              <a:defRPr/>
            </a:pPr>
            <a:r>
              <a:rPr lang="lt-LT" sz="2000" dirty="0">
                <a:latin typeface="Times New Roman" panose="02020603050405020304" pitchFamily="18" charset="0"/>
                <a:cs typeface="Times New Roman" panose="02020603050405020304" pitchFamily="18" charset="0"/>
              </a:rPr>
              <a:t>Patvirtinti vidaus teisės aktą, kuriame numatyti sprendimų dėl administratorių tikrinimo, priėmimo tvarką,  tokio pobūdžio sprendimus priimančius subjektus, taip pat </a:t>
            </a:r>
            <a:r>
              <a:rPr lang="en-US" sz="2000" dirty="0" err="1">
                <a:latin typeface="Times New Roman" panose="02020603050405020304" pitchFamily="18" charset="0"/>
                <a:cs typeface="Times New Roman" panose="02020603050405020304" pitchFamily="18" charset="0"/>
              </a:rPr>
              <a:t>reglamentuoti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objektyvius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lengvai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pamatuojamus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patikrinimų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planuojamų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tikrinti</a:t>
            </a:r>
            <a:r>
              <a:rPr lang="en-US" sz="2000" dirty="0">
                <a:latin typeface="Times New Roman" panose="02020603050405020304" pitchFamily="18" charset="0"/>
                <a:cs typeface="Times New Roman" panose="02020603050405020304" pitchFamily="18" charset="0"/>
              </a:rPr>
              <a:t> </a:t>
            </a:r>
            <a:r>
              <a:rPr lang="lt-LT" sz="2000" dirty="0">
                <a:latin typeface="Times New Roman" panose="02020603050405020304" pitchFamily="18" charset="0"/>
                <a:cs typeface="Times New Roman" panose="02020603050405020304" pitchFamily="18" charset="0"/>
              </a:rPr>
              <a:t>subjektų </a:t>
            </a:r>
            <a:r>
              <a:rPr lang="en-US" sz="2000" dirty="0" err="1">
                <a:latin typeface="Times New Roman" panose="02020603050405020304" pitchFamily="18" charset="0"/>
                <a:cs typeface="Times New Roman" panose="02020603050405020304" pitchFamily="18" charset="0"/>
              </a:rPr>
              <a:t>atrankos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kriterijus</a:t>
            </a:r>
            <a:r>
              <a:rPr lang="en-US" sz="2000" dirty="0">
                <a:latin typeface="Times New Roman" panose="02020603050405020304" pitchFamily="18" charset="0"/>
                <a:cs typeface="Times New Roman" panose="02020603050405020304" pitchFamily="18" charset="0"/>
              </a:rPr>
              <a:t>. </a:t>
            </a:r>
            <a:endParaRPr lang="lt-LT" sz="2000" dirty="0">
              <a:latin typeface="Times New Roman" panose="02020603050405020304" pitchFamily="18" charset="0"/>
              <a:cs typeface="Times New Roman" panose="02020603050405020304" pitchFamily="18" charset="0"/>
            </a:endParaRPr>
          </a:p>
          <a:p>
            <a:pPr marL="609600" indent="-609600" algn="just">
              <a:lnSpc>
                <a:spcPts val="2300"/>
              </a:lnSpc>
              <a:defRPr/>
            </a:pPr>
            <a:endParaRPr lang="lt-LT" sz="2000" dirty="0">
              <a:latin typeface="Times New Roman" panose="02020603050405020304" pitchFamily="18" charset="0"/>
              <a:cs typeface="Times New Roman" panose="02020603050405020304" pitchFamily="18" charset="0"/>
            </a:endParaRPr>
          </a:p>
          <a:p>
            <a:pPr marL="609600" indent="-609600" algn="just">
              <a:lnSpc>
                <a:spcPts val="2300"/>
              </a:lnSpc>
              <a:defRPr/>
            </a:pPr>
            <a:r>
              <a:rPr lang="en-US" sz="2000" dirty="0" err="1">
                <a:latin typeface="Times New Roman" panose="02020603050405020304" pitchFamily="18" charset="0"/>
                <a:cs typeface="Times New Roman" panose="02020603050405020304" pitchFamily="18" charset="0"/>
              </a:rPr>
              <a:t>Rengti</a:t>
            </a:r>
            <a:r>
              <a:rPr lang="en-US" sz="2000" i="1"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kasmetinius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kompleksinių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planinių</a:t>
            </a:r>
            <a:r>
              <a:rPr lang="en-US" sz="2000" dirty="0">
                <a:latin typeface="Times New Roman" panose="02020603050405020304" pitchFamily="18" charset="0"/>
                <a:cs typeface="Times New Roman" panose="02020603050405020304" pitchFamily="18" charset="0"/>
              </a:rPr>
              <a:t> v </a:t>
            </a:r>
            <a:r>
              <a:rPr lang="en-US" sz="2000" dirty="0" err="1">
                <a:latin typeface="Times New Roman" panose="02020603050405020304" pitchFamily="18" charset="0"/>
                <a:cs typeface="Times New Roman" panose="02020603050405020304" pitchFamily="18" charset="0"/>
              </a:rPr>
              <a:t>patikrinimų</a:t>
            </a:r>
            <a:r>
              <a:rPr lang="en-US" sz="2000" dirty="0">
                <a:latin typeface="Times New Roman" panose="02020603050405020304" pitchFamily="18" charset="0"/>
                <a:cs typeface="Times New Roman" panose="02020603050405020304" pitchFamily="18" charset="0"/>
              </a:rPr>
              <a:t> planus </a:t>
            </a:r>
            <a:r>
              <a:rPr lang="en-US" sz="2000" dirty="0" err="1">
                <a:latin typeface="Times New Roman" panose="02020603050405020304" pitchFamily="18" charset="0"/>
                <a:cs typeface="Times New Roman" panose="02020603050405020304" pitchFamily="18" charset="0"/>
              </a:rPr>
              <a:t>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juos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patvirtinti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Savivaldybės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administracijos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direktoriaus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įsakymu</a:t>
            </a:r>
            <a:r>
              <a:rPr lang="en-US" sz="2000" dirty="0">
                <a:latin typeface="Times New Roman" panose="02020603050405020304" pitchFamily="18" charset="0"/>
                <a:cs typeface="Times New Roman" panose="02020603050405020304" pitchFamily="18" charset="0"/>
              </a:rPr>
              <a:t>. </a:t>
            </a:r>
            <a:endParaRPr lang="lt-LT" sz="2000" dirty="0">
              <a:latin typeface="Times New Roman" panose="02020603050405020304" pitchFamily="18" charset="0"/>
              <a:cs typeface="Times New Roman" panose="02020603050405020304" pitchFamily="18" charset="0"/>
            </a:endParaRPr>
          </a:p>
          <a:p>
            <a:pPr marL="609600" indent="-609600" algn="just">
              <a:lnSpc>
                <a:spcPts val="2300"/>
              </a:lnSpc>
              <a:defRPr/>
            </a:pPr>
            <a:endParaRPr lang="lt-LT" sz="2000" dirty="0">
              <a:latin typeface="Times New Roman" panose="02020603050405020304" pitchFamily="18" charset="0"/>
              <a:cs typeface="Times New Roman" panose="02020603050405020304" pitchFamily="18" charset="0"/>
            </a:endParaRPr>
          </a:p>
          <a:p>
            <a:pPr marL="609600" indent="-609600" algn="just">
              <a:lnSpc>
                <a:spcPts val="2300"/>
              </a:lnSpc>
              <a:defRPr/>
            </a:pPr>
            <a:r>
              <a:rPr lang="lt-LT" sz="2000" dirty="0">
                <a:latin typeface="Times New Roman" panose="02020603050405020304" pitchFamily="18" charset="0"/>
                <a:cs typeface="Times New Roman" panose="02020603050405020304" pitchFamily="18" charset="0"/>
              </a:rPr>
              <a:t>Maksimaliai užtikrinti „keturių akių“ principo įgyvendinimą, reglamentuojant, kiek tarnautojų turi atlikti patikrinimus, kokia tvarka jie turi būti rotuojami siekiant išvengti glaudžių ryšių užmezgimo ir nesąžiningo elgesio galimybių.</a:t>
            </a:r>
          </a:p>
        </p:txBody>
      </p:sp>
    </p:spTree>
    <p:extLst>
      <p:ext uri="{BB962C8B-B14F-4D97-AF65-F5344CB8AC3E}">
        <p14:creationId xmlns:p14="http://schemas.microsoft.com/office/powerpoint/2010/main" val="3500894890"/>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그룹 28"/>
          <p:cNvGrpSpPr/>
          <p:nvPr/>
        </p:nvGrpSpPr>
        <p:grpSpPr>
          <a:xfrm>
            <a:off x="2182531" y="3775012"/>
            <a:ext cx="4451661" cy="1571204"/>
            <a:chOff x="3435210" y="2075856"/>
            <a:chExt cx="4176564" cy="1455936"/>
          </a:xfrm>
        </p:grpSpPr>
        <p:sp>
          <p:nvSpPr>
            <p:cNvPr id="187" name="Oval 5"/>
            <p:cNvSpPr>
              <a:spLocks noChangeArrowheads="1"/>
            </p:cNvSpPr>
            <p:nvPr/>
          </p:nvSpPr>
          <p:spPr bwMode="auto">
            <a:xfrm>
              <a:off x="3714361" y="2219297"/>
              <a:ext cx="3618262" cy="1169054"/>
            </a:xfrm>
            <a:prstGeom prst="ellipse">
              <a:avLst/>
            </a:prstGeom>
            <a:pattFill prst="pct75">
              <a:fgClr>
                <a:schemeClr val="accent1"/>
              </a:fgClr>
              <a:bgClr>
                <a:schemeClr val="accent6"/>
              </a:bgClr>
            </a:patt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42" name="Oval 5"/>
            <p:cNvSpPr>
              <a:spLocks noChangeArrowheads="1"/>
            </p:cNvSpPr>
            <p:nvPr/>
          </p:nvSpPr>
          <p:spPr bwMode="auto">
            <a:xfrm>
              <a:off x="3435210" y="2075856"/>
              <a:ext cx="4176564" cy="1455936"/>
            </a:xfrm>
            <a:prstGeom prst="ellipse">
              <a:avLst/>
            </a:prstGeom>
            <a:noFill/>
            <a:ln w="76200" cap="flat" cmpd="sng" algn="ctr">
              <a:solidFill>
                <a:schemeClr val="accent6">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sp>
        <p:nvSpPr>
          <p:cNvPr id="3" name="텍스트 개체 틀 2"/>
          <p:cNvSpPr>
            <a:spLocks noGrp="1"/>
          </p:cNvSpPr>
          <p:nvPr>
            <p:ph type="body" sz="quarter" idx="10"/>
          </p:nvPr>
        </p:nvSpPr>
        <p:spPr>
          <a:xfrm>
            <a:off x="867422" y="1858569"/>
            <a:ext cx="7689380" cy="767682"/>
          </a:xfrm>
        </p:spPr>
        <p:txBody>
          <a:bodyPr/>
          <a:lstStyle/>
          <a:p>
            <a:pPr algn="l">
              <a:spcBef>
                <a:spcPts val="0"/>
              </a:spcBef>
            </a:pPr>
            <a:r>
              <a:rPr lang="lt-LT" altLang="en-US" sz="1800" u="sng" dirty="0">
                <a:solidFill>
                  <a:schemeClr val="tx1"/>
                </a:solidFill>
                <a:latin typeface="Times New Roman" panose="02020603050405020304" pitchFamily="18" charset="0"/>
                <a:cs typeface="Times New Roman" panose="02020603050405020304" pitchFamily="18" charset="0"/>
              </a:rPr>
              <a:t>Atliekant</a:t>
            </a:r>
            <a:r>
              <a:rPr lang="lt-LT" altLang="en-US" sz="1800" dirty="0">
                <a:solidFill>
                  <a:schemeClr val="tx1"/>
                </a:solidFill>
                <a:latin typeface="Times New Roman" panose="02020603050405020304" pitchFamily="18" charset="0"/>
                <a:cs typeface="Times New Roman" panose="02020603050405020304" pitchFamily="18" charset="0"/>
              </a:rPr>
              <a:t> įstaigos veiklos sričių, kuriose egzistuoja didelė korupcijos pasireiškimo </a:t>
            </a:r>
          </a:p>
          <a:p>
            <a:pPr algn="l">
              <a:spcBef>
                <a:spcPts val="0"/>
              </a:spcBef>
            </a:pPr>
            <a:r>
              <a:rPr lang="lt-LT" altLang="en-US" sz="1800" dirty="0">
                <a:solidFill>
                  <a:schemeClr val="tx1"/>
                </a:solidFill>
                <a:latin typeface="Times New Roman" panose="02020603050405020304" pitchFamily="18" charset="0"/>
                <a:cs typeface="Times New Roman" panose="02020603050405020304" pitchFamily="18" charset="0"/>
              </a:rPr>
              <a:t>tikimybė, </a:t>
            </a:r>
            <a:r>
              <a:rPr lang="lt-LT" altLang="en-US" sz="1800" u="sng" dirty="0">
                <a:solidFill>
                  <a:schemeClr val="tx1"/>
                </a:solidFill>
                <a:latin typeface="Times New Roman" panose="02020603050405020304" pitchFamily="18" charset="0"/>
                <a:cs typeface="Times New Roman" panose="02020603050405020304" pitchFamily="18" charset="0"/>
              </a:rPr>
              <a:t>nustatymą</a:t>
            </a:r>
            <a:r>
              <a:rPr lang="lt-LT" altLang="en-US" sz="1800" dirty="0">
                <a:solidFill>
                  <a:schemeClr val="tx1"/>
                </a:solidFill>
                <a:latin typeface="Times New Roman" panose="02020603050405020304" pitchFamily="18" charset="0"/>
                <a:cs typeface="Times New Roman" panose="02020603050405020304" pitchFamily="18" charset="0"/>
              </a:rPr>
              <a:t> ir </a:t>
            </a:r>
            <a:r>
              <a:rPr lang="lt-LT" altLang="en-US" sz="1800" u="sng" dirty="0">
                <a:solidFill>
                  <a:schemeClr val="tx1"/>
                </a:solidFill>
                <a:latin typeface="Times New Roman" panose="02020603050405020304" pitchFamily="18" charset="0"/>
                <a:cs typeface="Times New Roman" panose="02020603050405020304" pitchFamily="18" charset="0"/>
              </a:rPr>
              <a:t>vertinimą</a:t>
            </a:r>
            <a:r>
              <a:rPr lang="lt-LT" altLang="en-US" sz="1800" dirty="0">
                <a:solidFill>
                  <a:schemeClr val="tx1"/>
                </a:solidFill>
                <a:latin typeface="Times New Roman" panose="02020603050405020304" pitchFamily="18" charset="0"/>
                <a:cs typeface="Times New Roman" panose="02020603050405020304" pitchFamily="18" charset="0"/>
              </a:rPr>
              <a:t>, </a:t>
            </a:r>
            <a:r>
              <a:rPr lang="lt-LT" altLang="en-US" sz="1800" b="1" dirty="0">
                <a:solidFill>
                  <a:schemeClr val="tx1"/>
                </a:solidFill>
                <a:latin typeface="Times New Roman" panose="02020603050405020304" pitchFamily="18" charset="0"/>
                <a:cs typeface="Times New Roman" panose="02020603050405020304" pitchFamily="18" charset="0"/>
              </a:rPr>
              <a:t>rekomenduojama aprašyti</a:t>
            </a:r>
            <a:r>
              <a:rPr lang="lt-LT" altLang="en-US" sz="1800" dirty="0">
                <a:solidFill>
                  <a:schemeClr val="tx1"/>
                </a:solidFill>
                <a:latin typeface="Times New Roman" panose="02020603050405020304" pitchFamily="18" charset="0"/>
                <a:cs typeface="Times New Roman" panose="02020603050405020304" pitchFamily="18" charset="0"/>
              </a:rPr>
              <a:t>:</a:t>
            </a:r>
          </a:p>
          <a:p>
            <a:endParaRPr lang="ko-KR" altLang="en-US" dirty="0"/>
          </a:p>
        </p:txBody>
      </p:sp>
      <p:grpSp>
        <p:nvGrpSpPr>
          <p:cNvPr id="66" name="그룹 65"/>
          <p:cNvGrpSpPr/>
          <p:nvPr/>
        </p:nvGrpSpPr>
        <p:grpSpPr>
          <a:xfrm>
            <a:off x="1850062" y="3628508"/>
            <a:ext cx="1676768" cy="833584"/>
            <a:chOff x="4220031" y="1915938"/>
            <a:chExt cx="1081539" cy="520917"/>
          </a:xfrm>
        </p:grpSpPr>
        <p:grpSp>
          <p:nvGrpSpPr>
            <p:cNvPr id="153" name="그룹 152"/>
            <p:cNvGrpSpPr/>
            <p:nvPr/>
          </p:nvGrpSpPr>
          <p:grpSpPr>
            <a:xfrm>
              <a:off x="4220031" y="1915938"/>
              <a:ext cx="1081539" cy="520917"/>
              <a:chOff x="1158618" y="3522370"/>
              <a:chExt cx="1081539" cy="520917"/>
            </a:xfrm>
            <a:effectLst>
              <a:outerShdw dist="63500" dir="5400000" algn="ctr" rotWithShape="0">
                <a:prstClr val="black">
                  <a:alpha val="10000"/>
                </a:prstClr>
              </a:outerShdw>
            </a:effectLst>
          </p:grpSpPr>
          <p:sp>
            <p:nvSpPr>
              <p:cNvPr id="161" name="Oval 10"/>
              <p:cNvSpPr>
                <a:spLocks noChangeArrowheads="1"/>
              </p:cNvSpPr>
              <p:nvPr/>
            </p:nvSpPr>
            <p:spPr bwMode="auto">
              <a:xfrm>
                <a:off x="1158618" y="3522370"/>
                <a:ext cx="1081539" cy="362895"/>
              </a:xfrm>
              <a:prstGeom prst="ellipse">
                <a:avLst/>
              </a:prstGeom>
              <a:solidFill>
                <a:schemeClr val="accent3">
                  <a:lumMod val="65000"/>
                </a:schemeClr>
              </a:solidFill>
              <a:ln w="6350" cap="flat" cmpd="sng" algn="ctr">
                <a:solidFill>
                  <a:schemeClr val="accent3">
                    <a:lumMod val="5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62" name="Freeform 11"/>
              <p:cNvSpPr>
                <a:spLocks/>
              </p:cNvSpPr>
              <p:nvPr/>
            </p:nvSpPr>
            <p:spPr bwMode="auto">
              <a:xfrm>
                <a:off x="1158618" y="3703420"/>
                <a:ext cx="1081539" cy="339867"/>
              </a:xfrm>
              <a:custGeom>
                <a:avLst/>
                <a:gdLst>
                  <a:gd name="T0" fmla="*/ 921 w 921"/>
                  <a:gd name="T1" fmla="*/ 0 h 289"/>
                  <a:gd name="T2" fmla="*/ 460 w 921"/>
                  <a:gd name="T3" fmla="*/ 155 h 289"/>
                  <a:gd name="T4" fmla="*/ 0 w 921"/>
                  <a:gd name="T5" fmla="*/ 0 h 289"/>
                  <a:gd name="T6" fmla="*/ 0 w 921"/>
                  <a:gd name="T7" fmla="*/ 135 h 289"/>
                  <a:gd name="T8" fmla="*/ 460 w 921"/>
                  <a:gd name="T9" fmla="*/ 289 h 289"/>
                  <a:gd name="T10" fmla="*/ 921 w 921"/>
                  <a:gd name="T11" fmla="*/ 135 h 289"/>
                  <a:gd name="T12" fmla="*/ 921 w 921"/>
                  <a:gd name="T13" fmla="*/ 0 h 289"/>
                </a:gdLst>
                <a:ahLst/>
                <a:cxnLst>
                  <a:cxn ang="0">
                    <a:pos x="T0" y="T1"/>
                  </a:cxn>
                  <a:cxn ang="0">
                    <a:pos x="T2" y="T3"/>
                  </a:cxn>
                  <a:cxn ang="0">
                    <a:pos x="T4" y="T5"/>
                  </a:cxn>
                  <a:cxn ang="0">
                    <a:pos x="T6" y="T7"/>
                  </a:cxn>
                  <a:cxn ang="0">
                    <a:pos x="T8" y="T9"/>
                  </a:cxn>
                  <a:cxn ang="0">
                    <a:pos x="T10" y="T11"/>
                  </a:cxn>
                  <a:cxn ang="0">
                    <a:pos x="T12" y="T13"/>
                  </a:cxn>
                </a:cxnLst>
                <a:rect l="0" t="0" r="r" b="b"/>
                <a:pathLst>
                  <a:path w="921" h="289">
                    <a:moveTo>
                      <a:pt x="921" y="0"/>
                    </a:moveTo>
                    <a:cubicBezTo>
                      <a:pt x="921" y="86"/>
                      <a:pt x="714" y="155"/>
                      <a:pt x="460" y="155"/>
                    </a:cubicBezTo>
                    <a:cubicBezTo>
                      <a:pt x="206" y="155"/>
                      <a:pt x="0" y="86"/>
                      <a:pt x="0" y="0"/>
                    </a:cubicBezTo>
                    <a:cubicBezTo>
                      <a:pt x="0" y="135"/>
                      <a:pt x="0" y="135"/>
                      <a:pt x="0" y="135"/>
                    </a:cubicBezTo>
                    <a:cubicBezTo>
                      <a:pt x="0" y="220"/>
                      <a:pt x="206" y="289"/>
                      <a:pt x="460" y="289"/>
                    </a:cubicBezTo>
                    <a:cubicBezTo>
                      <a:pt x="714" y="289"/>
                      <a:pt x="921" y="220"/>
                      <a:pt x="921" y="135"/>
                    </a:cubicBezTo>
                    <a:lnTo>
                      <a:pt x="921" y="0"/>
                    </a:lnTo>
                    <a:close/>
                  </a:path>
                </a:pathLst>
              </a:custGeom>
              <a:pattFill prst="pct70">
                <a:fgClr>
                  <a:schemeClr val="accent1"/>
                </a:fgClr>
                <a:bgClr>
                  <a:schemeClr val="accent3">
                    <a:lumMod val="50000"/>
                  </a:schemeClr>
                </a:bgClr>
              </a:pattFill>
              <a:ln w="6350" cap="rnd">
                <a:solidFill>
                  <a:schemeClr val="accent3">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dirty="0"/>
              </a:p>
            </p:txBody>
          </p:sp>
        </p:grpSp>
        <p:sp>
          <p:nvSpPr>
            <p:cNvPr id="154" name="TextBox 153"/>
            <p:cNvSpPr txBox="1"/>
            <p:nvPr/>
          </p:nvSpPr>
          <p:spPr>
            <a:xfrm>
              <a:off x="4253004" y="1949318"/>
              <a:ext cx="1014795" cy="300724"/>
            </a:xfrm>
            <a:prstGeom prst="rect">
              <a:avLst/>
            </a:prstGeom>
            <a:noFill/>
          </p:spPr>
          <p:txBody>
            <a:bodyPr wrap="square" lIns="72000" tIns="0" rIns="72000" bIns="0" rtlCol="0">
              <a:noAutofit/>
            </a:bodyPr>
            <a:lstStyle/>
            <a:p>
              <a:pPr lvl="0" algn="ctr"/>
              <a:r>
                <a:rPr lang="lt-LT" altLang="en-US" sz="1600" b="1" u="sng" dirty="0">
                  <a:latin typeface="Times New Roman" panose="02020603050405020304" pitchFamily="18" charset="0"/>
                  <a:cs typeface="Times New Roman" panose="02020603050405020304" pitchFamily="18" charset="0"/>
                </a:rPr>
                <a:t>Atliekamą </a:t>
              </a:r>
            </a:p>
            <a:p>
              <a:pPr lvl="0" algn="ctr"/>
              <a:r>
                <a:rPr lang="lt-LT" altLang="en-US" sz="1600" b="1" u="sng" dirty="0">
                  <a:latin typeface="Times New Roman" panose="02020603050405020304" pitchFamily="18" charset="0"/>
                  <a:cs typeface="Times New Roman" panose="02020603050405020304" pitchFamily="18" charset="0"/>
                </a:rPr>
                <a:t>vertinimą</a:t>
              </a:r>
              <a:endParaRPr lang="en-US" altLang="ko-KR" sz="1600" b="1" u="sng" dirty="0">
                <a:gradFill>
                  <a:gsLst>
                    <a:gs pos="0">
                      <a:schemeClr val="bg2"/>
                    </a:gs>
                    <a:gs pos="100000">
                      <a:schemeClr val="bg2"/>
                    </a:gs>
                  </a:gsLst>
                  <a:lin ang="5400000" scaled="0"/>
                </a:gradFill>
                <a:latin typeface="Roboto Condensed Regular"/>
              </a:endParaRPr>
            </a:p>
          </p:txBody>
        </p:sp>
      </p:grpSp>
      <p:grpSp>
        <p:nvGrpSpPr>
          <p:cNvPr id="62" name="그룹 61"/>
          <p:cNvGrpSpPr/>
          <p:nvPr/>
        </p:nvGrpSpPr>
        <p:grpSpPr>
          <a:xfrm>
            <a:off x="2300843" y="2555664"/>
            <a:ext cx="726283" cy="1069635"/>
            <a:chOff x="4397261" y="884403"/>
            <a:chExt cx="726283" cy="1069635"/>
          </a:xfrm>
        </p:grpSpPr>
        <p:grpSp>
          <p:nvGrpSpPr>
            <p:cNvPr id="155" name="그룹 154"/>
            <p:cNvGrpSpPr/>
            <p:nvPr/>
          </p:nvGrpSpPr>
          <p:grpSpPr>
            <a:xfrm>
              <a:off x="4397261" y="884403"/>
              <a:ext cx="726283" cy="818746"/>
              <a:chOff x="2865318" y="1573903"/>
              <a:chExt cx="773113" cy="871538"/>
            </a:xfrm>
          </p:grpSpPr>
          <p:grpSp>
            <p:nvGrpSpPr>
              <p:cNvPr id="157" name="그룹 156"/>
              <p:cNvGrpSpPr/>
              <p:nvPr/>
            </p:nvGrpSpPr>
            <p:grpSpPr>
              <a:xfrm>
                <a:off x="2865318" y="1573903"/>
                <a:ext cx="773113" cy="871538"/>
                <a:chOff x="2865318" y="1820082"/>
                <a:chExt cx="773113" cy="871538"/>
              </a:xfrm>
            </p:grpSpPr>
            <p:sp>
              <p:nvSpPr>
                <p:cNvPr id="159" name="Freeform 9"/>
                <p:cNvSpPr>
                  <a:spLocks/>
                </p:cNvSpPr>
                <p:nvPr/>
              </p:nvSpPr>
              <p:spPr bwMode="auto">
                <a:xfrm>
                  <a:off x="2865318" y="1820082"/>
                  <a:ext cx="773113" cy="871538"/>
                </a:xfrm>
                <a:custGeom>
                  <a:avLst/>
                  <a:gdLst>
                    <a:gd name="T0" fmla="*/ 170 w 205"/>
                    <a:gd name="T1" fmla="*/ 163 h 230"/>
                    <a:gd name="T2" fmla="*/ 190 w 205"/>
                    <a:gd name="T3" fmla="*/ 59 h 230"/>
                    <a:gd name="T4" fmla="*/ 102 w 205"/>
                    <a:gd name="T5" fmla="*/ 0 h 230"/>
                    <a:gd name="T6" fmla="*/ 102 w 205"/>
                    <a:gd name="T7" fmla="*/ 0 h 230"/>
                    <a:gd name="T8" fmla="*/ 102 w 205"/>
                    <a:gd name="T9" fmla="*/ 0 h 230"/>
                    <a:gd name="T10" fmla="*/ 14 w 205"/>
                    <a:gd name="T11" fmla="*/ 59 h 230"/>
                    <a:gd name="T12" fmla="*/ 35 w 205"/>
                    <a:gd name="T13" fmla="*/ 163 h 230"/>
                    <a:gd name="T14" fmla="*/ 102 w 205"/>
                    <a:gd name="T15" fmla="*/ 230 h 230"/>
                    <a:gd name="T16" fmla="*/ 170 w 205"/>
                    <a:gd name="T17" fmla="*/ 163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 h="230">
                      <a:moveTo>
                        <a:pt x="170" y="163"/>
                      </a:moveTo>
                      <a:cubicBezTo>
                        <a:pt x="197" y="135"/>
                        <a:pt x="205" y="94"/>
                        <a:pt x="190" y="59"/>
                      </a:cubicBezTo>
                      <a:cubicBezTo>
                        <a:pt x="175" y="23"/>
                        <a:pt x="141" y="0"/>
                        <a:pt x="102" y="0"/>
                      </a:cubicBezTo>
                      <a:cubicBezTo>
                        <a:pt x="102" y="0"/>
                        <a:pt x="102" y="0"/>
                        <a:pt x="102" y="0"/>
                      </a:cubicBezTo>
                      <a:cubicBezTo>
                        <a:pt x="102" y="0"/>
                        <a:pt x="102" y="0"/>
                        <a:pt x="102" y="0"/>
                      </a:cubicBezTo>
                      <a:cubicBezTo>
                        <a:pt x="64" y="0"/>
                        <a:pt x="29" y="23"/>
                        <a:pt x="14" y="59"/>
                      </a:cubicBezTo>
                      <a:cubicBezTo>
                        <a:pt x="0" y="94"/>
                        <a:pt x="8" y="135"/>
                        <a:pt x="35" y="163"/>
                      </a:cubicBezTo>
                      <a:cubicBezTo>
                        <a:pt x="102" y="230"/>
                        <a:pt x="102" y="230"/>
                        <a:pt x="102" y="230"/>
                      </a:cubicBezTo>
                      <a:lnTo>
                        <a:pt x="170" y="163"/>
                      </a:lnTo>
                      <a:close/>
                    </a:path>
                  </a:pathLst>
                </a:custGeom>
                <a:solidFill>
                  <a:schemeClr val="accent3">
                    <a:lumMod val="85000"/>
                  </a:schemeClr>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160" name="타원 159"/>
                <p:cNvSpPr/>
                <p:nvPr/>
              </p:nvSpPr>
              <p:spPr>
                <a:xfrm>
                  <a:off x="2955148" y="1887674"/>
                  <a:ext cx="593452" cy="593452"/>
                </a:xfrm>
                <a:prstGeom prst="ellipse">
                  <a:avLst/>
                </a:prstGeom>
                <a:solidFill>
                  <a:schemeClr val="bg2"/>
                </a:solidFill>
                <a:ln w="31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158" name="TextBox 157"/>
              <p:cNvSpPr txBox="1"/>
              <p:nvPr/>
            </p:nvSpPr>
            <p:spPr>
              <a:xfrm>
                <a:off x="2955149" y="1709218"/>
                <a:ext cx="593452" cy="526389"/>
              </a:xfrm>
              <a:prstGeom prst="rect">
                <a:avLst/>
              </a:prstGeom>
              <a:noFill/>
            </p:spPr>
            <p:txBody>
              <a:bodyPr wrap="square" lIns="72000" tIns="0" rIns="72000" bIns="0" rtlCol="0" anchor="ctr">
                <a:noAutofit/>
              </a:bodyPr>
              <a:lstStyle/>
              <a:p>
                <a:pPr algn="ctr">
                  <a:lnSpc>
                    <a:spcPts val="1000"/>
                  </a:lnSpc>
                </a:pPr>
                <a:r>
                  <a:rPr lang="en-US" altLang="ko-KR" sz="1000" b="1" dirty="0">
                    <a:gradFill>
                      <a:gsLst>
                        <a:gs pos="0">
                          <a:schemeClr val="accent3">
                            <a:alpha val="50000"/>
                            <a:lumMod val="50000"/>
                          </a:schemeClr>
                        </a:gs>
                        <a:gs pos="100000">
                          <a:schemeClr val="accent3">
                            <a:alpha val="50000"/>
                            <a:lumMod val="50000"/>
                          </a:schemeClr>
                        </a:gs>
                      </a:gsLst>
                      <a:lin ang="5400000" scaled="0"/>
                    </a:gradFill>
                    <a:latin typeface="Roboto Condensed Regular"/>
                  </a:rPr>
                  <a:t> </a:t>
                </a:r>
              </a:p>
              <a:p>
                <a:pPr algn="ctr">
                  <a:lnSpc>
                    <a:spcPts val="2000"/>
                  </a:lnSpc>
                </a:pPr>
                <a:r>
                  <a:rPr lang="en-US" altLang="ko-KR" sz="2000" b="1" dirty="0">
                    <a:gradFill>
                      <a:gsLst>
                        <a:gs pos="0">
                          <a:schemeClr val="tx2">
                            <a:lumMod val="75000"/>
                          </a:schemeClr>
                        </a:gs>
                        <a:gs pos="100000">
                          <a:schemeClr val="tx2">
                            <a:lumMod val="75000"/>
                          </a:schemeClr>
                        </a:gs>
                      </a:gsLst>
                      <a:lin ang="5400000" scaled="0"/>
                    </a:gradFill>
                    <a:latin typeface="Roboto Condensed Regular"/>
                  </a:rPr>
                  <a:t>02</a:t>
                </a:r>
                <a:endParaRPr lang="ko-KR" altLang="en-US" sz="2000" b="1" dirty="0">
                  <a:gradFill>
                    <a:gsLst>
                      <a:gs pos="0">
                        <a:schemeClr val="tx2">
                          <a:lumMod val="75000"/>
                        </a:schemeClr>
                      </a:gs>
                      <a:gs pos="100000">
                        <a:schemeClr val="tx2">
                          <a:lumMod val="75000"/>
                        </a:schemeClr>
                      </a:gs>
                    </a:gsLst>
                    <a:lin ang="5400000" scaled="0"/>
                  </a:gradFill>
                  <a:latin typeface="Roboto Condensed Regular"/>
                </a:endParaRPr>
              </a:p>
            </p:txBody>
          </p:sp>
        </p:grpSp>
        <p:cxnSp>
          <p:nvCxnSpPr>
            <p:cNvPr id="156" name="직선 연결선 155"/>
            <p:cNvCxnSpPr/>
            <p:nvPr/>
          </p:nvCxnSpPr>
          <p:spPr>
            <a:xfrm>
              <a:off x="4760402" y="1697808"/>
              <a:ext cx="0" cy="256230"/>
            </a:xfrm>
            <a:prstGeom prst="line">
              <a:avLst/>
            </a:prstGeom>
            <a:ln w="3175">
              <a:solidFill>
                <a:schemeClr val="tx2">
                  <a:alpha val="50000"/>
                </a:schemeClr>
              </a:solidFill>
              <a:prstDash val="dash"/>
              <a:headEnd type="none"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67" name="그룹 66"/>
          <p:cNvGrpSpPr/>
          <p:nvPr/>
        </p:nvGrpSpPr>
        <p:grpSpPr>
          <a:xfrm>
            <a:off x="3614875" y="3383404"/>
            <a:ext cx="1594942" cy="783215"/>
            <a:chOff x="5808915" y="1886397"/>
            <a:chExt cx="1081539" cy="550458"/>
          </a:xfrm>
        </p:grpSpPr>
        <p:grpSp>
          <p:nvGrpSpPr>
            <p:cNvPr id="164" name="그룹 163"/>
            <p:cNvGrpSpPr/>
            <p:nvPr/>
          </p:nvGrpSpPr>
          <p:grpSpPr>
            <a:xfrm>
              <a:off x="5808915" y="1915938"/>
              <a:ext cx="1081539" cy="520917"/>
              <a:chOff x="1158618" y="3522370"/>
              <a:chExt cx="1081539" cy="520917"/>
            </a:xfrm>
            <a:effectLst>
              <a:outerShdw dist="63500" dir="5400000" algn="ctr" rotWithShape="0">
                <a:prstClr val="black">
                  <a:alpha val="10000"/>
                </a:prstClr>
              </a:outerShdw>
            </a:effectLst>
          </p:grpSpPr>
          <p:sp>
            <p:nvSpPr>
              <p:cNvPr id="172" name="Oval 10"/>
              <p:cNvSpPr>
                <a:spLocks noChangeArrowheads="1"/>
              </p:cNvSpPr>
              <p:nvPr/>
            </p:nvSpPr>
            <p:spPr bwMode="auto">
              <a:xfrm>
                <a:off x="1158618" y="3522370"/>
                <a:ext cx="1081539" cy="362895"/>
              </a:xfrm>
              <a:prstGeom prst="ellipse">
                <a:avLst/>
              </a:prstGeom>
              <a:solidFill>
                <a:schemeClr val="accent3">
                  <a:lumMod val="65000"/>
                </a:schemeClr>
              </a:solidFill>
              <a:ln w="6350" cap="flat" cmpd="sng" algn="ctr">
                <a:solidFill>
                  <a:schemeClr val="accent3">
                    <a:lumMod val="5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73" name="Freeform 11"/>
              <p:cNvSpPr>
                <a:spLocks/>
              </p:cNvSpPr>
              <p:nvPr/>
            </p:nvSpPr>
            <p:spPr bwMode="auto">
              <a:xfrm>
                <a:off x="1158618" y="3703420"/>
                <a:ext cx="1081539" cy="339867"/>
              </a:xfrm>
              <a:custGeom>
                <a:avLst/>
                <a:gdLst>
                  <a:gd name="T0" fmla="*/ 921 w 921"/>
                  <a:gd name="T1" fmla="*/ 0 h 289"/>
                  <a:gd name="T2" fmla="*/ 460 w 921"/>
                  <a:gd name="T3" fmla="*/ 155 h 289"/>
                  <a:gd name="T4" fmla="*/ 0 w 921"/>
                  <a:gd name="T5" fmla="*/ 0 h 289"/>
                  <a:gd name="T6" fmla="*/ 0 w 921"/>
                  <a:gd name="T7" fmla="*/ 135 h 289"/>
                  <a:gd name="T8" fmla="*/ 460 w 921"/>
                  <a:gd name="T9" fmla="*/ 289 h 289"/>
                  <a:gd name="T10" fmla="*/ 921 w 921"/>
                  <a:gd name="T11" fmla="*/ 135 h 289"/>
                  <a:gd name="T12" fmla="*/ 921 w 921"/>
                  <a:gd name="T13" fmla="*/ 0 h 289"/>
                </a:gdLst>
                <a:ahLst/>
                <a:cxnLst>
                  <a:cxn ang="0">
                    <a:pos x="T0" y="T1"/>
                  </a:cxn>
                  <a:cxn ang="0">
                    <a:pos x="T2" y="T3"/>
                  </a:cxn>
                  <a:cxn ang="0">
                    <a:pos x="T4" y="T5"/>
                  </a:cxn>
                  <a:cxn ang="0">
                    <a:pos x="T6" y="T7"/>
                  </a:cxn>
                  <a:cxn ang="0">
                    <a:pos x="T8" y="T9"/>
                  </a:cxn>
                  <a:cxn ang="0">
                    <a:pos x="T10" y="T11"/>
                  </a:cxn>
                  <a:cxn ang="0">
                    <a:pos x="T12" y="T13"/>
                  </a:cxn>
                </a:cxnLst>
                <a:rect l="0" t="0" r="r" b="b"/>
                <a:pathLst>
                  <a:path w="921" h="289">
                    <a:moveTo>
                      <a:pt x="921" y="0"/>
                    </a:moveTo>
                    <a:cubicBezTo>
                      <a:pt x="921" y="86"/>
                      <a:pt x="714" y="155"/>
                      <a:pt x="460" y="155"/>
                    </a:cubicBezTo>
                    <a:cubicBezTo>
                      <a:pt x="206" y="155"/>
                      <a:pt x="0" y="86"/>
                      <a:pt x="0" y="0"/>
                    </a:cubicBezTo>
                    <a:cubicBezTo>
                      <a:pt x="0" y="135"/>
                      <a:pt x="0" y="135"/>
                      <a:pt x="0" y="135"/>
                    </a:cubicBezTo>
                    <a:cubicBezTo>
                      <a:pt x="0" y="220"/>
                      <a:pt x="206" y="289"/>
                      <a:pt x="460" y="289"/>
                    </a:cubicBezTo>
                    <a:cubicBezTo>
                      <a:pt x="714" y="289"/>
                      <a:pt x="921" y="220"/>
                      <a:pt x="921" y="135"/>
                    </a:cubicBezTo>
                    <a:lnTo>
                      <a:pt x="921" y="0"/>
                    </a:lnTo>
                    <a:close/>
                  </a:path>
                </a:pathLst>
              </a:custGeom>
              <a:solidFill>
                <a:schemeClr val="accent1"/>
              </a:solidFill>
              <a:ln w="6350" cap="rnd">
                <a:solidFill>
                  <a:schemeClr val="accent3">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dirty="0"/>
              </a:p>
            </p:txBody>
          </p:sp>
        </p:grpSp>
        <p:sp>
          <p:nvSpPr>
            <p:cNvPr id="165" name="TextBox 164"/>
            <p:cNvSpPr txBox="1"/>
            <p:nvPr/>
          </p:nvSpPr>
          <p:spPr>
            <a:xfrm>
              <a:off x="5842287" y="1886397"/>
              <a:ext cx="1014795" cy="300567"/>
            </a:xfrm>
            <a:prstGeom prst="rect">
              <a:avLst/>
            </a:prstGeom>
            <a:noFill/>
          </p:spPr>
          <p:txBody>
            <a:bodyPr wrap="square" lIns="72000" tIns="0" rIns="72000" bIns="0" rtlCol="0">
              <a:noAutofit/>
            </a:bodyPr>
            <a:lstStyle/>
            <a:p>
              <a:pPr algn="ctr"/>
              <a:r>
                <a:rPr lang="lt-LT" altLang="en-US" sz="1600" b="1" u="sng" dirty="0">
                  <a:latin typeface="Times New Roman" panose="02020603050405020304" pitchFamily="18" charset="0"/>
                  <a:cs typeface="Times New Roman" panose="02020603050405020304" pitchFamily="18" charset="0"/>
                </a:rPr>
                <a:t>Gautą </a:t>
              </a:r>
            </a:p>
            <a:p>
              <a:pPr algn="ctr"/>
              <a:r>
                <a:rPr lang="lt-LT" altLang="en-US" sz="1600" b="1" u="sng" dirty="0">
                  <a:latin typeface="Times New Roman" panose="02020603050405020304" pitchFamily="18" charset="0"/>
                  <a:cs typeface="Times New Roman" panose="02020603050405020304" pitchFamily="18" charset="0"/>
                </a:rPr>
                <a:t>informaciją</a:t>
              </a:r>
              <a:endParaRPr lang="en-US" altLang="ko-KR" sz="1600" b="1" u="sng" dirty="0">
                <a:gradFill>
                  <a:gsLst>
                    <a:gs pos="0">
                      <a:schemeClr val="bg2"/>
                    </a:gs>
                    <a:gs pos="100000">
                      <a:schemeClr val="bg2"/>
                    </a:gs>
                  </a:gsLst>
                  <a:lin ang="5400000" scaled="0"/>
                </a:gradFill>
                <a:latin typeface="Roboto Condensed Regular"/>
              </a:endParaRPr>
            </a:p>
          </p:txBody>
        </p:sp>
      </p:grpSp>
      <p:grpSp>
        <p:nvGrpSpPr>
          <p:cNvPr id="63" name="그룹 62"/>
          <p:cNvGrpSpPr/>
          <p:nvPr/>
        </p:nvGrpSpPr>
        <p:grpSpPr>
          <a:xfrm>
            <a:off x="4060713" y="2358930"/>
            <a:ext cx="726283" cy="1069635"/>
            <a:chOff x="5986145" y="884403"/>
            <a:chExt cx="726283" cy="1069635"/>
          </a:xfrm>
        </p:grpSpPr>
        <p:grpSp>
          <p:nvGrpSpPr>
            <p:cNvPr id="166" name="그룹 165"/>
            <p:cNvGrpSpPr/>
            <p:nvPr/>
          </p:nvGrpSpPr>
          <p:grpSpPr>
            <a:xfrm>
              <a:off x="5986145" y="884403"/>
              <a:ext cx="726283" cy="818746"/>
              <a:chOff x="2865318" y="1573903"/>
              <a:chExt cx="773113" cy="871538"/>
            </a:xfrm>
          </p:grpSpPr>
          <p:grpSp>
            <p:nvGrpSpPr>
              <p:cNvPr id="168" name="그룹 167"/>
              <p:cNvGrpSpPr/>
              <p:nvPr/>
            </p:nvGrpSpPr>
            <p:grpSpPr>
              <a:xfrm>
                <a:off x="2865318" y="1573903"/>
                <a:ext cx="773113" cy="871538"/>
                <a:chOff x="2865318" y="1820082"/>
                <a:chExt cx="773113" cy="871538"/>
              </a:xfrm>
            </p:grpSpPr>
            <p:sp>
              <p:nvSpPr>
                <p:cNvPr id="170" name="Freeform 9"/>
                <p:cNvSpPr>
                  <a:spLocks/>
                </p:cNvSpPr>
                <p:nvPr/>
              </p:nvSpPr>
              <p:spPr bwMode="auto">
                <a:xfrm>
                  <a:off x="2865318" y="1820082"/>
                  <a:ext cx="773113" cy="871538"/>
                </a:xfrm>
                <a:custGeom>
                  <a:avLst/>
                  <a:gdLst>
                    <a:gd name="T0" fmla="*/ 170 w 205"/>
                    <a:gd name="T1" fmla="*/ 163 h 230"/>
                    <a:gd name="T2" fmla="*/ 190 w 205"/>
                    <a:gd name="T3" fmla="*/ 59 h 230"/>
                    <a:gd name="T4" fmla="*/ 102 w 205"/>
                    <a:gd name="T5" fmla="*/ 0 h 230"/>
                    <a:gd name="T6" fmla="*/ 102 w 205"/>
                    <a:gd name="T7" fmla="*/ 0 h 230"/>
                    <a:gd name="T8" fmla="*/ 102 w 205"/>
                    <a:gd name="T9" fmla="*/ 0 h 230"/>
                    <a:gd name="T10" fmla="*/ 14 w 205"/>
                    <a:gd name="T11" fmla="*/ 59 h 230"/>
                    <a:gd name="T12" fmla="*/ 35 w 205"/>
                    <a:gd name="T13" fmla="*/ 163 h 230"/>
                    <a:gd name="T14" fmla="*/ 102 w 205"/>
                    <a:gd name="T15" fmla="*/ 230 h 230"/>
                    <a:gd name="T16" fmla="*/ 170 w 205"/>
                    <a:gd name="T17" fmla="*/ 163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 h="230">
                      <a:moveTo>
                        <a:pt x="170" y="163"/>
                      </a:moveTo>
                      <a:cubicBezTo>
                        <a:pt x="197" y="135"/>
                        <a:pt x="205" y="94"/>
                        <a:pt x="190" y="59"/>
                      </a:cubicBezTo>
                      <a:cubicBezTo>
                        <a:pt x="175" y="23"/>
                        <a:pt x="141" y="0"/>
                        <a:pt x="102" y="0"/>
                      </a:cubicBezTo>
                      <a:cubicBezTo>
                        <a:pt x="102" y="0"/>
                        <a:pt x="102" y="0"/>
                        <a:pt x="102" y="0"/>
                      </a:cubicBezTo>
                      <a:cubicBezTo>
                        <a:pt x="102" y="0"/>
                        <a:pt x="102" y="0"/>
                        <a:pt x="102" y="0"/>
                      </a:cubicBezTo>
                      <a:cubicBezTo>
                        <a:pt x="64" y="0"/>
                        <a:pt x="29" y="23"/>
                        <a:pt x="14" y="59"/>
                      </a:cubicBezTo>
                      <a:cubicBezTo>
                        <a:pt x="0" y="94"/>
                        <a:pt x="8" y="135"/>
                        <a:pt x="35" y="163"/>
                      </a:cubicBezTo>
                      <a:cubicBezTo>
                        <a:pt x="102" y="230"/>
                        <a:pt x="102" y="230"/>
                        <a:pt x="102" y="230"/>
                      </a:cubicBezTo>
                      <a:lnTo>
                        <a:pt x="170" y="163"/>
                      </a:lnTo>
                      <a:close/>
                    </a:path>
                  </a:pathLst>
                </a:custGeom>
                <a:solidFill>
                  <a:schemeClr val="accent3">
                    <a:lumMod val="85000"/>
                  </a:schemeClr>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171" name="타원 170"/>
                <p:cNvSpPr/>
                <p:nvPr/>
              </p:nvSpPr>
              <p:spPr>
                <a:xfrm>
                  <a:off x="2955148" y="1887674"/>
                  <a:ext cx="593452" cy="593452"/>
                </a:xfrm>
                <a:prstGeom prst="ellipse">
                  <a:avLst/>
                </a:prstGeom>
                <a:solidFill>
                  <a:schemeClr val="bg2"/>
                </a:solidFill>
                <a:ln w="31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169" name="TextBox 168"/>
              <p:cNvSpPr txBox="1"/>
              <p:nvPr/>
            </p:nvSpPr>
            <p:spPr>
              <a:xfrm>
                <a:off x="2955149" y="1709218"/>
                <a:ext cx="593452" cy="526389"/>
              </a:xfrm>
              <a:prstGeom prst="rect">
                <a:avLst/>
              </a:prstGeom>
              <a:noFill/>
            </p:spPr>
            <p:txBody>
              <a:bodyPr wrap="square" lIns="72000" tIns="0" rIns="72000" bIns="0" rtlCol="0" anchor="ctr">
                <a:noAutofit/>
              </a:bodyPr>
              <a:lstStyle/>
              <a:p>
                <a:pPr algn="ctr">
                  <a:lnSpc>
                    <a:spcPts val="1000"/>
                  </a:lnSpc>
                </a:pPr>
                <a:r>
                  <a:rPr lang="en-US" altLang="ko-KR" sz="1000" b="1" dirty="0">
                    <a:gradFill>
                      <a:gsLst>
                        <a:gs pos="0">
                          <a:schemeClr val="accent3">
                            <a:alpha val="50000"/>
                            <a:lumMod val="50000"/>
                          </a:schemeClr>
                        </a:gs>
                        <a:gs pos="100000">
                          <a:schemeClr val="accent3">
                            <a:alpha val="50000"/>
                            <a:lumMod val="50000"/>
                          </a:schemeClr>
                        </a:gs>
                      </a:gsLst>
                      <a:lin ang="5400000" scaled="0"/>
                    </a:gradFill>
                    <a:latin typeface="Roboto Condensed Regular"/>
                  </a:rPr>
                  <a:t> </a:t>
                </a:r>
              </a:p>
              <a:p>
                <a:pPr algn="ctr">
                  <a:lnSpc>
                    <a:spcPts val="2000"/>
                  </a:lnSpc>
                </a:pPr>
                <a:r>
                  <a:rPr lang="en-US" altLang="ko-KR" sz="2000" b="1" dirty="0">
                    <a:gradFill>
                      <a:gsLst>
                        <a:gs pos="0">
                          <a:schemeClr val="tx2">
                            <a:lumMod val="75000"/>
                          </a:schemeClr>
                        </a:gs>
                        <a:gs pos="100000">
                          <a:schemeClr val="tx2">
                            <a:lumMod val="75000"/>
                          </a:schemeClr>
                        </a:gs>
                      </a:gsLst>
                      <a:lin ang="5400000" scaled="0"/>
                    </a:gradFill>
                    <a:latin typeface="Roboto Condensed Regular"/>
                  </a:rPr>
                  <a:t>03</a:t>
                </a:r>
                <a:endParaRPr lang="ko-KR" altLang="en-US" sz="2000" b="1" dirty="0">
                  <a:gradFill>
                    <a:gsLst>
                      <a:gs pos="0">
                        <a:schemeClr val="tx2">
                          <a:lumMod val="75000"/>
                        </a:schemeClr>
                      </a:gs>
                      <a:gs pos="100000">
                        <a:schemeClr val="tx2">
                          <a:lumMod val="75000"/>
                        </a:schemeClr>
                      </a:gs>
                    </a:gsLst>
                    <a:lin ang="5400000" scaled="0"/>
                  </a:gradFill>
                  <a:latin typeface="Roboto Condensed Regular"/>
                </a:endParaRPr>
              </a:p>
            </p:txBody>
          </p:sp>
        </p:grpSp>
        <p:cxnSp>
          <p:nvCxnSpPr>
            <p:cNvPr id="167" name="직선 연결선 166"/>
            <p:cNvCxnSpPr/>
            <p:nvPr/>
          </p:nvCxnSpPr>
          <p:spPr>
            <a:xfrm>
              <a:off x="6349286" y="1697808"/>
              <a:ext cx="0" cy="256230"/>
            </a:xfrm>
            <a:prstGeom prst="line">
              <a:avLst/>
            </a:prstGeom>
            <a:ln w="3175">
              <a:solidFill>
                <a:schemeClr val="tx2">
                  <a:alpha val="50000"/>
                </a:schemeClr>
              </a:solidFill>
              <a:prstDash val="dash"/>
              <a:headEnd type="none"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65" name="그룹 64"/>
          <p:cNvGrpSpPr/>
          <p:nvPr/>
        </p:nvGrpSpPr>
        <p:grpSpPr>
          <a:xfrm>
            <a:off x="3327405" y="5031283"/>
            <a:ext cx="2151795" cy="916301"/>
            <a:chOff x="2942443" y="2476070"/>
            <a:chExt cx="1081539" cy="520917"/>
          </a:xfrm>
        </p:grpSpPr>
        <p:grpSp>
          <p:nvGrpSpPr>
            <p:cNvPr id="22" name="그룹 21"/>
            <p:cNvGrpSpPr/>
            <p:nvPr/>
          </p:nvGrpSpPr>
          <p:grpSpPr>
            <a:xfrm>
              <a:off x="2942443" y="2476070"/>
              <a:ext cx="1081539" cy="520917"/>
              <a:chOff x="1158618" y="3522370"/>
              <a:chExt cx="1081539" cy="520917"/>
            </a:xfrm>
            <a:effectLst>
              <a:outerShdw dist="63500" dir="5400000" algn="t" rotWithShape="0">
                <a:prstClr val="black">
                  <a:alpha val="10000"/>
                </a:prstClr>
              </a:outerShdw>
            </a:effectLst>
          </p:grpSpPr>
          <p:sp>
            <p:nvSpPr>
              <p:cNvPr id="120" name="Oval 10"/>
              <p:cNvSpPr>
                <a:spLocks noChangeArrowheads="1"/>
              </p:cNvSpPr>
              <p:nvPr/>
            </p:nvSpPr>
            <p:spPr bwMode="auto">
              <a:xfrm>
                <a:off x="1158618" y="3522370"/>
                <a:ext cx="1081539" cy="362895"/>
              </a:xfrm>
              <a:prstGeom prst="ellipse">
                <a:avLst/>
              </a:prstGeom>
              <a:solidFill>
                <a:schemeClr val="accent1"/>
              </a:solidFill>
              <a:ln w="6350" cap="flat" cmpd="sng" algn="ctr">
                <a:solidFill>
                  <a:schemeClr val="accent1">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21" name="Freeform 11"/>
              <p:cNvSpPr>
                <a:spLocks/>
              </p:cNvSpPr>
              <p:nvPr/>
            </p:nvSpPr>
            <p:spPr bwMode="auto">
              <a:xfrm>
                <a:off x="1158618" y="3703420"/>
                <a:ext cx="1081539" cy="339867"/>
              </a:xfrm>
              <a:custGeom>
                <a:avLst/>
                <a:gdLst>
                  <a:gd name="T0" fmla="*/ 921 w 921"/>
                  <a:gd name="T1" fmla="*/ 0 h 289"/>
                  <a:gd name="T2" fmla="*/ 460 w 921"/>
                  <a:gd name="T3" fmla="*/ 155 h 289"/>
                  <a:gd name="T4" fmla="*/ 0 w 921"/>
                  <a:gd name="T5" fmla="*/ 0 h 289"/>
                  <a:gd name="T6" fmla="*/ 0 w 921"/>
                  <a:gd name="T7" fmla="*/ 135 h 289"/>
                  <a:gd name="T8" fmla="*/ 460 w 921"/>
                  <a:gd name="T9" fmla="*/ 289 h 289"/>
                  <a:gd name="T10" fmla="*/ 921 w 921"/>
                  <a:gd name="T11" fmla="*/ 135 h 289"/>
                  <a:gd name="T12" fmla="*/ 921 w 921"/>
                  <a:gd name="T13" fmla="*/ 0 h 289"/>
                </a:gdLst>
                <a:ahLst/>
                <a:cxnLst>
                  <a:cxn ang="0">
                    <a:pos x="T0" y="T1"/>
                  </a:cxn>
                  <a:cxn ang="0">
                    <a:pos x="T2" y="T3"/>
                  </a:cxn>
                  <a:cxn ang="0">
                    <a:pos x="T4" y="T5"/>
                  </a:cxn>
                  <a:cxn ang="0">
                    <a:pos x="T6" y="T7"/>
                  </a:cxn>
                  <a:cxn ang="0">
                    <a:pos x="T8" y="T9"/>
                  </a:cxn>
                  <a:cxn ang="0">
                    <a:pos x="T10" y="T11"/>
                  </a:cxn>
                  <a:cxn ang="0">
                    <a:pos x="T12" y="T13"/>
                  </a:cxn>
                </a:cxnLst>
                <a:rect l="0" t="0" r="r" b="b"/>
                <a:pathLst>
                  <a:path w="921" h="289">
                    <a:moveTo>
                      <a:pt x="921" y="0"/>
                    </a:moveTo>
                    <a:cubicBezTo>
                      <a:pt x="921" y="86"/>
                      <a:pt x="714" y="155"/>
                      <a:pt x="460" y="155"/>
                    </a:cubicBezTo>
                    <a:cubicBezTo>
                      <a:pt x="206" y="155"/>
                      <a:pt x="0" y="86"/>
                      <a:pt x="0" y="0"/>
                    </a:cubicBezTo>
                    <a:cubicBezTo>
                      <a:pt x="0" y="135"/>
                      <a:pt x="0" y="135"/>
                      <a:pt x="0" y="135"/>
                    </a:cubicBezTo>
                    <a:cubicBezTo>
                      <a:pt x="0" y="220"/>
                      <a:pt x="206" y="289"/>
                      <a:pt x="460" y="289"/>
                    </a:cubicBezTo>
                    <a:cubicBezTo>
                      <a:pt x="714" y="289"/>
                      <a:pt x="921" y="220"/>
                      <a:pt x="921" y="135"/>
                    </a:cubicBezTo>
                    <a:lnTo>
                      <a:pt x="921" y="0"/>
                    </a:lnTo>
                    <a:close/>
                  </a:path>
                </a:pathLst>
              </a:custGeom>
              <a:pattFill prst="pct70">
                <a:fgClr>
                  <a:schemeClr val="accent1">
                    <a:lumMod val="75000"/>
                  </a:schemeClr>
                </a:fgClr>
                <a:bgClr>
                  <a:schemeClr val="accent1"/>
                </a:bgClr>
              </a:pattFill>
              <a:ln w="6350">
                <a:solidFill>
                  <a:schemeClr val="accent1">
                    <a:lumMod val="75000"/>
                  </a:schemeClr>
                </a:solidFill>
              </a:ln>
              <a:effectLst>
                <a:innerShdw dist="12700" dir="5400000">
                  <a:prstClr val="black">
                    <a:alpha val="10000"/>
                  </a:prstClr>
                </a:innerShdw>
              </a:effectLst>
            </p:spPr>
            <p:txBody>
              <a:bodyPr vert="horz" wrap="square" lIns="91440" tIns="45720" rIns="91440" bIns="45720" numCol="1" anchor="ctr" anchorCtr="0" compatLnSpc="1">
                <a:prstTxWarp prst="textNoShape">
                  <a:avLst/>
                </a:prstTxWarp>
              </a:bodyPr>
              <a:lstStyle/>
              <a:p>
                <a:pPr algn="ctr"/>
                <a:endParaRPr lang="ko-KR" altLang="en-US" sz="1000" b="1" dirty="0">
                  <a:gradFill>
                    <a:gsLst>
                      <a:gs pos="0">
                        <a:prstClr val="white"/>
                      </a:gs>
                      <a:gs pos="100000">
                        <a:prstClr val="white"/>
                      </a:gs>
                    </a:gsLst>
                    <a:lin ang="5400000" scaled="0"/>
                  </a:gradFill>
                </a:endParaRPr>
              </a:p>
            </p:txBody>
          </p:sp>
        </p:grpSp>
        <p:sp>
          <p:nvSpPr>
            <p:cNvPr id="144" name="TextBox 143"/>
            <p:cNvSpPr txBox="1"/>
            <p:nvPr/>
          </p:nvSpPr>
          <p:spPr>
            <a:xfrm>
              <a:off x="2975416" y="2553311"/>
              <a:ext cx="1014795" cy="256863"/>
            </a:xfrm>
            <a:prstGeom prst="rect">
              <a:avLst/>
            </a:prstGeom>
            <a:noFill/>
          </p:spPr>
          <p:txBody>
            <a:bodyPr wrap="square" lIns="72000" tIns="0" rIns="72000" bIns="0" rtlCol="0">
              <a:noAutofit/>
            </a:bodyPr>
            <a:lstStyle/>
            <a:p>
              <a:pPr algn="ctr"/>
              <a:r>
                <a:rPr lang="lt-LT" altLang="en-US" sz="1600" b="1" u="sng" dirty="0">
                  <a:latin typeface="Times New Roman" panose="02020603050405020304" pitchFamily="18" charset="0"/>
                  <a:cs typeface="Times New Roman" panose="02020603050405020304" pitchFamily="18" charset="0"/>
                </a:rPr>
                <a:t>Ankstesnių </a:t>
              </a:r>
            </a:p>
            <a:p>
              <a:r>
                <a:rPr lang="lt-LT" altLang="en-US" sz="1600" b="1" u="sng" dirty="0">
                  <a:latin typeface="Times New Roman" panose="02020603050405020304" pitchFamily="18" charset="0"/>
                  <a:cs typeface="Times New Roman" panose="02020603050405020304" pitchFamily="18" charset="0"/>
                </a:rPr>
                <a:t>pasiūlymų vykdymą</a:t>
              </a:r>
              <a:endParaRPr lang="lt-LT" altLang="en-US" sz="1600" u="sng" dirty="0">
                <a:latin typeface="Times New Roman" panose="02020603050405020304" pitchFamily="18" charset="0"/>
                <a:cs typeface="Times New Roman" panose="02020603050405020304" pitchFamily="18" charset="0"/>
              </a:endParaRPr>
            </a:p>
          </p:txBody>
        </p:sp>
      </p:grpSp>
      <p:grpSp>
        <p:nvGrpSpPr>
          <p:cNvPr id="61" name="그룹 60"/>
          <p:cNvGrpSpPr/>
          <p:nvPr/>
        </p:nvGrpSpPr>
        <p:grpSpPr>
          <a:xfrm>
            <a:off x="4018668" y="4095939"/>
            <a:ext cx="680650" cy="955602"/>
            <a:chOff x="3119673" y="1444535"/>
            <a:chExt cx="726283" cy="1069635"/>
          </a:xfrm>
        </p:grpSpPr>
        <p:grpSp>
          <p:nvGrpSpPr>
            <p:cNvPr id="108" name="그룹 107"/>
            <p:cNvGrpSpPr/>
            <p:nvPr/>
          </p:nvGrpSpPr>
          <p:grpSpPr>
            <a:xfrm>
              <a:off x="3119673" y="1444535"/>
              <a:ext cx="726283" cy="818746"/>
              <a:chOff x="2865318" y="1573903"/>
              <a:chExt cx="773113" cy="871538"/>
            </a:xfrm>
          </p:grpSpPr>
          <p:grpSp>
            <p:nvGrpSpPr>
              <p:cNvPr id="112" name="그룹 111"/>
              <p:cNvGrpSpPr/>
              <p:nvPr/>
            </p:nvGrpSpPr>
            <p:grpSpPr>
              <a:xfrm>
                <a:off x="2865318" y="1573903"/>
                <a:ext cx="773113" cy="871538"/>
                <a:chOff x="2865318" y="1820082"/>
                <a:chExt cx="773113" cy="871538"/>
              </a:xfrm>
            </p:grpSpPr>
            <p:sp>
              <p:nvSpPr>
                <p:cNvPr id="114" name="Freeform 9"/>
                <p:cNvSpPr>
                  <a:spLocks/>
                </p:cNvSpPr>
                <p:nvPr/>
              </p:nvSpPr>
              <p:spPr bwMode="auto">
                <a:xfrm>
                  <a:off x="2865318" y="1820082"/>
                  <a:ext cx="773113" cy="871538"/>
                </a:xfrm>
                <a:custGeom>
                  <a:avLst/>
                  <a:gdLst>
                    <a:gd name="T0" fmla="*/ 170 w 205"/>
                    <a:gd name="T1" fmla="*/ 163 h 230"/>
                    <a:gd name="T2" fmla="*/ 190 w 205"/>
                    <a:gd name="T3" fmla="*/ 59 h 230"/>
                    <a:gd name="T4" fmla="*/ 102 w 205"/>
                    <a:gd name="T5" fmla="*/ 0 h 230"/>
                    <a:gd name="T6" fmla="*/ 102 w 205"/>
                    <a:gd name="T7" fmla="*/ 0 h 230"/>
                    <a:gd name="T8" fmla="*/ 102 w 205"/>
                    <a:gd name="T9" fmla="*/ 0 h 230"/>
                    <a:gd name="T10" fmla="*/ 14 w 205"/>
                    <a:gd name="T11" fmla="*/ 59 h 230"/>
                    <a:gd name="T12" fmla="*/ 35 w 205"/>
                    <a:gd name="T13" fmla="*/ 163 h 230"/>
                    <a:gd name="T14" fmla="*/ 102 w 205"/>
                    <a:gd name="T15" fmla="*/ 230 h 230"/>
                    <a:gd name="T16" fmla="*/ 170 w 205"/>
                    <a:gd name="T17" fmla="*/ 163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 h="230">
                      <a:moveTo>
                        <a:pt x="170" y="163"/>
                      </a:moveTo>
                      <a:cubicBezTo>
                        <a:pt x="197" y="135"/>
                        <a:pt x="205" y="94"/>
                        <a:pt x="190" y="59"/>
                      </a:cubicBezTo>
                      <a:cubicBezTo>
                        <a:pt x="175" y="23"/>
                        <a:pt x="141" y="0"/>
                        <a:pt x="102" y="0"/>
                      </a:cubicBezTo>
                      <a:cubicBezTo>
                        <a:pt x="102" y="0"/>
                        <a:pt x="102" y="0"/>
                        <a:pt x="102" y="0"/>
                      </a:cubicBezTo>
                      <a:cubicBezTo>
                        <a:pt x="102" y="0"/>
                        <a:pt x="102" y="0"/>
                        <a:pt x="102" y="0"/>
                      </a:cubicBezTo>
                      <a:cubicBezTo>
                        <a:pt x="64" y="0"/>
                        <a:pt x="29" y="23"/>
                        <a:pt x="14" y="59"/>
                      </a:cubicBezTo>
                      <a:cubicBezTo>
                        <a:pt x="0" y="94"/>
                        <a:pt x="8" y="135"/>
                        <a:pt x="35" y="163"/>
                      </a:cubicBezTo>
                      <a:cubicBezTo>
                        <a:pt x="102" y="230"/>
                        <a:pt x="102" y="230"/>
                        <a:pt x="102" y="230"/>
                      </a:cubicBezTo>
                      <a:lnTo>
                        <a:pt x="170" y="163"/>
                      </a:lnTo>
                      <a:close/>
                    </a:path>
                  </a:pathLst>
                </a:custGeom>
                <a:solidFill>
                  <a:schemeClr val="accent1">
                    <a:lumMod val="40000"/>
                    <a:lumOff val="60000"/>
                  </a:schemeClr>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115" name="타원 114"/>
                <p:cNvSpPr/>
                <p:nvPr/>
              </p:nvSpPr>
              <p:spPr>
                <a:xfrm>
                  <a:off x="2955148" y="1887674"/>
                  <a:ext cx="593452" cy="593452"/>
                </a:xfrm>
                <a:prstGeom prst="ellipse">
                  <a:avLst/>
                </a:prstGeom>
                <a:solidFill>
                  <a:schemeClr val="bg2"/>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113" name="TextBox 112"/>
              <p:cNvSpPr txBox="1"/>
              <p:nvPr/>
            </p:nvSpPr>
            <p:spPr>
              <a:xfrm>
                <a:off x="2955149" y="1709219"/>
                <a:ext cx="593452" cy="526389"/>
              </a:xfrm>
              <a:prstGeom prst="rect">
                <a:avLst/>
              </a:prstGeom>
              <a:noFill/>
            </p:spPr>
            <p:txBody>
              <a:bodyPr wrap="square" lIns="72000" tIns="0" rIns="72000" bIns="0" rtlCol="0" anchor="ctr">
                <a:noAutofit/>
              </a:bodyPr>
              <a:lstStyle/>
              <a:p>
                <a:pPr algn="ctr">
                  <a:lnSpc>
                    <a:spcPts val="1000"/>
                  </a:lnSpc>
                </a:pPr>
                <a:r>
                  <a:rPr lang="en-US" altLang="ko-KR" sz="1000" b="1" dirty="0">
                    <a:gradFill>
                      <a:gsLst>
                        <a:gs pos="0">
                          <a:schemeClr val="accent3">
                            <a:alpha val="50000"/>
                            <a:lumMod val="50000"/>
                          </a:schemeClr>
                        </a:gs>
                        <a:gs pos="100000">
                          <a:schemeClr val="accent3">
                            <a:alpha val="50000"/>
                            <a:lumMod val="50000"/>
                          </a:schemeClr>
                        </a:gs>
                      </a:gsLst>
                      <a:lin ang="5400000" scaled="0"/>
                    </a:gradFill>
                    <a:latin typeface="Roboto Condensed Regular"/>
                  </a:rPr>
                  <a:t> </a:t>
                </a:r>
              </a:p>
              <a:p>
                <a:pPr algn="ctr">
                  <a:lnSpc>
                    <a:spcPts val="2000"/>
                  </a:lnSpc>
                </a:pPr>
                <a:r>
                  <a:rPr lang="en-US" altLang="ko-KR" sz="2000" b="1" dirty="0">
                    <a:gradFill>
                      <a:gsLst>
                        <a:gs pos="0">
                          <a:schemeClr val="accent1"/>
                        </a:gs>
                        <a:gs pos="100000">
                          <a:schemeClr val="accent1"/>
                        </a:gs>
                      </a:gsLst>
                      <a:lin ang="5400000" scaled="0"/>
                    </a:gradFill>
                    <a:latin typeface="Roboto Condensed Regular"/>
                  </a:rPr>
                  <a:t>0</a:t>
                </a:r>
                <a:r>
                  <a:rPr lang="lt-LT" altLang="ko-KR" sz="2000" b="1" dirty="0">
                    <a:gradFill>
                      <a:gsLst>
                        <a:gs pos="0">
                          <a:schemeClr val="accent1"/>
                        </a:gs>
                        <a:gs pos="100000">
                          <a:schemeClr val="accent1"/>
                        </a:gs>
                      </a:gsLst>
                      <a:lin ang="5400000" scaled="0"/>
                    </a:gradFill>
                    <a:latin typeface="Roboto Condensed Regular"/>
                  </a:rPr>
                  <a:t>7</a:t>
                </a:r>
                <a:endParaRPr lang="ko-KR" altLang="en-US" sz="2000" b="1" dirty="0">
                  <a:gradFill>
                    <a:gsLst>
                      <a:gs pos="0">
                        <a:schemeClr val="accent1"/>
                      </a:gs>
                      <a:gs pos="100000">
                        <a:schemeClr val="accent1"/>
                      </a:gs>
                    </a:gsLst>
                    <a:lin ang="5400000" scaled="0"/>
                  </a:gradFill>
                  <a:latin typeface="Roboto Condensed Regular"/>
                </a:endParaRPr>
              </a:p>
            </p:txBody>
          </p:sp>
        </p:grpSp>
        <p:cxnSp>
          <p:nvCxnSpPr>
            <p:cNvPr id="151" name="직선 연결선 150"/>
            <p:cNvCxnSpPr/>
            <p:nvPr/>
          </p:nvCxnSpPr>
          <p:spPr>
            <a:xfrm>
              <a:off x="3482814" y="2257940"/>
              <a:ext cx="0" cy="256230"/>
            </a:xfrm>
            <a:prstGeom prst="line">
              <a:avLst/>
            </a:prstGeom>
            <a:ln w="3175">
              <a:solidFill>
                <a:schemeClr val="accent1">
                  <a:lumMod val="75000"/>
                </a:schemeClr>
              </a:solidFill>
              <a:prstDash val="dash"/>
              <a:tailEnd type="oval" w="sm" len="sm"/>
            </a:ln>
          </p:spPr>
          <p:style>
            <a:lnRef idx="1">
              <a:schemeClr val="accent1"/>
            </a:lnRef>
            <a:fillRef idx="0">
              <a:schemeClr val="accent1"/>
            </a:fillRef>
            <a:effectRef idx="0">
              <a:schemeClr val="accent1"/>
            </a:effectRef>
            <a:fontRef idx="minor">
              <a:schemeClr val="tx1"/>
            </a:fontRef>
          </p:style>
        </p:cxnSp>
      </p:grpSp>
      <p:grpSp>
        <p:nvGrpSpPr>
          <p:cNvPr id="68" name="그룹 67"/>
          <p:cNvGrpSpPr/>
          <p:nvPr/>
        </p:nvGrpSpPr>
        <p:grpSpPr>
          <a:xfrm>
            <a:off x="6237290" y="4504596"/>
            <a:ext cx="1826535" cy="812181"/>
            <a:chOff x="7086503" y="2476070"/>
            <a:chExt cx="1087598" cy="520917"/>
          </a:xfrm>
        </p:grpSpPr>
        <p:grpSp>
          <p:nvGrpSpPr>
            <p:cNvPr id="175" name="그룹 174"/>
            <p:cNvGrpSpPr/>
            <p:nvPr/>
          </p:nvGrpSpPr>
          <p:grpSpPr>
            <a:xfrm>
              <a:off x="7086503" y="2476070"/>
              <a:ext cx="1081539" cy="520917"/>
              <a:chOff x="1158618" y="3522370"/>
              <a:chExt cx="1081539" cy="520917"/>
            </a:xfrm>
            <a:effectLst>
              <a:outerShdw dist="63500" dir="5400000" algn="ctr" rotWithShape="0">
                <a:prstClr val="black">
                  <a:alpha val="10000"/>
                </a:prstClr>
              </a:outerShdw>
            </a:effectLst>
          </p:grpSpPr>
          <p:sp>
            <p:nvSpPr>
              <p:cNvPr id="183" name="Oval 10"/>
              <p:cNvSpPr>
                <a:spLocks noChangeArrowheads="1"/>
              </p:cNvSpPr>
              <p:nvPr/>
            </p:nvSpPr>
            <p:spPr bwMode="auto">
              <a:xfrm>
                <a:off x="1158618" y="3522370"/>
                <a:ext cx="1081539" cy="362895"/>
              </a:xfrm>
              <a:prstGeom prst="ellipse">
                <a:avLst/>
              </a:prstGeom>
              <a:solidFill>
                <a:schemeClr val="accent1"/>
              </a:solidFill>
              <a:ln w="6350" cap="flat" cmpd="sng" algn="ctr">
                <a:solidFill>
                  <a:schemeClr val="accent3">
                    <a:lumMod val="5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84" name="Freeform 11"/>
              <p:cNvSpPr>
                <a:spLocks/>
              </p:cNvSpPr>
              <p:nvPr/>
            </p:nvSpPr>
            <p:spPr bwMode="auto">
              <a:xfrm>
                <a:off x="1158618" y="3703420"/>
                <a:ext cx="1081539" cy="339867"/>
              </a:xfrm>
              <a:custGeom>
                <a:avLst/>
                <a:gdLst>
                  <a:gd name="T0" fmla="*/ 921 w 921"/>
                  <a:gd name="T1" fmla="*/ 0 h 289"/>
                  <a:gd name="T2" fmla="*/ 460 w 921"/>
                  <a:gd name="T3" fmla="*/ 155 h 289"/>
                  <a:gd name="T4" fmla="*/ 0 w 921"/>
                  <a:gd name="T5" fmla="*/ 0 h 289"/>
                  <a:gd name="T6" fmla="*/ 0 w 921"/>
                  <a:gd name="T7" fmla="*/ 135 h 289"/>
                  <a:gd name="T8" fmla="*/ 460 w 921"/>
                  <a:gd name="T9" fmla="*/ 289 h 289"/>
                  <a:gd name="T10" fmla="*/ 921 w 921"/>
                  <a:gd name="T11" fmla="*/ 135 h 289"/>
                  <a:gd name="T12" fmla="*/ 921 w 921"/>
                  <a:gd name="T13" fmla="*/ 0 h 289"/>
                </a:gdLst>
                <a:ahLst/>
                <a:cxnLst>
                  <a:cxn ang="0">
                    <a:pos x="T0" y="T1"/>
                  </a:cxn>
                  <a:cxn ang="0">
                    <a:pos x="T2" y="T3"/>
                  </a:cxn>
                  <a:cxn ang="0">
                    <a:pos x="T4" y="T5"/>
                  </a:cxn>
                  <a:cxn ang="0">
                    <a:pos x="T6" y="T7"/>
                  </a:cxn>
                  <a:cxn ang="0">
                    <a:pos x="T8" y="T9"/>
                  </a:cxn>
                  <a:cxn ang="0">
                    <a:pos x="T10" y="T11"/>
                  </a:cxn>
                  <a:cxn ang="0">
                    <a:pos x="T12" y="T13"/>
                  </a:cxn>
                </a:cxnLst>
                <a:rect l="0" t="0" r="r" b="b"/>
                <a:pathLst>
                  <a:path w="921" h="289">
                    <a:moveTo>
                      <a:pt x="921" y="0"/>
                    </a:moveTo>
                    <a:cubicBezTo>
                      <a:pt x="921" y="86"/>
                      <a:pt x="714" y="155"/>
                      <a:pt x="460" y="155"/>
                    </a:cubicBezTo>
                    <a:cubicBezTo>
                      <a:pt x="206" y="155"/>
                      <a:pt x="0" y="86"/>
                      <a:pt x="0" y="0"/>
                    </a:cubicBezTo>
                    <a:cubicBezTo>
                      <a:pt x="0" y="135"/>
                      <a:pt x="0" y="135"/>
                      <a:pt x="0" y="135"/>
                    </a:cubicBezTo>
                    <a:cubicBezTo>
                      <a:pt x="0" y="220"/>
                      <a:pt x="206" y="289"/>
                      <a:pt x="460" y="289"/>
                    </a:cubicBezTo>
                    <a:cubicBezTo>
                      <a:pt x="714" y="289"/>
                      <a:pt x="921" y="220"/>
                      <a:pt x="921" y="135"/>
                    </a:cubicBezTo>
                    <a:lnTo>
                      <a:pt x="921" y="0"/>
                    </a:lnTo>
                    <a:close/>
                  </a:path>
                </a:pathLst>
              </a:custGeom>
              <a:solidFill>
                <a:schemeClr val="accent3">
                  <a:lumMod val="65000"/>
                </a:schemeClr>
              </a:solidFill>
              <a:ln w="6350"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dirty="0"/>
              </a:p>
            </p:txBody>
          </p:sp>
        </p:grpSp>
        <p:sp>
          <p:nvSpPr>
            <p:cNvPr id="176" name="TextBox 175"/>
            <p:cNvSpPr txBox="1"/>
            <p:nvPr/>
          </p:nvSpPr>
          <p:spPr>
            <a:xfrm>
              <a:off x="7159306" y="2578120"/>
              <a:ext cx="1014795" cy="285539"/>
            </a:xfrm>
            <a:prstGeom prst="rect">
              <a:avLst/>
            </a:prstGeom>
            <a:noFill/>
          </p:spPr>
          <p:txBody>
            <a:bodyPr wrap="square" lIns="72000" tIns="0" rIns="72000" bIns="0" rtlCol="0">
              <a:noAutofit/>
            </a:bodyPr>
            <a:lstStyle/>
            <a:p>
              <a:pPr algn="ctr"/>
              <a:r>
                <a:rPr lang="lt-LT" altLang="ko-KR" sz="1600" b="1" u="sng" dirty="0">
                  <a:latin typeface="Times New Roman" panose="02020603050405020304" pitchFamily="18" charset="0"/>
                  <a:cs typeface="Times New Roman" panose="02020603050405020304" pitchFamily="18" charset="0"/>
                </a:rPr>
                <a:t>Pasiūlymus</a:t>
              </a:r>
              <a:endParaRPr lang="en-US" altLang="ko-KR" sz="1600" b="1" u="sng" dirty="0">
                <a:gradFill>
                  <a:gsLst>
                    <a:gs pos="0">
                      <a:schemeClr val="bg2"/>
                    </a:gs>
                    <a:gs pos="100000">
                      <a:schemeClr val="bg2"/>
                    </a:gs>
                  </a:gsLst>
                  <a:lin ang="5400000" scaled="0"/>
                </a:gradFill>
                <a:latin typeface="Roboto Condensed Regular"/>
              </a:endParaRPr>
            </a:p>
          </p:txBody>
        </p:sp>
      </p:grpSp>
      <p:grpSp>
        <p:nvGrpSpPr>
          <p:cNvPr id="64" name="그룹 63"/>
          <p:cNvGrpSpPr/>
          <p:nvPr/>
        </p:nvGrpSpPr>
        <p:grpSpPr>
          <a:xfrm>
            <a:off x="6783774" y="3413081"/>
            <a:ext cx="726283" cy="1069635"/>
            <a:chOff x="7263733" y="1444535"/>
            <a:chExt cx="726283" cy="1069635"/>
          </a:xfrm>
        </p:grpSpPr>
        <p:grpSp>
          <p:nvGrpSpPr>
            <p:cNvPr id="177" name="그룹 176"/>
            <p:cNvGrpSpPr/>
            <p:nvPr/>
          </p:nvGrpSpPr>
          <p:grpSpPr>
            <a:xfrm>
              <a:off x="7263733" y="1444535"/>
              <a:ext cx="726283" cy="818746"/>
              <a:chOff x="2865318" y="1573903"/>
              <a:chExt cx="773113" cy="871538"/>
            </a:xfrm>
          </p:grpSpPr>
          <p:grpSp>
            <p:nvGrpSpPr>
              <p:cNvPr id="179" name="그룹 178"/>
              <p:cNvGrpSpPr/>
              <p:nvPr/>
            </p:nvGrpSpPr>
            <p:grpSpPr>
              <a:xfrm>
                <a:off x="2865318" y="1573903"/>
                <a:ext cx="773113" cy="871538"/>
                <a:chOff x="2865318" y="1820082"/>
                <a:chExt cx="773113" cy="871538"/>
              </a:xfrm>
            </p:grpSpPr>
            <p:sp>
              <p:nvSpPr>
                <p:cNvPr id="181" name="Freeform 9"/>
                <p:cNvSpPr>
                  <a:spLocks/>
                </p:cNvSpPr>
                <p:nvPr/>
              </p:nvSpPr>
              <p:spPr bwMode="auto">
                <a:xfrm>
                  <a:off x="2865318" y="1820082"/>
                  <a:ext cx="773113" cy="871538"/>
                </a:xfrm>
                <a:custGeom>
                  <a:avLst/>
                  <a:gdLst>
                    <a:gd name="T0" fmla="*/ 170 w 205"/>
                    <a:gd name="T1" fmla="*/ 163 h 230"/>
                    <a:gd name="T2" fmla="*/ 190 w 205"/>
                    <a:gd name="T3" fmla="*/ 59 h 230"/>
                    <a:gd name="T4" fmla="*/ 102 w 205"/>
                    <a:gd name="T5" fmla="*/ 0 h 230"/>
                    <a:gd name="T6" fmla="*/ 102 w 205"/>
                    <a:gd name="T7" fmla="*/ 0 h 230"/>
                    <a:gd name="T8" fmla="*/ 102 w 205"/>
                    <a:gd name="T9" fmla="*/ 0 h 230"/>
                    <a:gd name="T10" fmla="*/ 14 w 205"/>
                    <a:gd name="T11" fmla="*/ 59 h 230"/>
                    <a:gd name="T12" fmla="*/ 35 w 205"/>
                    <a:gd name="T13" fmla="*/ 163 h 230"/>
                    <a:gd name="T14" fmla="*/ 102 w 205"/>
                    <a:gd name="T15" fmla="*/ 230 h 230"/>
                    <a:gd name="T16" fmla="*/ 170 w 205"/>
                    <a:gd name="T17" fmla="*/ 163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 h="230">
                      <a:moveTo>
                        <a:pt x="170" y="163"/>
                      </a:moveTo>
                      <a:cubicBezTo>
                        <a:pt x="197" y="135"/>
                        <a:pt x="205" y="94"/>
                        <a:pt x="190" y="59"/>
                      </a:cubicBezTo>
                      <a:cubicBezTo>
                        <a:pt x="175" y="23"/>
                        <a:pt x="141" y="0"/>
                        <a:pt x="102" y="0"/>
                      </a:cubicBezTo>
                      <a:cubicBezTo>
                        <a:pt x="102" y="0"/>
                        <a:pt x="102" y="0"/>
                        <a:pt x="102" y="0"/>
                      </a:cubicBezTo>
                      <a:cubicBezTo>
                        <a:pt x="102" y="0"/>
                        <a:pt x="102" y="0"/>
                        <a:pt x="102" y="0"/>
                      </a:cubicBezTo>
                      <a:cubicBezTo>
                        <a:pt x="64" y="0"/>
                        <a:pt x="29" y="23"/>
                        <a:pt x="14" y="59"/>
                      </a:cubicBezTo>
                      <a:cubicBezTo>
                        <a:pt x="0" y="94"/>
                        <a:pt x="8" y="135"/>
                        <a:pt x="35" y="163"/>
                      </a:cubicBezTo>
                      <a:cubicBezTo>
                        <a:pt x="102" y="230"/>
                        <a:pt x="102" y="230"/>
                        <a:pt x="102" y="230"/>
                      </a:cubicBezTo>
                      <a:lnTo>
                        <a:pt x="170" y="163"/>
                      </a:lnTo>
                      <a:close/>
                    </a:path>
                  </a:pathLst>
                </a:custGeom>
                <a:solidFill>
                  <a:schemeClr val="accent3">
                    <a:lumMod val="85000"/>
                  </a:schemeClr>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182" name="타원 181"/>
                <p:cNvSpPr/>
                <p:nvPr/>
              </p:nvSpPr>
              <p:spPr>
                <a:xfrm>
                  <a:off x="2955148" y="1887674"/>
                  <a:ext cx="593452" cy="593452"/>
                </a:xfrm>
                <a:prstGeom prst="ellipse">
                  <a:avLst/>
                </a:prstGeom>
                <a:solidFill>
                  <a:schemeClr val="bg2"/>
                </a:solidFill>
                <a:ln w="31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180" name="TextBox 179"/>
              <p:cNvSpPr txBox="1"/>
              <p:nvPr/>
            </p:nvSpPr>
            <p:spPr>
              <a:xfrm>
                <a:off x="2955149" y="1709218"/>
                <a:ext cx="593452" cy="526389"/>
              </a:xfrm>
              <a:prstGeom prst="rect">
                <a:avLst/>
              </a:prstGeom>
              <a:noFill/>
            </p:spPr>
            <p:txBody>
              <a:bodyPr wrap="square" lIns="72000" tIns="0" rIns="72000" bIns="0" rtlCol="0" anchor="ctr">
                <a:noAutofit/>
              </a:bodyPr>
              <a:lstStyle/>
              <a:p>
                <a:pPr algn="ctr">
                  <a:lnSpc>
                    <a:spcPts val="1000"/>
                  </a:lnSpc>
                </a:pPr>
                <a:r>
                  <a:rPr lang="en-US" altLang="ko-KR" sz="1000" b="1" dirty="0">
                    <a:gradFill>
                      <a:gsLst>
                        <a:gs pos="0">
                          <a:schemeClr val="accent3">
                            <a:alpha val="50000"/>
                            <a:lumMod val="50000"/>
                          </a:schemeClr>
                        </a:gs>
                        <a:gs pos="100000">
                          <a:schemeClr val="accent3">
                            <a:alpha val="50000"/>
                            <a:lumMod val="50000"/>
                          </a:schemeClr>
                        </a:gs>
                      </a:gsLst>
                      <a:lin ang="5400000" scaled="0"/>
                    </a:gradFill>
                    <a:latin typeface="Roboto Condensed Regular"/>
                  </a:rPr>
                  <a:t> </a:t>
                </a:r>
              </a:p>
              <a:p>
                <a:pPr algn="ctr">
                  <a:lnSpc>
                    <a:spcPts val="2000"/>
                  </a:lnSpc>
                </a:pPr>
                <a:r>
                  <a:rPr lang="en-US" altLang="ko-KR" sz="2000" b="1" dirty="0">
                    <a:gradFill>
                      <a:gsLst>
                        <a:gs pos="0">
                          <a:schemeClr val="tx2">
                            <a:lumMod val="75000"/>
                          </a:schemeClr>
                        </a:gs>
                        <a:gs pos="100000">
                          <a:schemeClr val="tx2">
                            <a:lumMod val="75000"/>
                          </a:schemeClr>
                        </a:gs>
                      </a:gsLst>
                      <a:lin ang="5400000" scaled="0"/>
                    </a:gradFill>
                    <a:latin typeface="Roboto Condensed Regular"/>
                  </a:rPr>
                  <a:t>0</a:t>
                </a:r>
                <a:r>
                  <a:rPr lang="lt-LT" altLang="ko-KR" sz="2000" b="1" dirty="0">
                    <a:gradFill>
                      <a:gsLst>
                        <a:gs pos="0">
                          <a:schemeClr val="tx2">
                            <a:lumMod val="75000"/>
                          </a:schemeClr>
                        </a:gs>
                        <a:gs pos="100000">
                          <a:schemeClr val="tx2">
                            <a:lumMod val="75000"/>
                          </a:schemeClr>
                        </a:gs>
                      </a:gsLst>
                      <a:lin ang="5400000" scaled="0"/>
                    </a:gradFill>
                    <a:latin typeface="Roboto Condensed Regular"/>
                  </a:rPr>
                  <a:t>5</a:t>
                </a:r>
                <a:endParaRPr lang="ko-KR" altLang="en-US" sz="2000" b="1" dirty="0">
                  <a:gradFill>
                    <a:gsLst>
                      <a:gs pos="0">
                        <a:schemeClr val="tx2">
                          <a:lumMod val="75000"/>
                        </a:schemeClr>
                      </a:gs>
                      <a:gs pos="100000">
                        <a:schemeClr val="tx2">
                          <a:lumMod val="75000"/>
                        </a:schemeClr>
                      </a:gs>
                    </a:gsLst>
                    <a:lin ang="5400000" scaled="0"/>
                  </a:gradFill>
                  <a:latin typeface="Roboto Condensed Regular"/>
                </a:endParaRPr>
              </a:p>
            </p:txBody>
          </p:sp>
        </p:grpSp>
        <p:cxnSp>
          <p:nvCxnSpPr>
            <p:cNvPr id="178" name="직선 연결선 177"/>
            <p:cNvCxnSpPr/>
            <p:nvPr/>
          </p:nvCxnSpPr>
          <p:spPr>
            <a:xfrm>
              <a:off x="7626874" y="2257940"/>
              <a:ext cx="0" cy="256230"/>
            </a:xfrm>
            <a:prstGeom prst="line">
              <a:avLst/>
            </a:prstGeom>
            <a:ln w="3175">
              <a:solidFill>
                <a:schemeClr val="tx2">
                  <a:alpha val="50000"/>
                </a:schemeClr>
              </a:solidFill>
              <a:prstDash val="dash"/>
              <a:headEnd type="none" w="sm" len="sm"/>
              <a:tailEnd type="oval" w="sm" len="sm"/>
            </a:ln>
          </p:spPr>
          <p:style>
            <a:lnRef idx="1">
              <a:schemeClr val="accent1"/>
            </a:lnRef>
            <a:fillRef idx="0">
              <a:schemeClr val="accent1"/>
            </a:fillRef>
            <a:effectRef idx="0">
              <a:schemeClr val="accent1"/>
            </a:effectRef>
            <a:fontRef idx="minor">
              <a:schemeClr val="tx1"/>
            </a:fontRef>
          </p:style>
        </p:cxnSp>
      </p:grpSp>
      <p:sp>
        <p:nvSpPr>
          <p:cNvPr id="190" name="TextBox 189"/>
          <p:cNvSpPr txBox="1"/>
          <p:nvPr/>
        </p:nvSpPr>
        <p:spPr>
          <a:xfrm>
            <a:off x="3848377" y="4690570"/>
            <a:ext cx="1435240" cy="224100"/>
          </a:xfrm>
          <a:prstGeom prst="rect">
            <a:avLst/>
          </a:prstGeom>
          <a:noFill/>
        </p:spPr>
        <p:txBody>
          <a:bodyPr wrap="square" lIns="0" tIns="0" rIns="0" bIns="0" rtlCol="0" anchor="ctr">
            <a:noAutofit/>
          </a:bodyPr>
          <a:lstStyle/>
          <a:p>
            <a:pPr lvl="0" algn="ctr"/>
            <a:endParaRPr lang="nb-NO" altLang="ko-KR" sz="1400" b="1" dirty="0">
              <a:gradFill>
                <a:gsLst>
                  <a:gs pos="0">
                    <a:schemeClr val="accent1"/>
                  </a:gs>
                  <a:gs pos="100000">
                    <a:schemeClr val="accent1"/>
                  </a:gs>
                </a:gsLst>
                <a:lin ang="0" scaled="1"/>
              </a:gradFill>
              <a:latin typeface="Bebas Neue" pitchFamily="34" charset="0"/>
              <a:ea typeface="Roboto Light" pitchFamily="2" charset="0"/>
              <a:cs typeface="Roboto Condensed Regular"/>
            </a:endParaRPr>
          </a:p>
        </p:txBody>
      </p:sp>
      <p:pic>
        <p:nvPicPr>
          <p:cNvPr id="71" name="Paveikslėlis 7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9953" y="468623"/>
            <a:ext cx="551649" cy="601607"/>
          </a:xfrm>
          <a:prstGeom prst="rect">
            <a:avLst/>
          </a:prstGeom>
        </p:spPr>
      </p:pic>
      <p:sp>
        <p:nvSpPr>
          <p:cNvPr id="56" name="Pavadinimas 1"/>
          <p:cNvSpPr>
            <a:spLocks noGrp="1"/>
          </p:cNvSpPr>
          <p:nvPr>
            <p:ph type="title"/>
          </p:nvPr>
        </p:nvSpPr>
        <p:spPr>
          <a:xfrm>
            <a:off x="720725" y="1196976"/>
            <a:ext cx="7914456" cy="329846"/>
          </a:xfrm>
        </p:spPr>
        <p:txBody>
          <a:bodyPr>
            <a:normAutofit fontScale="90000"/>
          </a:bodyPr>
          <a:lstStyle/>
          <a:p>
            <a:pPr algn="ctr"/>
            <a:r>
              <a:rPr lang="lt-LT" b="1" dirty="0">
                <a:latin typeface="Bebas Neue"/>
              </a:rPr>
              <a:t>II Etapas (iii)</a:t>
            </a:r>
            <a:endParaRPr lang="lt-LT" dirty="0">
              <a:latin typeface="Bebas Neue"/>
            </a:endParaRPr>
          </a:p>
        </p:txBody>
      </p:sp>
      <p:grpSp>
        <p:nvGrpSpPr>
          <p:cNvPr id="57" name="그룹 66"/>
          <p:cNvGrpSpPr/>
          <p:nvPr/>
        </p:nvGrpSpPr>
        <p:grpSpPr>
          <a:xfrm>
            <a:off x="5222541" y="3752558"/>
            <a:ext cx="1594942" cy="783215"/>
            <a:chOff x="5808915" y="1886397"/>
            <a:chExt cx="1081539" cy="550458"/>
          </a:xfrm>
        </p:grpSpPr>
        <p:grpSp>
          <p:nvGrpSpPr>
            <p:cNvPr id="58" name="그룹 163"/>
            <p:cNvGrpSpPr/>
            <p:nvPr/>
          </p:nvGrpSpPr>
          <p:grpSpPr>
            <a:xfrm>
              <a:off x="5808915" y="1915938"/>
              <a:ext cx="1081539" cy="520917"/>
              <a:chOff x="1158618" y="3522370"/>
              <a:chExt cx="1081539" cy="520917"/>
            </a:xfrm>
            <a:effectLst>
              <a:outerShdw dist="63500" dir="5400000" algn="ctr" rotWithShape="0">
                <a:prstClr val="black">
                  <a:alpha val="10000"/>
                </a:prstClr>
              </a:outerShdw>
            </a:effectLst>
          </p:grpSpPr>
          <p:sp>
            <p:nvSpPr>
              <p:cNvPr id="60" name="Oval 10"/>
              <p:cNvSpPr>
                <a:spLocks noChangeArrowheads="1"/>
              </p:cNvSpPr>
              <p:nvPr/>
            </p:nvSpPr>
            <p:spPr bwMode="auto">
              <a:xfrm>
                <a:off x="1158618" y="3522370"/>
                <a:ext cx="1081539" cy="362895"/>
              </a:xfrm>
              <a:prstGeom prst="ellipse">
                <a:avLst/>
              </a:prstGeom>
              <a:solidFill>
                <a:schemeClr val="accent3">
                  <a:lumMod val="65000"/>
                </a:schemeClr>
              </a:solidFill>
              <a:ln w="6350" cap="flat" cmpd="sng" algn="ctr">
                <a:solidFill>
                  <a:schemeClr val="accent3">
                    <a:lumMod val="5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69" name="Freeform 11"/>
              <p:cNvSpPr>
                <a:spLocks/>
              </p:cNvSpPr>
              <p:nvPr/>
            </p:nvSpPr>
            <p:spPr bwMode="auto">
              <a:xfrm>
                <a:off x="1158618" y="3703420"/>
                <a:ext cx="1081539" cy="339867"/>
              </a:xfrm>
              <a:custGeom>
                <a:avLst/>
                <a:gdLst>
                  <a:gd name="T0" fmla="*/ 921 w 921"/>
                  <a:gd name="T1" fmla="*/ 0 h 289"/>
                  <a:gd name="T2" fmla="*/ 460 w 921"/>
                  <a:gd name="T3" fmla="*/ 155 h 289"/>
                  <a:gd name="T4" fmla="*/ 0 w 921"/>
                  <a:gd name="T5" fmla="*/ 0 h 289"/>
                  <a:gd name="T6" fmla="*/ 0 w 921"/>
                  <a:gd name="T7" fmla="*/ 135 h 289"/>
                  <a:gd name="T8" fmla="*/ 460 w 921"/>
                  <a:gd name="T9" fmla="*/ 289 h 289"/>
                  <a:gd name="T10" fmla="*/ 921 w 921"/>
                  <a:gd name="T11" fmla="*/ 135 h 289"/>
                  <a:gd name="T12" fmla="*/ 921 w 921"/>
                  <a:gd name="T13" fmla="*/ 0 h 289"/>
                </a:gdLst>
                <a:ahLst/>
                <a:cxnLst>
                  <a:cxn ang="0">
                    <a:pos x="T0" y="T1"/>
                  </a:cxn>
                  <a:cxn ang="0">
                    <a:pos x="T2" y="T3"/>
                  </a:cxn>
                  <a:cxn ang="0">
                    <a:pos x="T4" y="T5"/>
                  </a:cxn>
                  <a:cxn ang="0">
                    <a:pos x="T6" y="T7"/>
                  </a:cxn>
                  <a:cxn ang="0">
                    <a:pos x="T8" y="T9"/>
                  </a:cxn>
                  <a:cxn ang="0">
                    <a:pos x="T10" y="T11"/>
                  </a:cxn>
                  <a:cxn ang="0">
                    <a:pos x="T12" y="T13"/>
                  </a:cxn>
                </a:cxnLst>
                <a:rect l="0" t="0" r="r" b="b"/>
                <a:pathLst>
                  <a:path w="921" h="289">
                    <a:moveTo>
                      <a:pt x="921" y="0"/>
                    </a:moveTo>
                    <a:cubicBezTo>
                      <a:pt x="921" y="86"/>
                      <a:pt x="714" y="155"/>
                      <a:pt x="460" y="155"/>
                    </a:cubicBezTo>
                    <a:cubicBezTo>
                      <a:pt x="206" y="155"/>
                      <a:pt x="0" y="86"/>
                      <a:pt x="0" y="0"/>
                    </a:cubicBezTo>
                    <a:cubicBezTo>
                      <a:pt x="0" y="135"/>
                      <a:pt x="0" y="135"/>
                      <a:pt x="0" y="135"/>
                    </a:cubicBezTo>
                    <a:cubicBezTo>
                      <a:pt x="0" y="220"/>
                      <a:pt x="206" y="289"/>
                      <a:pt x="460" y="289"/>
                    </a:cubicBezTo>
                    <a:cubicBezTo>
                      <a:pt x="714" y="289"/>
                      <a:pt x="921" y="220"/>
                      <a:pt x="921" y="135"/>
                    </a:cubicBezTo>
                    <a:lnTo>
                      <a:pt x="921" y="0"/>
                    </a:lnTo>
                    <a:close/>
                  </a:path>
                </a:pathLst>
              </a:custGeom>
              <a:solidFill>
                <a:schemeClr val="accent1"/>
              </a:solidFill>
              <a:ln w="6350" cap="rnd">
                <a:solidFill>
                  <a:schemeClr val="accent3">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dirty="0"/>
              </a:p>
            </p:txBody>
          </p:sp>
        </p:grpSp>
        <p:sp>
          <p:nvSpPr>
            <p:cNvPr id="59" name="TextBox 58"/>
            <p:cNvSpPr txBox="1"/>
            <p:nvPr/>
          </p:nvSpPr>
          <p:spPr>
            <a:xfrm>
              <a:off x="5842287" y="1886397"/>
              <a:ext cx="1014795" cy="300567"/>
            </a:xfrm>
            <a:prstGeom prst="rect">
              <a:avLst/>
            </a:prstGeom>
            <a:noFill/>
          </p:spPr>
          <p:txBody>
            <a:bodyPr wrap="square" lIns="72000" tIns="0" rIns="72000" bIns="0" rtlCol="0">
              <a:noAutofit/>
            </a:bodyPr>
            <a:lstStyle/>
            <a:p>
              <a:pPr algn="ctr"/>
              <a:r>
                <a:rPr lang="lt-LT" altLang="en-US" sz="1600" b="1" u="sng" dirty="0">
                  <a:latin typeface="Times New Roman" panose="02020603050405020304" pitchFamily="18" charset="0"/>
                  <a:cs typeface="Times New Roman" panose="02020603050405020304" pitchFamily="18" charset="0"/>
                </a:rPr>
                <a:t>Rizikos </a:t>
              </a:r>
            </a:p>
            <a:p>
              <a:pPr algn="ctr"/>
              <a:r>
                <a:rPr lang="lt-LT" altLang="en-US" sz="1600" b="1" u="sng" dirty="0">
                  <a:latin typeface="Times New Roman" panose="02020603050405020304" pitchFamily="18" charset="0"/>
                  <a:cs typeface="Times New Roman" panose="02020603050405020304" pitchFamily="18" charset="0"/>
                </a:rPr>
                <a:t>veiksnius</a:t>
              </a:r>
              <a:endParaRPr lang="en-US" altLang="ko-KR" sz="1600" b="1" u="sng" dirty="0">
                <a:gradFill>
                  <a:gsLst>
                    <a:gs pos="0">
                      <a:schemeClr val="bg2"/>
                    </a:gs>
                    <a:gs pos="100000">
                      <a:schemeClr val="bg2"/>
                    </a:gs>
                  </a:gsLst>
                  <a:lin ang="5400000" scaled="0"/>
                </a:gradFill>
                <a:latin typeface="Roboto Condensed Regular"/>
              </a:endParaRPr>
            </a:p>
          </p:txBody>
        </p:sp>
      </p:grpSp>
      <p:grpSp>
        <p:nvGrpSpPr>
          <p:cNvPr id="70" name="그룹 62"/>
          <p:cNvGrpSpPr/>
          <p:nvPr/>
        </p:nvGrpSpPr>
        <p:grpSpPr>
          <a:xfrm>
            <a:off x="5668379" y="2728084"/>
            <a:ext cx="726283" cy="1069635"/>
            <a:chOff x="5986145" y="884403"/>
            <a:chExt cx="726283" cy="1069635"/>
          </a:xfrm>
        </p:grpSpPr>
        <p:grpSp>
          <p:nvGrpSpPr>
            <p:cNvPr id="72" name="그룹 165"/>
            <p:cNvGrpSpPr/>
            <p:nvPr/>
          </p:nvGrpSpPr>
          <p:grpSpPr>
            <a:xfrm>
              <a:off x="5986145" y="884403"/>
              <a:ext cx="726283" cy="818746"/>
              <a:chOff x="2865318" y="1573903"/>
              <a:chExt cx="773113" cy="871538"/>
            </a:xfrm>
          </p:grpSpPr>
          <p:grpSp>
            <p:nvGrpSpPr>
              <p:cNvPr id="74" name="그룹 167"/>
              <p:cNvGrpSpPr/>
              <p:nvPr/>
            </p:nvGrpSpPr>
            <p:grpSpPr>
              <a:xfrm>
                <a:off x="2865318" y="1573903"/>
                <a:ext cx="773113" cy="871538"/>
                <a:chOff x="2865318" y="1820082"/>
                <a:chExt cx="773113" cy="871538"/>
              </a:xfrm>
            </p:grpSpPr>
            <p:sp>
              <p:nvSpPr>
                <p:cNvPr id="76" name="Freeform 9"/>
                <p:cNvSpPr>
                  <a:spLocks/>
                </p:cNvSpPr>
                <p:nvPr/>
              </p:nvSpPr>
              <p:spPr bwMode="auto">
                <a:xfrm>
                  <a:off x="2865318" y="1820082"/>
                  <a:ext cx="773113" cy="871538"/>
                </a:xfrm>
                <a:custGeom>
                  <a:avLst/>
                  <a:gdLst>
                    <a:gd name="T0" fmla="*/ 170 w 205"/>
                    <a:gd name="T1" fmla="*/ 163 h 230"/>
                    <a:gd name="T2" fmla="*/ 190 w 205"/>
                    <a:gd name="T3" fmla="*/ 59 h 230"/>
                    <a:gd name="T4" fmla="*/ 102 w 205"/>
                    <a:gd name="T5" fmla="*/ 0 h 230"/>
                    <a:gd name="T6" fmla="*/ 102 w 205"/>
                    <a:gd name="T7" fmla="*/ 0 h 230"/>
                    <a:gd name="T8" fmla="*/ 102 w 205"/>
                    <a:gd name="T9" fmla="*/ 0 h 230"/>
                    <a:gd name="T10" fmla="*/ 14 w 205"/>
                    <a:gd name="T11" fmla="*/ 59 h 230"/>
                    <a:gd name="T12" fmla="*/ 35 w 205"/>
                    <a:gd name="T13" fmla="*/ 163 h 230"/>
                    <a:gd name="T14" fmla="*/ 102 w 205"/>
                    <a:gd name="T15" fmla="*/ 230 h 230"/>
                    <a:gd name="T16" fmla="*/ 170 w 205"/>
                    <a:gd name="T17" fmla="*/ 163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 h="230">
                      <a:moveTo>
                        <a:pt x="170" y="163"/>
                      </a:moveTo>
                      <a:cubicBezTo>
                        <a:pt x="197" y="135"/>
                        <a:pt x="205" y="94"/>
                        <a:pt x="190" y="59"/>
                      </a:cubicBezTo>
                      <a:cubicBezTo>
                        <a:pt x="175" y="23"/>
                        <a:pt x="141" y="0"/>
                        <a:pt x="102" y="0"/>
                      </a:cubicBezTo>
                      <a:cubicBezTo>
                        <a:pt x="102" y="0"/>
                        <a:pt x="102" y="0"/>
                        <a:pt x="102" y="0"/>
                      </a:cubicBezTo>
                      <a:cubicBezTo>
                        <a:pt x="102" y="0"/>
                        <a:pt x="102" y="0"/>
                        <a:pt x="102" y="0"/>
                      </a:cubicBezTo>
                      <a:cubicBezTo>
                        <a:pt x="64" y="0"/>
                        <a:pt x="29" y="23"/>
                        <a:pt x="14" y="59"/>
                      </a:cubicBezTo>
                      <a:cubicBezTo>
                        <a:pt x="0" y="94"/>
                        <a:pt x="8" y="135"/>
                        <a:pt x="35" y="163"/>
                      </a:cubicBezTo>
                      <a:cubicBezTo>
                        <a:pt x="102" y="230"/>
                        <a:pt x="102" y="230"/>
                        <a:pt x="102" y="230"/>
                      </a:cubicBezTo>
                      <a:lnTo>
                        <a:pt x="170" y="163"/>
                      </a:lnTo>
                      <a:close/>
                    </a:path>
                  </a:pathLst>
                </a:custGeom>
                <a:solidFill>
                  <a:schemeClr val="accent3">
                    <a:lumMod val="85000"/>
                  </a:schemeClr>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77" name="타원 170"/>
                <p:cNvSpPr/>
                <p:nvPr/>
              </p:nvSpPr>
              <p:spPr>
                <a:xfrm>
                  <a:off x="2955148" y="1887674"/>
                  <a:ext cx="593452" cy="593452"/>
                </a:xfrm>
                <a:prstGeom prst="ellipse">
                  <a:avLst/>
                </a:prstGeom>
                <a:solidFill>
                  <a:schemeClr val="bg2"/>
                </a:solidFill>
                <a:ln w="31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75" name="TextBox 74"/>
              <p:cNvSpPr txBox="1"/>
              <p:nvPr/>
            </p:nvSpPr>
            <p:spPr>
              <a:xfrm>
                <a:off x="2955149" y="1709218"/>
                <a:ext cx="593452" cy="526389"/>
              </a:xfrm>
              <a:prstGeom prst="rect">
                <a:avLst/>
              </a:prstGeom>
              <a:noFill/>
            </p:spPr>
            <p:txBody>
              <a:bodyPr wrap="square" lIns="72000" tIns="0" rIns="72000" bIns="0" rtlCol="0" anchor="ctr">
                <a:noAutofit/>
              </a:bodyPr>
              <a:lstStyle/>
              <a:p>
                <a:pPr algn="ctr">
                  <a:lnSpc>
                    <a:spcPts val="1000"/>
                  </a:lnSpc>
                </a:pPr>
                <a:r>
                  <a:rPr lang="en-US" altLang="ko-KR" sz="1000" b="1" dirty="0">
                    <a:gradFill>
                      <a:gsLst>
                        <a:gs pos="0">
                          <a:schemeClr val="accent3">
                            <a:alpha val="50000"/>
                            <a:lumMod val="50000"/>
                          </a:schemeClr>
                        </a:gs>
                        <a:gs pos="100000">
                          <a:schemeClr val="accent3">
                            <a:alpha val="50000"/>
                            <a:lumMod val="50000"/>
                          </a:schemeClr>
                        </a:gs>
                      </a:gsLst>
                      <a:lin ang="5400000" scaled="0"/>
                    </a:gradFill>
                    <a:latin typeface="Roboto Condensed Regular"/>
                  </a:rPr>
                  <a:t> </a:t>
                </a:r>
              </a:p>
              <a:p>
                <a:pPr algn="ctr">
                  <a:lnSpc>
                    <a:spcPts val="2000"/>
                  </a:lnSpc>
                </a:pPr>
                <a:r>
                  <a:rPr lang="en-US" altLang="ko-KR" sz="2000" b="1" dirty="0">
                    <a:gradFill>
                      <a:gsLst>
                        <a:gs pos="0">
                          <a:schemeClr val="tx2">
                            <a:lumMod val="75000"/>
                          </a:schemeClr>
                        </a:gs>
                        <a:gs pos="100000">
                          <a:schemeClr val="tx2">
                            <a:lumMod val="75000"/>
                          </a:schemeClr>
                        </a:gs>
                      </a:gsLst>
                      <a:lin ang="5400000" scaled="0"/>
                    </a:gradFill>
                    <a:latin typeface="Roboto Condensed Regular"/>
                  </a:rPr>
                  <a:t>0</a:t>
                </a:r>
                <a:r>
                  <a:rPr lang="lt-LT" altLang="ko-KR" sz="2000" b="1" dirty="0">
                    <a:gradFill>
                      <a:gsLst>
                        <a:gs pos="0">
                          <a:schemeClr val="tx2">
                            <a:lumMod val="75000"/>
                          </a:schemeClr>
                        </a:gs>
                        <a:gs pos="100000">
                          <a:schemeClr val="tx2">
                            <a:lumMod val="75000"/>
                          </a:schemeClr>
                        </a:gs>
                      </a:gsLst>
                      <a:lin ang="5400000" scaled="0"/>
                    </a:gradFill>
                    <a:latin typeface="Roboto Condensed Regular"/>
                  </a:rPr>
                  <a:t>4</a:t>
                </a:r>
                <a:endParaRPr lang="ko-KR" altLang="en-US" sz="2000" b="1" dirty="0">
                  <a:gradFill>
                    <a:gsLst>
                      <a:gs pos="0">
                        <a:schemeClr val="tx2">
                          <a:lumMod val="75000"/>
                        </a:schemeClr>
                      </a:gs>
                      <a:gs pos="100000">
                        <a:schemeClr val="tx2">
                          <a:lumMod val="75000"/>
                        </a:schemeClr>
                      </a:gs>
                    </a:gsLst>
                    <a:lin ang="5400000" scaled="0"/>
                  </a:gradFill>
                  <a:latin typeface="Roboto Condensed Regular"/>
                </a:endParaRPr>
              </a:p>
            </p:txBody>
          </p:sp>
        </p:grpSp>
        <p:cxnSp>
          <p:nvCxnSpPr>
            <p:cNvPr id="73" name="직선 연결선 166"/>
            <p:cNvCxnSpPr/>
            <p:nvPr/>
          </p:nvCxnSpPr>
          <p:spPr>
            <a:xfrm>
              <a:off x="6349286" y="1697808"/>
              <a:ext cx="0" cy="256230"/>
            </a:xfrm>
            <a:prstGeom prst="line">
              <a:avLst/>
            </a:prstGeom>
            <a:ln w="3175">
              <a:solidFill>
                <a:schemeClr val="tx2">
                  <a:alpha val="50000"/>
                </a:schemeClr>
              </a:solidFill>
              <a:prstDash val="dash"/>
              <a:headEnd type="none"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78" name="그룹 67"/>
          <p:cNvGrpSpPr/>
          <p:nvPr/>
        </p:nvGrpSpPr>
        <p:grpSpPr>
          <a:xfrm>
            <a:off x="557377" y="4414533"/>
            <a:ext cx="1816359" cy="812181"/>
            <a:chOff x="7086503" y="2476070"/>
            <a:chExt cx="1081539" cy="520917"/>
          </a:xfrm>
        </p:grpSpPr>
        <p:grpSp>
          <p:nvGrpSpPr>
            <p:cNvPr id="79" name="그룹 174"/>
            <p:cNvGrpSpPr/>
            <p:nvPr/>
          </p:nvGrpSpPr>
          <p:grpSpPr>
            <a:xfrm>
              <a:off x="7086503" y="2476070"/>
              <a:ext cx="1081539" cy="520917"/>
              <a:chOff x="1158618" y="3522370"/>
              <a:chExt cx="1081539" cy="520917"/>
            </a:xfrm>
            <a:effectLst>
              <a:outerShdw dist="63500" dir="5400000" algn="ctr" rotWithShape="0">
                <a:prstClr val="black">
                  <a:alpha val="10000"/>
                </a:prstClr>
              </a:outerShdw>
            </a:effectLst>
          </p:grpSpPr>
          <p:sp>
            <p:nvSpPr>
              <p:cNvPr id="81" name="Oval 10"/>
              <p:cNvSpPr>
                <a:spLocks noChangeArrowheads="1"/>
              </p:cNvSpPr>
              <p:nvPr/>
            </p:nvSpPr>
            <p:spPr bwMode="auto">
              <a:xfrm>
                <a:off x="1158618" y="3522370"/>
                <a:ext cx="1081539" cy="362895"/>
              </a:xfrm>
              <a:prstGeom prst="ellipse">
                <a:avLst/>
              </a:prstGeom>
              <a:solidFill>
                <a:schemeClr val="accent3">
                  <a:lumMod val="65000"/>
                </a:schemeClr>
              </a:solidFill>
              <a:ln w="6350" cap="flat" cmpd="sng" algn="ctr">
                <a:solidFill>
                  <a:schemeClr val="accen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82" name="Freeform 11"/>
              <p:cNvSpPr>
                <a:spLocks/>
              </p:cNvSpPr>
              <p:nvPr/>
            </p:nvSpPr>
            <p:spPr bwMode="auto">
              <a:xfrm>
                <a:off x="1158618" y="3703420"/>
                <a:ext cx="1081539" cy="339867"/>
              </a:xfrm>
              <a:custGeom>
                <a:avLst/>
                <a:gdLst>
                  <a:gd name="T0" fmla="*/ 921 w 921"/>
                  <a:gd name="T1" fmla="*/ 0 h 289"/>
                  <a:gd name="T2" fmla="*/ 460 w 921"/>
                  <a:gd name="T3" fmla="*/ 155 h 289"/>
                  <a:gd name="T4" fmla="*/ 0 w 921"/>
                  <a:gd name="T5" fmla="*/ 0 h 289"/>
                  <a:gd name="T6" fmla="*/ 0 w 921"/>
                  <a:gd name="T7" fmla="*/ 135 h 289"/>
                  <a:gd name="T8" fmla="*/ 460 w 921"/>
                  <a:gd name="T9" fmla="*/ 289 h 289"/>
                  <a:gd name="T10" fmla="*/ 921 w 921"/>
                  <a:gd name="T11" fmla="*/ 135 h 289"/>
                  <a:gd name="T12" fmla="*/ 921 w 921"/>
                  <a:gd name="T13" fmla="*/ 0 h 289"/>
                </a:gdLst>
                <a:ahLst/>
                <a:cxnLst>
                  <a:cxn ang="0">
                    <a:pos x="T0" y="T1"/>
                  </a:cxn>
                  <a:cxn ang="0">
                    <a:pos x="T2" y="T3"/>
                  </a:cxn>
                  <a:cxn ang="0">
                    <a:pos x="T4" y="T5"/>
                  </a:cxn>
                  <a:cxn ang="0">
                    <a:pos x="T6" y="T7"/>
                  </a:cxn>
                  <a:cxn ang="0">
                    <a:pos x="T8" y="T9"/>
                  </a:cxn>
                  <a:cxn ang="0">
                    <a:pos x="T10" y="T11"/>
                  </a:cxn>
                  <a:cxn ang="0">
                    <a:pos x="T12" y="T13"/>
                  </a:cxn>
                </a:cxnLst>
                <a:rect l="0" t="0" r="r" b="b"/>
                <a:pathLst>
                  <a:path w="921" h="289">
                    <a:moveTo>
                      <a:pt x="921" y="0"/>
                    </a:moveTo>
                    <a:cubicBezTo>
                      <a:pt x="921" y="86"/>
                      <a:pt x="714" y="155"/>
                      <a:pt x="460" y="155"/>
                    </a:cubicBezTo>
                    <a:cubicBezTo>
                      <a:pt x="206" y="155"/>
                      <a:pt x="0" y="86"/>
                      <a:pt x="0" y="0"/>
                    </a:cubicBezTo>
                    <a:cubicBezTo>
                      <a:pt x="0" y="135"/>
                      <a:pt x="0" y="135"/>
                      <a:pt x="0" y="135"/>
                    </a:cubicBezTo>
                    <a:cubicBezTo>
                      <a:pt x="0" y="220"/>
                      <a:pt x="206" y="289"/>
                      <a:pt x="460" y="289"/>
                    </a:cubicBezTo>
                    <a:cubicBezTo>
                      <a:pt x="714" y="289"/>
                      <a:pt x="921" y="220"/>
                      <a:pt x="921" y="135"/>
                    </a:cubicBezTo>
                    <a:lnTo>
                      <a:pt x="921" y="0"/>
                    </a:lnTo>
                    <a:close/>
                  </a:path>
                </a:pathLst>
              </a:custGeom>
              <a:pattFill prst="pct50">
                <a:fgClr>
                  <a:schemeClr val="accent1"/>
                </a:fgClr>
                <a:bgClr>
                  <a:schemeClr val="accent3">
                    <a:lumMod val="50000"/>
                  </a:schemeClr>
                </a:bgClr>
              </a:pattFill>
              <a:ln w="6350"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dirty="0">
                  <a:solidFill>
                    <a:schemeClr val="accent1"/>
                  </a:solidFill>
                </a:endParaRPr>
              </a:p>
            </p:txBody>
          </p:sp>
        </p:grpSp>
        <p:sp>
          <p:nvSpPr>
            <p:cNvPr id="80" name="TextBox 79"/>
            <p:cNvSpPr txBox="1"/>
            <p:nvPr/>
          </p:nvSpPr>
          <p:spPr>
            <a:xfrm>
              <a:off x="7153247" y="2480317"/>
              <a:ext cx="1014795" cy="285539"/>
            </a:xfrm>
            <a:prstGeom prst="rect">
              <a:avLst/>
            </a:prstGeom>
            <a:noFill/>
            <a:ln>
              <a:solidFill>
                <a:schemeClr val="accent1"/>
              </a:solidFill>
            </a:ln>
          </p:spPr>
          <p:txBody>
            <a:bodyPr wrap="square" lIns="72000" tIns="0" rIns="72000" bIns="0" rtlCol="0">
              <a:noAutofit/>
            </a:bodyPr>
            <a:lstStyle/>
            <a:p>
              <a:pPr algn="ctr"/>
              <a:r>
                <a:rPr lang="lt-LT" altLang="ko-KR" sz="1600" b="1" u="sng" dirty="0">
                  <a:latin typeface="Times New Roman" panose="02020603050405020304" pitchFamily="18" charset="0"/>
                  <a:cs typeface="Times New Roman" panose="02020603050405020304" pitchFamily="18" charset="0"/>
                </a:rPr>
                <a:t>Atliekamus veiksmus</a:t>
              </a:r>
              <a:endParaRPr lang="en-US" altLang="ko-KR" sz="1600" b="1" u="sng" dirty="0">
                <a:gradFill>
                  <a:gsLst>
                    <a:gs pos="0">
                      <a:schemeClr val="bg2"/>
                    </a:gs>
                    <a:gs pos="100000">
                      <a:schemeClr val="bg2"/>
                    </a:gs>
                  </a:gsLst>
                  <a:lin ang="5400000" scaled="0"/>
                </a:gradFill>
                <a:latin typeface="Roboto Condensed Regular"/>
              </a:endParaRPr>
            </a:p>
          </p:txBody>
        </p:sp>
      </p:grpSp>
      <p:grpSp>
        <p:nvGrpSpPr>
          <p:cNvPr id="83" name="그룹 63"/>
          <p:cNvGrpSpPr/>
          <p:nvPr/>
        </p:nvGrpSpPr>
        <p:grpSpPr>
          <a:xfrm>
            <a:off x="1103864" y="3323018"/>
            <a:ext cx="726283" cy="1069635"/>
            <a:chOff x="7263733" y="1444535"/>
            <a:chExt cx="726283" cy="1069635"/>
          </a:xfrm>
        </p:grpSpPr>
        <p:grpSp>
          <p:nvGrpSpPr>
            <p:cNvPr id="84" name="그룹 176"/>
            <p:cNvGrpSpPr/>
            <p:nvPr/>
          </p:nvGrpSpPr>
          <p:grpSpPr>
            <a:xfrm>
              <a:off x="7263733" y="1444535"/>
              <a:ext cx="726283" cy="818746"/>
              <a:chOff x="2865318" y="1573903"/>
              <a:chExt cx="773113" cy="871538"/>
            </a:xfrm>
          </p:grpSpPr>
          <p:grpSp>
            <p:nvGrpSpPr>
              <p:cNvPr id="86" name="그룹 178"/>
              <p:cNvGrpSpPr/>
              <p:nvPr/>
            </p:nvGrpSpPr>
            <p:grpSpPr>
              <a:xfrm>
                <a:off x="2865318" y="1573903"/>
                <a:ext cx="773113" cy="871538"/>
                <a:chOff x="2865318" y="1820082"/>
                <a:chExt cx="773113" cy="871538"/>
              </a:xfrm>
            </p:grpSpPr>
            <p:sp>
              <p:nvSpPr>
                <p:cNvPr id="88" name="Freeform 9"/>
                <p:cNvSpPr>
                  <a:spLocks/>
                </p:cNvSpPr>
                <p:nvPr/>
              </p:nvSpPr>
              <p:spPr bwMode="auto">
                <a:xfrm>
                  <a:off x="2865318" y="1820082"/>
                  <a:ext cx="773113" cy="871538"/>
                </a:xfrm>
                <a:custGeom>
                  <a:avLst/>
                  <a:gdLst>
                    <a:gd name="T0" fmla="*/ 170 w 205"/>
                    <a:gd name="T1" fmla="*/ 163 h 230"/>
                    <a:gd name="T2" fmla="*/ 190 w 205"/>
                    <a:gd name="T3" fmla="*/ 59 h 230"/>
                    <a:gd name="T4" fmla="*/ 102 w 205"/>
                    <a:gd name="T5" fmla="*/ 0 h 230"/>
                    <a:gd name="T6" fmla="*/ 102 w 205"/>
                    <a:gd name="T7" fmla="*/ 0 h 230"/>
                    <a:gd name="T8" fmla="*/ 102 w 205"/>
                    <a:gd name="T9" fmla="*/ 0 h 230"/>
                    <a:gd name="T10" fmla="*/ 14 w 205"/>
                    <a:gd name="T11" fmla="*/ 59 h 230"/>
                    <a:gd name="T12" fmla="*/ 35 w 205"/>
                    <a:gd name="T13" fmla="*/ 163 h 230"/>
                    <a:gd name="T14" fmla="*/ 102 w 205"/>
                    <a:gd name="T15" fmla="*/ 230 h 230"/>
                    <a:gd name="T16" fmla="*/ 170 w 205"/>
                    <a:gd name="T17" fmla="*/ 163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 h="230">
                      <a:moveTo>
                        <a:pt x="170" y="163"/>
                      </a:moveTo>
                      <a:cubicBezTo>
                        <a:pt x="197" y="135"/>
                        <a:pt x="205" y="94"/>
                        <a:pt x="190" y="59"/>
                      </a:cubicBezTo>
                      <a:cubicBezTo>
                        <a:pt x="175" y="23"/>
                        <a:pt x="141" y="0"/>
                        <a:pt x="102" y="0"/>
                      </a:cubicBezTo>
                      <a:cubicBezTo>
                        <a:pt x="102" y="0"/>
                        <a:pt x="102" y="0"/>
                        <a:pt x="102" y="0"/>
                      </a:cubicBezTo>
                      <a:cubicBezTo>
                        <a:pt x="102" y="0"/>
                        <a:pt x="102" y="0"/>
                        <a:pt x="102" y="0"/>
                      </a:cubicBezTo>
                      <a:cubicBezTo>
                        <a:pt x="64" y="0"/>
                        <a:pt x="29" y="23"/>
                        <a:pt x="14" y="59"/>
                      </a:cubicBezTo>
                      <a:cubicBezTo>
                        <a:pt x="0" y="94"/>
                        <a:pt x="8" y="135"/>
                        <a:pt x="35" y="163"/>
                      </a:cubicBezTo>
                      <a:cubicBezTo>
                        <a:pt x="102" y="230"/>
                        <a:pt x="102" y="230"/>
                        <a:pt x="102" y="230"/>
                      </a:cubicBezTo>
                      <a:lnTo>
                        <a:pt x="170" y="163"/>
                      </a:lnTo>
                      <a:close/>
                    </a:path>
                  </a:pathLst>
                </a:custGeom>
                <a:solidFill>
                  <a:schemeClr val="accent3">
                    <a:lumMod val="85000"/>
                  </a:schemeClr>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89" name="타원 181"/>
                <p:cNvSpPr/>
                <p:nvPr/>
              </p:nvSpPr>
              <p:spPr>
                <a:xfrm>
                  <a:off x="2955148" y="1887674"/>
                  <a:ext cx="593452" cy="593452"/>
                </a:xfrm>
                <a:prstGeom prst="ellipse">
                  <a:avLst/>
                </a:prstGeom>
                <a:solidFill>
                  <a:schemeClr val="bg2"/>
                </a:solidFill>
                <a:ln w="31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87" name="TextBox 86"/>
              <p:cNvSpPr txBox="1"/>
              <p:nvPr/>
            </p:nvSpPr>
            <p:spPr>
              <a:xfrm>
                <a:off x="2955149" y="1709218"/>
                <a:ext cx="593452" cy="526389"/>
              </a:xfrm>
              <a:prstGeom prst="rect">
                <a:avLst/>
              </a:prstGeom>
              <a:noFill/>
            </p:spPr>
            <p:txBody>
              <a:bodyPr wrap="square" lIns="72000" tIns="0" rIns="72000" bIns="0" rtlCol="0" anchor="ctr">
                <a:noAutofit/>
              </a:bodyPr>
              <a:lstStyle/>
              <a:p>
                <a:pPr algn="ctr">
                  <a:lnSpc>
                    <a:spcPts val="1000"/>
                  </a:lnSpc>
                </a:pPr>
                <a:r>
                  <a:rPr lang="en-US" altLang="ko-KR" sz="1000" b="1" dirty="0">
                    <a:gradFill>
                      <a:gsLst>
                        <a:gs pos="0">
                          <a:schemeClr val="accent3">
                            <a:alpha val="50000"/>
                            <a:lumMod val="50000"/>
                          </a:schemeClr>
                        </a:gs>
                        <a:gs pos="100000">
                          <a:schemeClr val="accent3">
                            <a:alpha val="50000"/>
                            <a:lumMod val="50000"/>
                          </a:schemeClr>
                        </a:gs>
                      </a:gsLst>
                      <a:lin ang="5400000" scaled="0"/>
                    </a:gradFill>
                    <a:latin typeface="Roboto Condensed Regular"/>
                  </a:rPr>
                  <a:t> </a:t>
                </a:r>
              </a:p>
              <a:p>
                <a:pPr algn="ctr">
                  <a:lnSpc>
                    <a:spcPts val="2000"/>
                  </a:lnSpc>
                </a:pPr>
                <a:r>
                  <a:rPr lang="en-US" altLang="ko-KR" sz="2000" b="1" dirty="0">
                    <a:gradFill>
                      <a:gsLst>
                        <a:gs pos="0">
                          <a:schemeClr val="tx2">
                            <a:lumMod val="75000"/>
                          </a:schemeClr>
                        </a:gs>
                        <a:gs pos="100000">
                          <a:schemeClr val="tx2">
                            <a:lumMod val="75000"/>
                          </a:schemeClr>
                        </a:gs>
                      </a:gsLst>
                      <a:lin ang="5400000" scaled="0"/>
                    </a:gradFill>
                    <a:latin typeface="Roboto Condensed Regular"/>
                  </a:rPr>
                  <a:t>0</a:t>
                </a:r>
                <a:r>
                  <a:rPr lang="lt-LT" altLang="ko-KR" sz="2000" b="1" dirty="0">
                    <a:gradFill>
                      <a:gsLst>
                        <a:gs pos="0">
                          <a:schemeClr val="tx2">
                            <a:lumMod val="75000"/>
                          </a:schemeClr>
                        </a:gs>
                        <a:gs pos="100000">
                          <a:schemeClr val="tx2">
                            <a:lumMod val="75000"/>
                          </a:schemeClr>
                        </a:gs>
                      </a:gsLst>
                      <a:lin ang="5400000" scaled="0"/>
                    </a:gradFill>
                    <a:latin typeface="Roboto Condensed Regular"/>
                  </a:rPr>
                  <a:t>1</a:t>
                </a:r>
                <a:endParaRPr lang="ko-KR" altLang="en-US" sz="2000" b="1" dirty="0">
                  <a:gradFill>
                    <a:gsLst>
                      <a:gs pos="0">
                        <a:schemeClr val="tx2">
                          <a:lumMod val="75000"/>
                        </a:schemeClr>
                      </a:gs>
                      <a:gs pos="100000">
                        <a:schemeClr val="tx2">
                          <a:lumMod val="75000"/>
                        </a:schemeClr>
                      </a:gs>
                    </a:gsLst>
                    <a:lin ang="5400000" scaled="0"/>
                  </a:gradFill>
                  <a:latin typeface="Roboto Condensed Regular"/>
                </a:endParaRPr>
              </a:p>
            </p:txBody>
          </p:sp>
        </p:grpSp>
        <p:cxnSp>
          <p:nvCxnSpPr>
            <p:cNvPr id="85" name="직선 연결선 177"/>
            <p:cNvCxnSpPr/>
            <p:nvPr/>
          </p:nvCxnSpPr>
          <p:spPr>
            <a:xfrm>
              <a:off x="7626874" y="2257940"/>
              <a:ext cx="0" cy="256230"/>
            </a:xfrm>
            <a:prstGeom prst="line">
              <a:avLst/>
            </a:prstGeom>
            <a:ln w="3175">
              <a:solidFill>
                <a:schemeClr val="tx2">
                  <a:alpha val="50000"/>
                </a:schemeClr>
              </a:solidFill>
              <a:prstDash val="dash"/>
              <a:headEnd type="none" w="sm" len="sm"/>
              <a:tailEnd type="oval" w="sm" len="sm"/>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1948355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p:cTn id="13" dur="500" fill="hold"/>
                                        <p:tgtEl>
                                          <p:spTgt spid="29"/>
                                        </p:tgtEl>
                                        <p:attrNameLst>
                                          <p:attrName>ppt_w</p:attrName>
                                        </p:attrNameLst>
                                      </p:cBhvr>
                                      <p:tavLst>
                                        <p:tav tm="0">
                                          <p:val>
                                            <p:fltVal val="0"/>
                                          </p:val>
                                        </p:tav>
                                        <p:tav tm="100000">
                                          <p:val>
                                            <p:strVal val="#ppt_w"/>
                                          </p:val>
                                        </p:tav>
                                      </p:tavLst>
                                    </p:anim>
                                    <p:anim calcmode="lin" valueType="num">
                                      <p:cBhvr>
                                        <p:cTn id="14" dur="500" fill="hold"/>
                                        <p:tgtEl>
                                          <p:spTgt spid="29"/>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83"/>
                                        </p:tgtEl>
                                        <p:attrNameLst>
                                          <p:attrName>style.visibility</p:attrName>
                                        </p:attrNameLst>
                                      </p:cBhvr>
                                      <p:to>
                                        <p:strVal val="visible"/>
                                      </p:to>
                                    </p:set>
                                    <p:animEffect transition="in" filter="fade">
                                      <p:cBhvr>
                                        <p:cTn id="19" dur="500"/>
                                        <p:tgtEl>
                                          <p:spTgt spid="83"/>
                                        </p:tgtEl>
                                      </p:cBhvr>
                                    </p:animEffect>
                                    <p:anim calcmode="lin" valueType="num">
                                      <p:cBhvr>
                                        <p:cTn id="20" dur="500" fill="hold"/>
                                        <p:tgtEl>
                                          <p:spTgt spid="83"/>
                                        </p:tgtEl>
                                        <p:attrNameLst>
                                          <p:attrName>ppt_x</p:attrName>
                                        </p:attrNameLst>
                                      </p:cBhvr>
                                      <p:tavLst>
                                        <p:tav tm="0">
                                          <p:val>
                                            <p:strVal val="#ppt_x"/>
                                          </p:val>
                                        </p:tav>
                                        <p:tav tm="100000">
                                          <p:val>
                                            <p:strVal val="#ppt_x"/>
                                          </p:val>
                                        </p:tav>
                                      </p:tavLst>
                                    </p:anim>
                                    <p:anim calcmode="lin" valueType="num">
                                      <p:cBhvr>
                                        <p:cTn id="21" dur="500" fill="hold"/>
                                        <p:tgtEl>
                                          <p:spTgt spid="83"/>
                                        </p:tgtEl>
                                        <p:attrNameLst>
                                          <p:attrName>ppt_y</p:attrName>
                                        </p:attrNameLst>
                                      </p:cBhvr>
                                      <p:tavLst>
                                        <p:tav tm="0">
                                          <p:val>
                                            <p:strVal val="#ppt_y-.1"/>
                                          </p:val>
                                        </p:tav>
                                        <p:tav tm="100000">
                                          <p:val>
                                            <p:strVal val="#ppt_y"/>
                                          </p:val>
                                        </p:tav>
                                      </p:tavLst>
                                    </p:anim>
                                  </p:childTnLst>
                                </p:cTn>
                              </p:par>
                              <p:par>
                                <p:cTn id="22" presetID="17" presetClass="entr" presetSubtype="10" fill="hold" nodeType="withEffect">
                                  <p:stCondLst>
                                    <p:cond delay="0"/>
                                  </p:stCondLst>
                                  <p:childTnLst>
                                    <p:set>
                                      <p:cBhvr>
                                        <p:cTn id="23" dur="1" fill="hold">
                                          <p:stCondLst>
                                            <p:cond delay="0"/>
                                          </p:stCondLst>
                                        </p:cTn>
                                        <p:tgtEl>
                                          <p:spTgt spid="78"/>
                                        </p:tgtEl>
                                        <p:attrNameLst>
                                          <p:attrName>style.visibility</p:attrName>
                                        </p:attrNameLst>
                                      </p:cBhvr>
                                      <p:to>
                                        <p:strVal val="visible"/>
                                      </p:to>
                                    </p:set>
                                    <p:anim calcmode="lin" valueType="num">
                                      <p:cBhvr>
                                        <p:cTn id="24" dur="500" fill="hold"/>
                                        <p:tgtEl>
                                          <p:spTgt spid="78"/>
                                        </p:tgtEl>
                                        <p:attrNameLst>
                                          <p:attrName>ppt_w</p:attrName>
                                        </p:attrNameLst>
                                      </p:cBhvr>
                                      <p:tavLst>
                                        <p:tav tm="0">
                                          <p:val>
                                            <p:fltVal val="0"/>
                                          </p:val>
                                        </p:tav>
                                        <p:tav tm="100000">
                                          <p:val>
                                            <p:strVal val="#ppt_w"/>
                                          </p:val>
                                        </p:tav>
                                      </p:tavLst>
                                    </p:anim>
                                    <p:anim calcmode="lin" valueType="num">
                                      <p:cBhvr>
                                        <p:cTn id="25" dur="500" fill="hold"/>
                                        <p:tgtEl>
                                          <p:spTgt spid="78"/>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nodeType="clickEffect">
                                  <p:stCondLst>
                                    <p:cond delay="0"/>
                                  </p:stCondLst>
                                  <p:childTnLst>
                                    <p:set>
                                      <p:cBhvr>
                                        <p:cTn id="29" dur="1" fill="hold">
                                          <p:stCondLst>
                                            <p:cond delay="0"/>
                                          </p:stCondLst>
                                        </p:cTn>
                                        <p:tgtEl>
                                          <p:spTgt spid="62"/>
                                        </p:tgtEl>
                                        <p:attrNameLst>
                                          <p:attrName>style.visibility</p:attrName>
                                        </p:attrNameLst>
                                      </p:cBhvr>
                                      <p:to>
                                        <p:strVal val="visible"/>
                                      </p:to>
                                    </p:set>
                                    <p:animEffect transition="in" filter="fade">
                                      <p:cBhvr>
                                        <p:cTn id="30" dur="500"/>
                                        <p:tgtEl>
                                          <p:spTgt spid="62"/>
                                        </p:tgtEl>
                                      </p:cBhvr>
                                    </p:animEffect>
                                    <p:anim calcmode="lin" valueType="num">
                                      <p:cBhvr>
                                        <p:cTn id="31" dur="500" fill="hold"/>
                                        <p:tgtEl>
                                          <p:spTgt spid="62"/>
                                        </p:tgtEl>
                                        <p:attrNameLst>
                                          <p:attrName>ppt_x</p:attrName>
                                        </p:attrNameLst>
                                      </p:cBhvr>
                                      <p:tavLst>
                                        <p:tav tm="0">
                                          <p:val>
                                            <p:strVal val="#ppt_x"/>
                                          </p:val>
                                        </p:tav>
                                        <p:tav tm="100000">
                                          <p:val>
                                            <p:strVal val="#ppt_x"/>
                                          </p:val>
                                        </p:tav>
                                      </p:tavLst>
                                    </p:anim>
                                    <p:anim calcmode="lin" valueType="num">
                                      <p:cBhvr>
                                        <p:cTn id="32" dur="500" fill="hold"/>
                                        <p:tgtEl>
                                          <p:spTgt spid="62"/>
                                        </p:tgtEl>
                                        <p:attrNameLst>
                                          <p:attrName>ppt_y</p:attrName>
                                        </p:attrNameLst>
                                      </p:cBhvr>
                                      <p:tavLst>
                                        <p:tav tm="0">
                                          <p:val>
                                            <p:strVal val="#ppt_y-.1"/>
                                          </p:val>
                                        </p:tav>
                                        <p:tav tm="100000">
                                          <p:val>
                                            <p:strVal val="#ppt_y"/>
                                          </p:val>
                                        </p:tav>
                                      </p:tavLst>
                                    </p:anim>
                                  </p:childTnLst>
                                </p:cTn>
                              </p:par>
                              <p:par>
                                <p:cTn id="33" presetID="17" presetClass="entr" presetSubtype="10" fill="hold" nodeType="withEffect">
                                  <p:stCondLst>
                                    <p:cond delay="0"/>
                                  </p:stCondLst>
                                  <p:childTnLst>
                                    <p:set>
                                      <p:cBhvr>
                                        <p:cTn id="34" dur="1" fill="hold">
                                          <p:stCondLst>
                                            <p:cond delay="0"/>
                                          </p:stCondLst>
                                        </p:cTn>
                                        <p:tgtEl>
                                          <p:spTgt spid="66"/>
                                        </p:tgtEl>
                                        <p:attrNameLst>
                                          <p:attrName>style.visibility</p:attrName>
                                        </p:attrNameLst>
                                      </p:cBhvr>
                                      <p:to>
                                        <p:strVal val="visible"/>
                                      </p:to>
                                    </p:set>
                                    <p:anim calcmode="lin" valueType="num">
                                      <p:cBhvr>
                                        <p:cTn id="35" dur="500" fill="hold"/>
                                        <p:tgtEl>
                                          <p:spTgt spid="66"/>
                                        </p:tgtEl>
                                        <p:attrNameLst>
                                          <p:attrName>ppt_w</p:attrName>
                                        </p:attrNameLst>
                                      </p:cBhvr>
                                      <p:tavLst>
                                        <p:tav tm="0">
                                          <p:val>
                                            <p:fltVal val="0"/>
                                          </p:val>
                                        </p:tav>
                                        <p:tav tm="100000">
                                          <p:val>
                                            <p:strVal val="#ppt_w"/>
                                          </p:val>
                                        </p:tav>
                                      </p:tavLst>
                                    </p:anim>
                                    <p:anim calcmode="lin" valueType="num">
                                      <p:cBhvr>
                                        <p:cTn id="36" dur="500" fill="hold"/>
                                        <p:tgtEl>
                                          <p:spTgt spid="66"/>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nodeType="clickEffect">
                                  <p:stCondLst>
                                    <p:cond delay="0"/>
                                  </p:stCondLst>
                                  <p:childTnLst>
                                    <p:set>
                                      <p:cBhvr>
                                        <p:cTn id="40" dur="1" fill="hold">
                                          <p:stCondLst>
                                            <p:cond delay="0"/>
                                          </p:stCondLst>
                                        </p:cTn>
                                        <p:tgtEl>
                                          <p:spTgt spid="63"/>
                                        </p:tgtEl>
                                        <p:attrNameLst>
                                          <p:attrName>style.visibility</p:attrName>
                                        </p:attrNameLst>
                                      </p:cBhvr>
                                      <p:to>
                                        <p:strVal val="visible"/>
                                      </p:to>
                                    </p:set>
                                    <p:animEffect transition="in" filter="fade">
                                      <p:cBhvr>
                                        <p:cTn id="41" dur="500"/>
                                        <p:tgtEl>
                                          <p:spTgt spid="63"/>
                                        </p:tgtEl>
                                      </p:cBhvr>
                                    </p:animEffect>
                                    <p:anim calcmode="lin" valueType="num">
                                      <p:cBhvr>
                                        <p:cTn id="42" dur="500" fill="hold"/>
                                        <p:tgtEl>
                                          <p:spTgt spid="63"/>
                                        </p:tgtEl>
                                        <p:attrNameLst>
                                          <p:attrName>ppt_x</p:attrName>
                                        </p:attrNameLst>
                                      </p:cBhvr>
                                      <p:tavLst>
                                        <p:tav tm="0">
                                          <p:val>
                                            <p:strVal val="#ppt_x"/>
                                          </p:val>
                                        </p:tav>
                                        <p:tav tm="100000">
                                          <p:val>
                                            <p:strVal val="#ppt_x"/>
                                          </p:val>
                                        </p:tav>
                                      </p:tavLst>
                                    </p:anim>
                                    <p:anim calcmode="lin" valueType="num">
                                      <p:cBhvr>
                                        <p:cTn id="43" dur="500" fill="hold"/>
                                        <p:tgtEl>
                                          <p:spTgt spid="63"/>
                                        </p:tgtEl>
                                        <p:attrNameLst>
                                          <p:attrName>ppt_y</p:attrName>
                                        </p:attrNameLst>
                                      </p:cBhvr>
                                      <p:tavLst>
                                        <p:tav tm="0">
                                          <p:val>
                                            <p:strVal val="#ppt_y-.1"/>
                                          </p:val>
                                        </p:tav>
                                        <p:tav tm="100000">
                                          <p:val>
                                            <p:strVal val="#ppt_y"/>
                                          </p:val>
                                        </p:tav>
                                      </p:tavLst>
                                    </p:anim>
                                  </p:childTnLst>
                                </p:cTn>
                              </p:par>
                              <p:par>
                                <p:cTn id="44" presetID="17" presetClass="entr" presetSubtype="10" fill="hold" nodeType="withEffect">
                                  <p:stCondLst>
                                    <p:cond delay="0"/>
                                  </p:stCondLst>
                                  <p:childTnLst>
                                    <p:set>
                                      <p:cBhvr>
                                        <p:cTn id="45" dur="1" fill="hold">
                                          <p:stCondLst>
                                            <p:cond delay="0"/>
                                          </p:stCondLst>
                                        </p:cTn>
                                        <p:tgtEl>
                                          <p:spTgt spid="67"/>
                                        </p:tgtEl>
                                        <p:attrNameLst>
                                          <p:attrName>style.visibility</p:attrName>
                                        </p:attrNameLst>
                                      </p:cBhvr>
                                      <p:to>
                                        <p:strVal val="visible"/>
                                      </p:to>
                                    </p:set>
                                    <p:anim calcmode="lin" valueType="num">
                                      <p:cBhvr>
                                        <p:cTn id="46" dur="500" fill="hold"/>
                                        <p:tgtEl>
                                          <p:spTgt spid="67"/>
                                        </p:tgtEl>
                                        <p:attrNameLst>
                                          <p:attrName>ppt_w</p:attrName>
                                        </p:attrNameLst>
                                      </p:cBhvr>
                                      <p:tavLst>
                                        <p:tav tm="0">
                                          <p:val>
                                            <p:fltVal val="0"/>
                                          </p:val>
                                        </p:tav>
                                        <p:tav tm="100000">
                                          <p:val>
                                            <p:strVal val="#ppt_w"/>
                                          </p:val>
                                        </p:tav>
                                      </p:tavLst>
                                    </p:anim>
                                    <p:anim calcmode="lin" valueType="num">
                                      <p:cBhvr>
                                        <p:cTn id="47" dur="500" fill="hold"/>
                                        <p:tgtEl>
                                          <p:spTgt spid="67"/>
                                        </p:tgtEl>
                                        <p:attrNameLst>
                                          <p:attrName>ppt_h</p:attrName>
                                        </p:attrNameLst>
                                      </p:cBhvr>
                                      <p:tavLst>
                                        <p:tav tm="0">
                                          <p:val>
                                            <p:strVal val="#ppt_h"/>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70"/>
                                        </p:tgtEl>
                                        <p:attrNameLst>
                                          <p:attrName>style.visibility</p:attrName>
                                        </p:attrNameLst>
                                      </p:cBhvr>
                                      <p:to>
                                        <p:strVal val="visible"/>
                                      </p:to>
                                    </p:set>
                                    <p:animEffect transition="in" filter="fade">
                                      <p:cBhvr>
                                        <p:cTn id="52" dur="500"/>
                                        <p:tgtEl>
                                          <p:spTgt spid="70"/>
                                        </p:tgtEl>
                                      </p:cBhvr>
                                    </p:animEffect>
                                    <p:anim calcmode="lin" valueType="num">
                                      <p:cBhvr>
                                        <p:cTn id="53" dur="500" fill="hold"/>
                                        <p:tgtEl>
                                          <p:spTgt spid="70"/>
                                        </p:tgtEl>
                                        <p:attrNameLst>
                                          <p:attrName>ppt_x</p:attrName>
                                        </p:attrNameLst>
                                      </p:cBhvr>
                                      <p:tavLst>
                                        <p:tav tm="0">
                                          <p:val>
                                            <p:strVal val="#ppt_x"/>
                                          </p:val>
                                        </p:tav>
                                        <p:tav tm="100000">
                                          <p:val>
                                            <p:strVal val="#ppt_x"/>
                                          </p:val>
                                        </p:tav>
                                      </p:tavLst>
                                    </p:anim>
                                    <p:anim calcmode="lin" valueType="num">
                                      <p:cBhvr>
                                        <p:cTn id="54" dur="500" fill="hold"/>
                                        <p:tgtEl>
                                          <p:spTgt spid="70"/>
                                        </p:tgtEl>
                                        <p:attrNameLst>
                                          <p:attrName>ppt_y</p:attrName>
                                        </p:attrNameLst>
                                      </p:cBhvr>
                                      <p:tavLst>
                                        <p:tav tm="0">
                                          <p:val>
                                            <p:strVal val="#ppt_y-.1"/>
                                          </p:val>
                                        </p:tav>
                                        <p:tav tm="100000">
                                          <p:val>
                                            <p:strVal val="#ppt_y"/>
                                          </p:val>
                                        </p:tav>
                                      </p:tavLst>
                                    </p:anim>
                                  </p:childTnLst>
                                </p:cTn>
                              </p:par>
                              <p:par>
                                <p:cTn id="55" presetID="17" presetClass="entr" presetSubtype="10" fill="hold" nodeType="withEffect">
                                  <p:stCondLst>
                                    <p:cond delay="0"/>
                                  </p:stCondLst>
                                  <p:childTnLst>
                                    <p:set>
                                      <p:cBhvr>
                                        <p:cTn id="56" dur="1" fill="hold">
                                          <p:stCondLst>
                                            <p:cond delay="0"/>
                                          </p:stCondLst>
                                        </p:cTn>
                                        <p:tgtEl>
                                          <p:spTgt spid="57"/>
                                        </p:tgtEl>
                                        <p:attrNameLst>
                                          <p:attrName>style.visibility</p:attrName>
                                        </p:attrNameLst>
                                      </p:cBhvr>
                                      <p:to>
                                        <p:strVal val="visible"/>
                                      </p:to>
                                    </p:set>
                                    <p:anim calcmode="lin" valueType="num">
                                      <p:cBhvr>
                                        <p:cTn id="57" dur="500" fill="hold"/>
                                        <p:tgtEl>
                                          <p:spTgt spid="57"/>
                                        </p:tgtEl>
                                        <p:attrNameLst>
                                          <p:attrName>ppt_w</p:attrName>
                                        </p:attrNameLst>
                                      </p:cBhvr>
                                      <p:tavLst>
                                        <p:tav tm="0">
                                          <p:val>
                                            <p:fltVal val="0"/>
                                          </p:val>
                                        </p:tav>
                                        <p:tav tm="100000">
                                          <p:val>
                                            <p:strVal val="#ppt_w"/>
                                          </p:val>
                                        </p:tav>
                                      </p:tavLst>
                                    </p:anim>
                                    <p:anim calcmode="lin" valueType="num">
                                      <p:cBhvr>
                                        <p:cTn id="58" dur="500" fill="hold"/>
                                        <p:tgtEl>
                                          <p:spTgt spid="57"/>
                                        </p:tgtEl>
                                        <p:attrNameLst>
                                          <p:attrName>ppt_h</p:attrName>
                                        </p:attrNameLst>
                                      </p:cBhvr>
                                      <p:tavLst>
                                        <p:tav tm="0">
                                          <p:val>
                                            <p:strVal val="#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nodeType="clickEffect">
                                  <p:stCondLst>
                                    <p:cond delay="0"/>
                                  </p:stCondLst>
                                  <p:childTnLst>
                                    <p:set>
                                      <p:cBhvr>
                                        <p:cTn id="62" dur="1" fill="hold">
                                          <p:stCondLst>
                                            <p:cond delay="0"/>
                                          </p:stCondLst>
                                        </p:cTn>
                                        <p:tgtEl>
                                          <p:spTgt spid="64"/>
                                        </p:tgtEl>
                                        <p:attrNameLst>
                                          <p:attrName>style.visibility</p:attrName>
                                        </p:attrNameLst>
                                      </p:cBhvr>
                                      <p:to>
                                        <p:strVal val="visible"/>
                                      </p:to>
                                    </p:set>
                                    <p:animEffect transition="in" filter="fade">
                                      <p:cBhvr>
                                        <p:cTn id="63" dur="500"/>
                                        <p:tgtEl>
                                          <p:spTgt spid="64"/>
                                        </p:tgtEl>
                                      </p:cBhvr>
                                    </p:animEffect>
                                    <p:anim calcmode="lin" valueType="num">
                                      <p:cBhvr>
                                        <p:cTn id="64" dur="500" fill="hold"/>
                                        <p:tgtEl>
                                          <p:spTgt spid="64"/>
                                        </p:tgtEl>
                                        <p:attrNameLst>
                                          <p:attrName>ppt_x</p:attrName>
                                        </p:attrNameLst>
                                      </p:cBhvr>
                                      <p:tavLst>
                                        <p:tav tm="0">
                                          <p:val>
                                            <p:strVal val="#ppt_x"/>
                                          </p:val>
                                        </p:tav>
                                        <p:tav tm="100000">
                                          <p:val>
                                            <p:strVal val="#ppt_x"/>
                                          </p:val>
                                        </p:tav>
                                      </p:tavLst>
                                    </p:anim>
                                    <p:anim calcmode="lin" valueType="num">
                                      <p:cBhvr>
                                        <p:cTn id="65" dur="500" fill="hold"/>
                                        <p:tgtEl>
                                          <p:spTgt spid="64"/>
                                        </p:tgtEl>
                                        <p:attrNameLst>
                                          <p:attrName>ppt_y</p:attrName>
                                        </p:attrNameLst>
                                      </p:cBhvr>
                                      <p:tavLst>
                                        <p:tav tm="0">
                                          <p:val>
                                            <p:strVal val="#ppt_y-.1"/>
                                          </p:val>
                                        </p:tav>
                                        <p:tav tm="100000">
                                          <p:val>
                                            <p:strVal val="#ppt_y"/>
                                          </p:val>
                                        </p:tav>
                                      </p:tavLst>
                                    </p:anim>
                                  </p:childTnLst>
                                </p:cTn>
                              </p:par>
                              <p:par>
                                <p:cTn id="66" presetID="17" presetClass="entr" presetSubtype="10" fill="hold" nodeType="withEffect">
                                  <p:stCondLst>
                                    <p:cond delay="0"/>
                                  </p:stCondLst>
                                  <p:childTnLst>
                                    <p:set>
                                      <p:cBhvr>
                                        <p:cTn id="67" dur="1" fill="hold">
                                          <p:stCondLst>
                                            <p:cond delay="0"/>
                                          </p:stCondLst>
                                        </p:cTn>
                                        <p:tgtEl>
                                          <p:spTgt spid="68"/>
                                        </p:tgtEl>
                                        <p:attrNameLst>
                                          <p:attrName>style.visibility</p:attrName>
                                        </p:attrNameLst>
                                      </p:cBhvr>
                                      <p:to>
                                        <p:strVal val="visible"/>
                                      </p:to>
                                    </p:set>
                                    <p:anim calcmode="lin" valueType="num">
                                      <p:cBhvr>
                                        <p:cTn id="68" dur="500" fill="hold"/>
                                        <p:tgtEl>
                                          <p:spTgt spid="68"/>
                                        </p:tgtEl>
                                        <p:attrNameLst>
                                          <p:attrName>ppt_w</p:attrName>
                                        </p:attrNameLst>
                                      </p:cBhvr>
                                      <p:tavLst>
                                        <p:tav tm="0">
                                          <p:val>
                                            <p:fltVal val="0"/>
                                          </p:val>
                                        </p:tav>
                                        <p:tav tm="100000">
                                          <p:val>
                                            <p:strVal val="#ppt_w"/>
                                          </p:val>
                                        </p:tav>
                                      </p:tavLst>
                                    </p:anim>
                                    <p:anim calcmode="lin" valueType="num">
                                      <p:cBhvr>
                                        <p:cTn id="69" dur="500" fill="hold"/>
                                        <p:tgtEl>
                                          <p:spTgt spid="68"/>
                                        </p:tgtEl>
                                        <p:attrNameLst>
                                          <p:attrName>ppt_h</p:attrName>
                                        </p:attrNameLst>
                                      </p:cBhvr>
                                      <p:tavLst>
                                        <p:tav tm="0">
                                          <p:val>
                                            <p:strVal val="#ppt_h"/>
                                          </p:val>
                                        </p:tav>
                                        <p:tav tm="100000">
                                          <p:val>
                                            <p:strVal val="#ppt_h"/>
                                          </p:val>
                                        </p:tav>
                                      </p:tavLst>
                                    </p:anim>
                                  </p:childTnLst>
                                </p:cTn>
                              </p:par>
                            </p:childTnLst>
                          </p:cTn>
                        </p:par>
                      </p:childTnLst>
                    </p:cTn>
                  </p:par>
                  <p:par>
                    <p:cTn id="70" fill="hold">
                      <p:stCondLst>
                        <p:cond delay="indefinite"/>
                      </p:stCondLst>
                      <p:childTnLst>
                        <p:par>
                          <p:cTn id="71" fill="hold">
                            <p:stCondLst>
                              <p:cond delay="0"/>
                            </p:stCondLst>
                            <p:childTnLst>
                              <p:par>
                                <p:cTn id="72" presetID="47" presetClass="entr" presetSubtype="0" fill="hold" nodeType="clickEffect">
                                  <p:stCondLst>
                                    <p:cond delay="0"/>
                                  </p:stCondLst>
                                  <p:childTnLst>
                                    <p:set>
                                      <p:cBhvr>
                                        <p:cTn id="73" dur="1" fill="hold">
                                          <p:stCondLst>
                                            <p:cond delay="0"/>
                                          </p:stCondLst>
                                        </p:cTn>
                                        <p:tgtEl>
                                          <p:spTgt spid="61"/>
                                        </p:tgtEl>
                                        <p:attrNameLst>
                                          <p:attrName>style.visibility</p:attrName>
                                        </p:attrNameLst>
                                      </p:cBhvr>
                                      <p:to>
                                        <p:strVal val="visible"/>
                                      </p:to>
                                    </p:set>
                                    <p:animEffect transition="in" filter="fade">
                                      <p:cBhvr>
                                        <p:cTn id="74" dur="500"/>
                                        <p:tgtEl>
                                          <p:spTgt spid="61"/>
                                        </p:tgtEl>
                                      </p:cBhvr>
                                    </p:animEffect>
                                    <p:anim calcmode="lin" valueType="num">
                                      <p:cBhvr>
                                        <p:cTn id="75" dur="500" fill="hold"/>
                                        <p:tgtEl>
                                          <p:spTgt spid="61"/>
                                        </p:tgtEl>
                                        <p:attrNameLst>
                                          <p:attrName>ppt_x</p:attrName>
                                        </p:attrNameLst>
                                      </p:cBhvr>
                                      <p:tavLst>
                                        <p:tav tm="0">
                                          <p:val>
                                            <p:strVal val="#ppt_x"/>
                                          </p:val>
                                        </p:tav>
                                        <p:tav tm="100000">
                                          <p:val>
                                            <p:strVal val="#ppt_x"/>
                                          </p:val>
                                        </p:tav>
                                      </p:tavLst>
                                    </p:anim>
                                    <p:anim calcmode="lin" valueType="num">
                                      <p:cBhvr>
                                        <p:cTn id="76" dur="500" fill="hold"/>
                                        <p:tgtEl>
                                          <p:spTgt spid="61"/>
                                        </p:tgtEl>
                                        <p:attrNameLst>
                                          <p:attrName>ppt_y</p:attrName>
                                        </p:attrNameLst>
                                      </p:cBhvr>
                                      <p:tavLst>
                                        <p:tav tm="0">
                                          <p:val>
                                            <p:strVal val="#ppt_y-.1"/>
                                          </p:val>
                                        </p:tav>
                                        <p:tav tm="100000">
                                          <p:val>
                                            <p:strVal val="#ppt_y"/>
                                          </p:val>
                                        </p:tav>
                                      </p:tavLst>
                                    </p:anim>
                                  </p:childTnLst>
                                </p:cTn>
                              </p:par>
                              <p:par>
                                <p:cTn id="77" presetID="17" presetClass="entr" presetSubtype="10" fill="hold" nodeType="withEffect">
                                  <p:stCondLst>
                                    <p:cond delay="0"/>
                                  </p:stCondLst>
                                  <p:childTnLst>
                                    <p:set>
                                      <p:cBhvr>
                                        <p:cTn id="78" dur="1" fill="hold">
                                          <p:stCondLst>
                                            <p:cond delay="0"/>
                                          </p:stCondLst>
                                        </p:cTn>
                                        <p:tgtEl>
                                          <p:spTgt spid="65"/>
                                        </p:tgtEl>
                                        <p:attrNameLst>
                                          <p:attrName>style.visibility</p:attrName>
                                        </p:attrNameLst>
                                      </p:cBhvr>
                                      <p:to>
                                        <p:strVal val="visible"/>
                                      </p:to>
                                    </p:set>
                                    <p:anim calcmode="lin" valueType="num">
                                      <p:cBhvr>
                                        <p:cTn id="79" dur="500" fill="hold"/>
                                        <p:tgtEl>
                                          <p:spTgt spid="65"/>
                                        </p:tgtEl>
                                        <p:attrNameLst>
                                          <p:attrName>ppt_w</p:attrName>
                                        </p:attrNameLst>
                                      </p:cBhvr>
                                      <p:tavLst>
                                        <p:tav tm="0">
                                          <p:val>
                                            <p:fltVal val="0"/>
                                          </p:val>
                                        </p:tav>
                                        <p:tav tm="100000">
                                          <p:val>
                                            <p:strVal val="#ppt_w"/>
                                          </p:val>
                                        </p:tav>
                                      </p:tavLst>
                                    </p:anim>
                                    <p:anim calcmode="lin" valueType="num">
                                      <p:cBhvr>
                                        <p:cTn id="80" dur="500" fill="hold"/>
                                        <p:tgtEl>
                                          <p:spTgt spid="65"/>
                                        </p:tgtEl>
                                        <p:attrNameLst>
                                          <p:attrName>ppt_h</p:attrName>
                                        </p:attrNameLst>
                                      </p:cBhvr>
                                      <p:tavLst>
                                        <p:tav tm="0">
                                          <p:val>
                                            <p:strVal val="#ppt_h"/>
                                          </p:val>
                                        </p:tav>
                                        <p:tav tm="100000">
                                          <p:val>
                                            <p:strVal val="#ppt_h"/>
                                          </p:val>
                                        </p:tav>
                                      </p:tavLst>
                                    </p:anim>
                                  </p:childTnLst>
                                </p:cTn>
                              </p:par>
                              <p:par>
                                <p:cTn id="81" presetID="53" presetClass="entr" presetSubtype="0" fill="hold" grpId="0" nodeType="withEffect" nodePh="1">
                                  <p:stCondLst>
                                    <p:cond delay="0"/>
                                  </p:stCondLst>
                                  <p:endCondLst>
                                    <p:cond evt="begin" delay="0">
                                      <p:tn val="81"/>
                                    </p:cond>
                                  </p:endCondLst>
                                  <p:childTnLst>
                                    <p:set>
                                      <p:cBhvr>
                                        <p:cTn id="82" dur="1" fill="hold">
                                          <p:stCondLst>
                                            <p:cond delay="0"/>
                                          </p:stCondLst>
                                        </p:cTn>
                                        <p:tgtEl>
                                          <p:spTgt spid="190"/>
                                        </p:tgtEl>
                                        <p:attrNameLst>
                                          <p:attrName>style.visibility</p:attrName>
                                        </p:attrNameLst>
                                      </p:cBhvr>
                                      <p:to>
                                        <p:strVal val="visible"/>
                                      </p:to>
                                    </p:set>
                                    <p:anim calcmode="lin" valueType="num">
                                      <p:cBhvr>
                                        <p:cTn id="83" dur="500" fill="hold"/>
                                        <p:tgtEl>
                                          <p:spTgt spid="190"/>
                                        </p:tgtEl>
                                        <p:attrNameLst>
                                          <p:attrName>ppt_w</p:attrName>
                                        </p:attrNameLst>
                                      </p:cBhvr>
                                      <p:tavLst>
                                        <p:tav tm="0">
                                          <p:val>
                                            <p:fltVal val="0"/>
                                          </p:val>
                                        </p:tav>
                                        <p:tav tm="100000">
                                          <p:val>
                                            <p:strVal val="#ppt_w"/>
                                          </p:val>
                                        </p:tav>
                                      </p:tavLst>
                                    </p:anim>
                                    <p:anim calcmode="lin" valueType="num">
                                      <p:cBhvr>
                                        <p:cTn id="84" dur="500" fill="hold"/>
                                        <p:tgtEl>
                                          <p:spTgt spid="190"/>
                                        </p:tgtEl>
                                        <p:attrNameLst>
                                          <p:attrName>ppt_h</p:attrName>
                                        </p:attrNameLst>
                                      </p:cBhvr>
                                      <p:tavLst>
                                        <p:tav tm="0">
                                          <p:val>
                                            <p:fltVal val="0"/>
                                          </p:val>
                                        </p:tav>
                                        <p:tav tm="100000">
                                          <p:val>
                                            <p:strVal val="#ppt_h"/>
                                          </p:val>
                                        </p:tav>
                                      </p:tavLst>
                                    </p:anim>
                                    <p:animEffect transition="in" filter="fade">
                                      <p:cBhvr>
                                        <p:cTn id="85" dur="500"/>
                                        <p:tgtEl>
                                          <p:spTgt spid="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9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그룹 33"/>
          <p:cNvGrpSpPr/>
          <p:nvPr/>
        </p:nvGrpSpPr>
        <p:grpSpPr>
          <a:xfrm>
            <a:off x="344297" y="1590609"/>
            <a:ext cx="8729561" cy="4075008"/>
            <a:chOff x="3122770" y="807194"/>
            <a:chExt cx="5326276" cy="4075008"/>
          </a:xfrm>
        </p:grpSpPr>
        <p:sp>
          <p:nvSpPr>
            <p:cNvPr id="69" name="TextBox 68"/>
            <p:cNvSpPr txBox="1"/>
            <p:nvPr/>
          </p:nvSpPr>
          <p:spPr>
            <a:xfrm>
              <a:off x="4588099" y="807194"/>
              <a:ext cx="2707253" cy="579451"/>
            </a:xfrm>
            <a:prstGeom prst="rect">
              <a:avLst/>
            </a:prstGeom>
            <a:noFill/>
          </p:spPr>
          <p:txBody>
            <a:bodyPr wrap="square" lIns="0" tIns="0" rIns="0" bIns="0" rtlCol="0" anchor="ctr">
              <a:noAutofit/>
            </a:bodyPr>
            <a:lstStyle/>
            <a:p>
              <a:pPr lvl="0" algn="ctr"/>
              <a:endParaRPr lang="en-US" altLang="lt-LT" sz="1400" dirty="0">
                <a:latin typeface="Times New Roman" panose="02020603050405020304" pitchFamily="18" charset="0"/>
                <a:cs typeface="Times New Roman" panose="02020603050405020304" pitchFamily="18" charset="0"/>
              </a:endParaRPr>
            </a:p>
            <a:p>
              <a:pPr lvl="0" algn="ctr"/>
              <a:r>
                <a:rPr lang="lt-LT" altLang="en-US" sz="1400" dirty="0">
                  <a:latin typeface="Times New Roman" panose="02020603050405020304" pitchFamily="18" charset="0"/>
                  <a:cs typeface="Times New Roman" panose="02020603050405020304" pitchFamily="18" charset="0"/>
                </a:rPr>
                <a:t>Valstybės ir savivaldybės </a:t>
              </a:r>
              <a:r>
                <a:rPr lang="lt-LT" altLang="en-US" sz="1400" u="sng" dirty="0">
                  <a:latin typeface="Times New Roman" panose="02020603050405020304" pitchFamily="18" charset="0"/>
                  <a:cs typeface="Times New Roman" panose="02020603050405020304" pitchFamily="18" charset="0"/>
                </a:rPr>
                <a:t>įstaigos</a:t>
              </a:r>
              <a:r>
                <a:rPr lang="lt-LT" altLang="en-US" sz="1400" dirty="0">
                  <a:latin typeface="Times New Roman" panose="02020603050405020304" pitchFamily="18" charset="0"/>
                  <a:cs typeface="Times New Roman" panose="02020603050405020304" pitchFamily="18" charset="0"/>
                </a:rPr>
                <a:t>, veiklos srit</a:t>
              </a:r>
              <a:r>
                <a:rPr lang="en-US" altLang="en-US" sz="1400" dirty="0">
                  <a:latin typeface="Times New Roman" panose="02020603050405020304" pitchFamily="18" charset="0"/>
                  <a:cs typeface="Times New Roman" panose="02020603050405020304" pitchFamily="18" charset="0"/>
                </a:rPr>
                <a:t>is</a:t>
              </a:r>
              <a:r>
                <a:rPr lang="lt-LT" altLang="en-US" sz="1400" dirty="0">
                  <a:latin typeface="Times New Roman" panose="02020603050405020304" pitchFamily="18" charset="0"/>
                  <a:cs typeface="Times New Roman" panose="02020603050405020304" pitchFamily="18" charset="0"/>
                </a:rPr>
                <a:t>, kurio</a:t>
              </a:r>
              <a:r>
                <a:rPr lang="en-US" altLang="en-US" sz="1400" dirty="0">
                  <a:latin typeface="Times New Roman" panose="02020603050405020304" pitchFamily="18" charset="0"/>
                  <a:cs typeface="Times New Roman" panose="02020603050405020304" pitchFamily="18" charset="0"/>
                </a:rPr>
                <a:t>s</a:t>
              </a:r>
              <a:r>
                <a:rPr lang="lt-LT" altLang="en-US" sz="1400" dirty="0">
                  <a:latin typeface="Times New Roman" panose="02020603050405020304" pitchFamily="18" charset="0"/>
                  <a:cs typeface="Times New Roman" panose="02020603050405020304" pitchFamily="18" charset="0"/>
                </a:rPr>
                <a:t>e buvo atliekamas korupcijos pasireiškimo tikimybės nustatymas</a:t>
              </a:r>
              <a:r>
                <a:rPr lang="en-US" altLang="ko-KR" sz="1400" dirty="0">
                  <a:gradFill>
                    <a:gsLst>
                      <a:gs pos="0">
                        <a:schemeClr val="tx1">
                          <a:alpha val="70000"/>
                        </a:schemeClr>
                      </a:gs>
                      <a:gs pos="100000">
                        <a:schemeClr val="tx1">
                          <a:alpha val="70000"/>
                        </a:schemeClr>
                      </a:gs>
                    </a:gsLst>
                    <a:lin ang="5400000" scaled="0"/>
                  </a:gradFill>
                  <a:latin typeface="Times New Roman" panose="02020603050405020304" pitchFamily="18" charset="0"/>
                  <a:ea typeface="Roboto Light" pitchFamily="2" charset="0"/>
                  <a:cs typeface="Times New Roman" panose="02020603050405020304" pitchFamily="18" charset="0"/>
                </a:rPr>
                <a:t> </a:t>
              </a:r>
            </a:p>
          </p:txBody>
        </p:sp>
        <p:sp>
          <p:nvSpPr>
            <p:cNvPr id="154" name="TextBox 153"/>
            <p:cNvSpPr txBox="1"/>
            <p:nvPr/>
          </p:nvSpPr>
          <p:spPr>
            <a:xfrm>
              <a:off x="7223801" y="2335068"/>
              <a:ext cx="1225245" cy="1045282"/>
            </a:xfrm>
            <a:prstGeom prst="rect">
              <a:avLst/>
            </a:prstGeom>
            <a:noFill/>
          </p:spPr>
          <p:txBody>
            <a:bodyPr wrap="square" lIns="0" tIns="0" rIns="0" bIns="0" rtlCol="0" anchor="ctr">
              <a:noAutofit/>
            </a:bodyPr>
            <a:lstStyle/>
            <a:p>
              <a:pPr lvl="0" algn="ctr"/>
              <a:r>
                <a:rPr lang="lt-LT" altLang="en-US" sz="1400" u="sng" dirty="0">
                  <a:latin typeface="Times New Roman" panose="02020603050405020304" pitchFamily="18" charset="0"/>
                  <a:cs typeface="Times New Roman" panose="02020603050405020304" pitchFamily="18" charset="0"/>
                </a:rPr>
                <a:t>įgaliotus subjektus</a:t>
              </a:r>
              <a:r>
                <a:rPr lang="lt-LT" altLang="en-US" sz="1400" dirty="0">
                  <a:latin typeface="Times New Roman" panose="02020603050405020304" pitchFamily="18" charset="0"/>
                  <a:cs typeface="Times New Roman" panose="02020603050405020304" pitchFamily="18" charset="0"/>
                </a:rPr>
                <a:t>, </a:t>
              </a:r>
            </a:p>
            <a:p>
              <a:pPr lvl="0" algn="ctr"/>
              <a:r>
                <a:rPr lang="lt-LT" altLang="en-US" sz="1400" dirty="0">
                  <a:latin typeface="Times New Roman" panose="02020603050405020304" pitchFamily="18" charset="0"/>
                  <a:cs typeface="Times New Roman" panose="02020603050405020304" pitchFamily="18" charset="0"/>
                </a:rPr>
                <a:t>nustačiusius korupcijos </a:t>
              </a:r>
            </a:p>
            <a:p>
              <a:pPr lvl="0" algn="ctr"/>
              <a:r>
                <a:rPr lang="lt-LT" altLang="en-US" sz="1400" dirty="0">
                  <a:latin typeface="Times New Roman" panose="02020603050405020304" pitchFamily="18" charset="0"/>
                  <a:cs typeface="Times New Roman" panose="02020603050405020304" pitchFamily="18" charset="0"/>
                </a:rPr>
                <a:t>pasireiškimo tikimybę</a:t>
              </a:r>
              <a:endParaRPr lang="en-US" altLang="ko-KR" sz="1400" dirty="0">
                <a:gradFill>
                  <a:gsLst>
                    <a:gs pos="0">
                      <a:schemeClr val="tx1">
                        <a:alpha val="70000"/>
                      </a:schemeClr>
                    </a:gs>
                    <a:gs pos="100000">
                      <a:schemeClr val="tx1">
                        <a:alpha val="70000"/>
                      </a:schemeClr>
                    </a:gs>
                  </a:gsLst>
                  <a:lin ang="5400000" scaled="0"/>
                </a:gradFill>
                <a:ea typeface="Roboto Light" pitchFamily="2" charset="0"/>
                <a:cs typeface="Roboto Condensed Regular"/>
              </a:endParaRPr>
            </a:p>
          </p:txBody>
        </p:sp>
        <p:sp>
          <p:nvSpPr>
            <p:cNvPr id="155" name="TextBox 154"/>
            <p:cNvSpPr txBox="1"/>
            <p:nvPr/>
          </p:nvSpPr>
          <p:spPr>
            <a:xfrm>
              <a:off x="3122770" y="2342479"/>
              <a:ext cx="1375448" cy="788071"/>
            </a:xfrm>
            <a:prstGeom prst="rect">
              <a:avLst/>
            </a:prstGeom>
            <a:noFill/>
          </p:spPr>
          <p:txBody>
            <a:bodyPr wrap="square" lIns="0" tIns="0" rIns="0" bIns="0" rtlCol="0" anchor="ctr">
              <a:noAutofit/>
            </a:bodyPr>
            <a:lstStyle/>
            <a:p>
              <a:pPr lvl="0" algn="ctr"/>
              <a:r>
                <a:rPr lang="lt-LT" altLang="en-US" sz="1400" u="sng" dirty="0">
                  <a:latin typeface="Times New Roman" panose="02020603050405020304" pitchFamily="18" charset="0"/>
                  <a:cs typeface="Times New Roman" panose="02020603050405020304" pitchFamily="18" charset="0"/>
                </a:rPr>
                <a:t>pateikiamus siūlymus </a:t>
              </a:r>
              <a:r>
                <a:rPr lang="lt-LT" altLang="en-US" sz="1400" dirty="0">
                  <a:latin typeface="Times New Roman" panose="02020603050405020304" pitchFamily="18" charset="0"/>
                  <a:cs typeface="Times New Roman" panose="02020603050405020304" pitchFamily="18" charset="0"/>
                </a:rPr>
                <a:t>dėl </a:t>
              </a:r>
            </a:p>
            <a:p>
              <a:pPr lvl="0" algn="ctr"/>
              <a:r>
                <a:rPr lang="lt-LT" altLang="en-US" sz="1400" dirty="0">
                  <a:latin typeface="Times New Roman" panose="02020603050405020304" pitchFamily="18" charset="0"/>
                  <a:cs typeface="Times New Roman" panose="02020603050405020304" pitchFamily="18" charset="0"/>
                </a:rPr>
                <a:t>korupcijos rizikos veiksnių </a:t>
              </a:r>
            </a:p>
            <a:p>
              <a:pPr lvl="0" algn="ctr"/>
              <a:r>
                <a:rPr lang="lt-LT" altLang="en-US" sz="1400" dirty="0">
                  <a:latin typeface="Times New Roman" panose="02020603050405020304" pitchFamily="18" charset="0"/>
                  <a:cs typeface="Times New Roman" panose="02020603050405020304" pitchFamily="18" charset="0"/>
                </a:rPr>
                <a:t>neigiamos įtakos panaikinimo ar sumažinimo</a:t>
              </a:r>
              <a:endParaRPr lang="en-US" altLang="ko-KR" sz="1400" dirty="0">
                <a:gradFill>
                  <a:gsLst>
                    <a:gs pos="0">
                      <a:schemeClr val="tx1">
                        <a:alpha val="70000"/>
                      </a:schemeClr>
                    </a:gs>
                    <a:gs pos="100000">
                      <a:schemeClr val="tx1">
                        <a:alpha val="70000"/>
                      </a:schemeClr>
                    </a:gs>
                  </a:gsLst>
                  <a:lin ang="5400000" scaled="0"/>
                </a:gradFill>
                <a:ea typeface="Roboto Light" pitchFamily="2" charset="0"/>
                <a:cs typeface="Roboto Condensed Regular"/>
              </a:endParaRPr>
            </a:p>
          </p:txBody>
        </p:sp>
        <p:sp>
          <p:nvSpPr>
            <p:cNvPr id="156" name="TextBox 155"/>
            <p:cNvSpPr txBox="1"/>
            <p:nvPr/>
          </p:nvSpPr>
          <p:spPr>
            <a:xfrm>
              <a:off x="3122771" y="3741351"/>
              <a:ext cx="1431481" cy="1055650"/>
            </a:xfrm>
            <a:prstGeom prst="rect">
              <a:avLst/>
            </a:prstGeom>
            <a:noFill/>
          </p:spPr>
          <p:txBody>
            <a:bodyPr wrap="square" lIns="0" tIns="0" rIns="0" bIns="0" rtlCol="0" anchor="ctr">
              <a:noAutofit/>
            </a:bodyPr>
            <a:lstStyle/>
            <a:p>
              <a:pPr lvl="0" algn="ctr"/>
              <a:r>
                <a:rPr lang="lt-LT" altLang="en-US" sz="1400" u="sng" dirty="0">
                  <a:latin typeface="Times New Roman" panose="02020603050405020304" pitchFamily="18" charset="0"/>
                  <a:cs typeface="Times New Roman" panose="02020603050405020304" pitchFamily="18" charset="0"/>
                </a:rPr>
                <a:t>nustatytus</a:t>
              </a:r>
              <a:r>
                <a:rPr lang="lt-LT" altLang="en-US" sz="1400" dirty="0">
                  <a:latin typeface="Times New Roman" panose="02020603050405020304" pitchFamily="18" charset="0"/>
                  <a:cs typeface="Times New Roman" panose="02020603050405020304" pitchFamily="18" charset="0"/>
                </a:rPr>
                <a:t> korupcijos rizikos </a:t>
              </a:r>
            </a:p>
            <a:p>
              <a:pPr lvl="0" algn="ctr"/>
              <a:r>
                <a:rPr lang="lt-LT" altLang="en-US" sz="1400" u="sng" dirty="0">
                  <a:latin typeface="Times New Roman" panose="02020603050405020304" pitchFamily="18" charset="0"/>
                  <a:cs typeface="Times New Roman" panose="02020603050405020304" pitchFamily="18" charset="0"/>
                </a:rPr>
                <a:t>veiksnius</a:t>
              </a:r>
              <a:r>
                <a:rPr lang="lt-LT" altLang="en-US" sz="1400" dirty="0">
                  <a:latin typeface="Times New Roman" panose="02020603050405020304" pitchFamily="18" charset="0"/>
                  <a:cs typeface="Times New Roman" panose="02020603050405020304" pitchFamily="18" charset="0"/>
                </a:rPr>
                <a:t>, susijusius su </a:t>
              </a:r>
            </a:p>
            <a:p>
              <a:pPr lvl="0" algn="ctr"/>
              <a:r>
                <a:rPr lang="lt-LT" altLang="en-US" sz="1400" dirty="0">
                  <a:latin typeface="Times New Roman" panose="02020603050405020304" pitchFamily="18" charset="0"/>
                  <a:cs typeface="Times New Roman" panose="02020603050405020304" pitchFamily="18" charset="0"/>
                </a:rPr>
                <a:t>Korupcijos prevencijos įstatymo 6 straipsnio 3 dalyje įtvirtintais kriterijais</a:t>
              </a:r>
              <a:endParaRPr lang="en-US" altLang="ko-KR" sz="1400" dirty="0">
                <a:gradFill>
                  <a:gsLst>
                    <a:gs pos="0">
                      <a:schemeClr val="tx1">
                        <a:alpha val="70000"/>
                      </a:schemeClr>
                    </a:gs>
                    <a:gs pos="100000">
                      <a:schemeClr val="tx1">
                        <a:alpha val="70000"/>
                      </a:schemeClr>
                    </a:gs>
                  </a:gsLst>
                  <a:lin ang="5400000" scaled="0"/>
                </a:gradFill>
                <a:ea typeface="Roboto Light" pitchFamily="2" charset="0"/>
                <a:cs typeface="Roboto Condensed Regular"/>
              </a:endParaRPr>
            </a:p>
          </p:txBody>
        </p:sp>
        <p:sp>
          <p:nvSpPr>
            <p:cNvPr id="158" name="TextBox 157"/>
            <p:cNvSpPr txBox="1"/>
            <p:nvPr/>
          </p:nvSpPr>
          <p:spPr>
            <a:xfrm>
              <a:off x="6894117" y="3914701"/>
              <a:ext cx="946653" cy="967501"/>
            </a:xfrm>
            <a:prstGeom prst="rect">
              <a:avLst/>
            </a:prstGeom>
            <a:noFill/>
          </p:spPr>
          <p:txBody>
            <a:bodyPr wrap="square" lIns="0" tIns="0" rIns="0" bIns="0" rtlCol="0" anchor="ctr">
              <a:noAutofit/>
            </a:bodyPr>
            <a:lstStyle/>
            <a:p>
              <a:pPr algn="ctr">
                <a:lnSpc>
                  <a:spcPts val="900"/>
                </a:lnSpc>
              </a:pPr>
              <a:r>
                <a:rPr lang="lt-LT" altLang="en-US" sz="1400" dirty="0">
                  <a:latin typeface="Times New Roman" panose="02020603050405020304" pitchFamily="18" charset="0"/>
                  <a:cs typeface="Times New Roman" panose="02020603050405020304" pitchFamily="18" charset="0"/>
                </a:rPr>
                <a:t>analizuotą </a:t>
              </a:r>
              <a:r>
                <a:rPr lang="lt-LT" altLang="en-US" sz="1400" u="sng" dirty="0">
                  <a:latin typeface="Times New Roman" panose="02020603050405020304" pitchFamily="18" charset="0"/>
                  <a:cs typeface="Times New Roman" panose="02020603050405020304" pitchFamily="18" charset="0"/>
                </a:rPr>
                <a:t>laikotarpį</a:t>
              </a:r>
              <a:endParaRPr lang="en-US" altLang="ko-KR" sz="1400" dirty="0">
                <a:gradFill>
                  <a:gsLst>
                    <a:gs pos="0">
                      <a:schemeClr val="tx1">
                        <a:alpha val="70000"/>
                      </a:schemeClr>
                    </a:gs>
                    <a:gs pos="100000">
                      <a:schemeClr val="tx1">
                        <a:alpha val="70000"/>
                      </a:schemeClr>
                    </a:gs>
                  </a:gsLst>
                  <a:lin ang="5400000" scaled="0"/>
                </a:gradFill>
                <a:ea typeface="Roboto Light" pitchFamily="2" charset="0"/>
                <a:cs typeface="Roboto Condensed Regular"/>
              </a:endParaRPr>
            </a:p>
          </p:txBody>
        </p:sp>
      </p:grpSp>
      <p:grpSp>
        <p:nvGrpSpPr>
          <p:cNvPr id="32" name="그룹 31"/>
          <p:cNvGrpSpPr/>
          <p:nvPr/>
        </p:nvGrpSpPr>
        <p:grpSpPr>
          <a:xfrm>
            <a:off x="2674960" y="2752890"/>
            <a:ext cx="4149466" cy="2914859"/>
            <a:chOff x="4296730" y="1742660"/>
            <a:chExt cx="2530152" cy="2530144"/>
          </a:xfrm>
        </p:grpSpPr>
        <p:sp>
          <p:nvSpPr>
            <p:cNvPr id="33" name="Oval 5"/>
            <p:cNvSpPr>
              <a:spLocks noChangeArrowheads="1"/>
            </p:cNvSpPr>
            <p:nvPr/>
          </p:nvSpPr>
          <p:spPr bwMode="auto">
            <a:xfrm>
              <a:off x="4296731" y="1744511"/>
              <a:ext cx="2530150" cy="2526444"/>
            </a:xfrm>
            <a:custGeom>
              <a:avLst/>
              <a:gdLst/>
              <a:ahLst/>
              <a:cxnLst/>
              <a:rect l="l" t="t" r="r" b="b"/>
              <a:pathLst>
                <a:path w="1353314" h="1351334">
                  <a:moveTo>
                    <a:pt x="676657" y="107854"/>
                  </a:moveTo>
                  <a:cubicBezTo>
                    <a:pt x="362603" y="107854"/>
                    <a:pt x="108012" y="362073"/>
                    <a:pt x="108012" y="675667"/>
                  </a:cubicBezTo>
                  <a:cubicBezTo>
                    <a:pt x="108012" y="989261"/>
                    <a:pt x="362603" y="1243480"/>
                    <a:pt x="676657" y="1243480"/>
                  </a:cubicBezTo>
                  <a:cubicBezTo>
                    <a:pt x="990711" y="1243480"/>
                    <a:pt x="1245302" y="989261"/>
                    <a:pt x="1245302" y="675667"/>
                  </a:cubicBezTo>
                  <a:cubicBezTo>
                    <a:pt x="1245302" y="362073"/>
                    <a:pt x="990711" y="107854"/>
                    <a:pt x="676657" y="107854"/>
                  </a:cubicBezTo>
                  <a:close/>
                  <a:moveTo>
                    <a:pt x="676657" y="0"/>
                  </a:moveTo>
                  <a:cubicBezTo>
                    <a:pt x="1050364" y="0"/>
                    <a:pt x="1353314" y="302506"/>
                    <a:pt x="1353314" y="675667"/>
                  </a:cubicBezTo>
                  <a:cubicBezTo>
                    <a:pt x="1353314" y="1048828"/>
                    <a:pt x="1050364" y="1351334"/>
                    <a:pt x="676657" y="1351334"/>
                  </a:cubicBezTo>
                  <a:cubicBezTo>
                    <a:pt x="302950" y="1351334"/>
                    <a:pt x="0" y="1048828"/>
                    <a:pt x="0" y="675667"/>
                  </a:cubicBezTo>
                  <a:cubicBezTo>
                    <a:pt x="0" y="302506"/>
                    <a:pt x="302950" y="0"/>
                    <a:pt x="676657" y="0"/>
                  </a:cubicBezTo>
                  <a:close/>
                </a:path>
              </a:pathLst>
            </a:custGeom>
            <a:pattFill prst="ltDnDiag">
              <a:fgClr>
                <a:schemeClr val="bg2">
                  <a:lumMod val="75000"/>
                </a:schemeClr>
              </a:fgClr>
              <a:bgClr>
                <a:schemeClr val="bg2"/>
              </a:bgClr>
            </a:pattFill>
            <a:ln w="9"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95" name="타원 94"/>
            <p:cNvSpPr/>
            <p:nvPr/>
          </p:nvSpPr>
          <p:spPr>
            <a:xfrm>
              <a:off x="4296730" y="1742660"/>
              <a:ext cx="2530152" cy="2530144"/>
            </a:xfrm>
            <a:prstGeom prst="ellipse">
              <a:avLst/>
            </a:prstGeom>
            <a:noFill/>
            <a:ln w="3175" cap="flat" cmpd="sng" algn="ctr">
              <a:solidFill>
                <a:schemeClr val="accen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grpSp>
        <p:nvGrpSpPr>
          <p:cNvPr id="132" name="그룹 131"/>
          <p:cNvGrpSpPr/>
          <p:nvPr/>
        </p:nvGrpSpPr>
        <p:grpSpPr>
          <a:xfrm>
            <a:off x="4390512" y="2374261"/>
            <a:ext cx="805348" cy="806797"/>
            <a:chOff x="5388526" y="1347095"/>
            <a:chExt cx="805348" cy="806797"/>
          </a:xfrm>
        </p:grpSpPr>
        <p:sp>
          <p:nvSpPr>
            <p:cNvPr id="133" name="타원 132"/>
            <p:cNvSpPr/>
            <p:nvPr/>
          </p:nvSpPr>
          <p:spPr>
            <a:xfrm>
              <a:off x="5388526" y="1347095"/>
              <a:ext cx="805348" cy="806796"/>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34" name="타원 111"/>
            <p:cNvSpPr/>
            <p:nvPr/>
          </p:nvSpPr>
          <p:spPr>
            <a:xfrm>
              <a:off x="5605916" y="1521893"/>
              <a:ext cx="587958" cy="631999"/>
            </a:xfrm>
            <a:custGeom>
              <a:avLst/>
              <a:gdLst/>
              <a:ahLst/>
              <a:cxnLst/>
              <a:rect l="l" t="t" r="r" b="b"/>
              <a:pathLst>
                <a:path w="587958" h="631999">
                  <a:moveTo>
                    <a:pt x="515732" y="0"/>
                  </a:moveTo>
                  <a:cubicBezTo>
                    <a:pt x="561413" y="64854"/>
                    <a:pt x="587958" y="143990"/>
                    <a:pt x="587958" y="229326"/>
                  </a:cubicBezTo>
                  <a:cubicBezTo>
                    <a:pt x="587958" y="451716"/>
                    <a:pt x="407675" y="631999"/>
                    <a:pt x="185284" y="631999"/>
                  </a:cubicBezTo>
                  <a:cubicBezTo>
                    <a:pt x="118132" y="631999"/>
                    <a:pt x="54819" y="615561"/>
                    <a:pt x="0" y="584861"/>
                  </a:cubicBezTo>
                  <a:cubicBezTo>
                    <a:pt x="34632" y="595451"/>
                    <a:pt x="71363" y="600249"/>
                    <a:pt x="109215" y="600249"/>
                  </a:cubicBezTo>
                  <a:cubicBezTo>
                    <a:pt x="351271" y="600249"/>
                    <a:pt x="547496" y="404024"/>
                    <a:pt x="547496" y="161969"/>
                  </a:cubicBezTo>
                  <a:cubicBezTo>
                    <a:pt x="547496" y="104644"/>
                    <a:pt x="536490" y="49889"/>
                    <a:pt x="515732" y="0"/>
                  </a:cubicBezTo>
                  <a:close/>
                </a:path>
              </a:pathLst>
            </a:custGeom>
            <a:solidFill>
              <a:srgbClr val="000000">
                <a:alpha val="10000"/>
              </a:srgb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35" name="타원 134"/>
            <p:cNvSpPr/>
            <p:nvPr/>
          </p:nvSpPr>
          <p:spPr>
            <a:xfrm>
              <a:off x="5957506" y="1348545"/>
              <a:ext cx="236368" cy="236368"/>
            </a:xfrm>
            <a:prstGeom prst="ellipse">
              <a:avLst/>
            </a:prstGeom>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en-US" altLang="ko-KR" sz="1200" b="1" dirty="0">
                  <a:gradFill>
                    <a:gsLst>
                      <a:gs pos="0">
                        <a:schemeClr val="accent1"/>
                      </a:gs>
                      <a:gs pos="100000">
                        <a:schemeClr val="accent1"/>
                      </a:gs>
                    </a:gsLst>
                    <a:lin ang="5400000" scaled="0"/>
                  </a:gradFill>
                  <a:latin typeface="Bebas Neue" pitchFamily="34" charset="0"/>
                  <a:ea typeface="+mj-ea"/>
                </a:rPr>
                <a:t>1</a:t>
              </a:r>
              <a:endParaRPr lang="ko-KR" altLang="en-US" sz="1200" b="1" dirty="0">
                <a:gradFill>
                  <a:gsLst>
                    <a:gs pos="0">
                      <a:schemeClr val="accent1"/>
                    </a:gs>
                    <a:gs pos="100000">
                      <a:schemeClr val="accent1"/>
                    </a:gs>
                  </a:gsLst>
                  <a:lin ang="5400000" scaled="0"/>
                </a:gradFill>
                <a:latin typeface="Bebas Neue" pitchFamily="34" charset="0"/>
                <a:ea typeface="+mj-ea"/>
              </a:endParaRPr>
            </a:p>
          </p:txBody>
        </p:sp>
      </p:grpSp>
      <p:grpSp>
        <p:nvGrpSpPr>
          <p:cNvPr id="136" name="그룹 135"/>
          <p:cNvGrpSpPr/>
          <p:nvPr/>
        </p:nvGrpSpPr>
        <p:grpSpPr>
          <a:xfrm>
            <a:off x="2624959" y="2889527"/>
            <a:ext cx="805348" cy="873739"/>
            <a:chOff x="5388526" y="1280153"/>
            <a:chExt cx="805348" cy="873739"/>
          </a:xfrm>
        </p:grpSpPr>
        <p:sp>
          <p:nvSpPr>
            <p:cNvPr id="137" name="타원 136"/>
            <p:cNvSpPr/>
            <p:nvPr/>
          </p:nvSpPr>
          <p:spPr>
            <a:xfrm>
              <a:off x="5388526" y="1300107"/>
              <a:ext cx="805348" cy="853784"/>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38" name="타원 111"/>
            <p:cNvSpPr/>
            <p:nvPr/>
          </p:nvSpPr>
          <p:spPr>
            <a:xfrm>
              <a:off x="5605916" y="1521893"/>
              <a:ext cx="587958" cy="631999"/>
            </a:xfrm>
            <a:custGeom>
              <a:avLst/>
              <a:gdLst/>
              <a:ahLst/>
              <a:cxnLst/>
              <a:rect l="l" t="t" r="r" b="b"/>
              <a:pathLst>
                <a:path w="587958" h="631999">
                  <a:moveTo>
                    <a:pt x="515732" y="0"/>
                  </a:moveTo>
                  <a:cubicBezTo>
                    <a:pt x="561413" y="64854"/>
                    <a:pt x="587958" y="143990"/>
                    <a:pt x="587958" y="229326"/>
                  </a:cubicBezTo>
                  <a:cubicBezTo>
                    <a:pt x="587958" y="451716"/>
                    <a:pt x="407675" y="631999"/>
                    <a:pt x="185284" y="631999"/>
                  </a:cubicBezTo>
                  <a:cubicBezTo>
                    <a:pt x="118132" y="631999"/>
                    <a:pt x="54819" y="615561"/>
                    <a:pt x="0" y="584861"/>
                  </a:cubicBezTo>
                  <a:cubicBezTo>
                    <a:pt x="34632" y="595451"/>
                    <a:pt x="71363" y="600249"/>
                    <a:pt x="109215" y="600249"/>
                  </a:cubicBezTo>
                  <a:cubicBezTo>
                    <a:pt x="351271" y="600249"/>
                    <a:pt x="547496" y="404024"/>
                    <a:pt x="547496" y="161969"/>
                  </a:cubicBezTo>
                  <a:cubicBezTo>
                    <a:pt x="547496" y="104644"/>
                    <a:pt x="536490" y="49889"/>
                    <a:pt x="515732" y="0"/>
                  </a:cubicBezTo>
                  <a:close/>
                </a:path>
              </a:pathLst>
            </a:custGeom>
            <a:solidFill>
              <a:srgbClr val="000000">
                <a:alpha val="10000"/>
              </a:srgb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39" name="타원 138"/>
            <p:cNvSpPr/>
            <p:nvPr/>
          </p:nvSpPr>
          <p:spPr>
            <a:xfrm>
              <a:off x="5839323" y="1280153"/>
              <a:ext cx="236368" cy="236368"/>
            </a:xfrm>
            <a:prstGeom prst="ellipse">
              <a:avLst/>
            </a:prstGeom>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en-US" altLang="ko-KR" sz="1200" b="1" dirty="0">
                  <a:gradFill>
                    <a:gsLst>
                      <a:gs pos="0">
                        <a:schemeClr val="accent1"/>
                      </a:gs>
                      <a:gs pos="100000">
                        <a:schemeClr val="accent1"/>
                      </a:gs>
                    </a:gsLst>
                    <a:lin ang="5400000" scaled="0"/>
                  </a:gradFill>
                  <a:latin typeface="Bebas Neue" pitchFamily="34" charset="0"/>
                  <a:ea typeface="+mj-ea"/>
                </a:rPr>
                <a:t>5</a:t>
              </a:r>
              <a:endParaRPr lang="ko-KR" altLang="en-US" sz="1200" b="1" dirty="0">
                <a:gradFill>
                  <a:gsLst>
                    <a:gs pos="0">
                      <a:schemeClr val="accent1"/>
                    </a:gs>
                    <a:gs pos="100000">
                      <a:schemeClr val="accent1"/>
                    </a:gs>
                  </a:gsLst>
                  <a:lin ang="5400000" scaled="0"/>
                </a:gradFill>
                <a:latin typeface="Bebas Neue" pitchFamily="34" charset="0"/>
                <a:ea typeface="+mj-ea"/>
              </a:endParaRPr>
            </a:p>
          </p:txBody>
        </p:sp>
      </p:grpSp>
      <p:grpSp>
        <p:nvGrpSpPr>
          <p:cNvPr id="140" name="그룹 139"/>
          <p:cNvGrpSpPr/>
          <p:nvPr/>
        </p:nvGrpSpPr>
        <p:grpSpPr>
          <a:xfrm>
            <a:off x="6202909" y="3007710"/>
            <a:ext cx="805348" cy="805347"/>
            <a:chOff x="5388526" y="1348545"/>
            <a:chExt cx="805348" cy="805347"/>
          </a:xfrm>
        </p:grpSpPr>
        <p:sp>
          <p:nvSpPr>
            <p:cNvPr id="141" name="타원 140"/>
            <p:cNvSpPr/>
            <p:nvPr/>
          </p:nvSpPr>
          <p:spPr>
            <a:xfrm>
              <a:off x="5388526" y="1348545"/>
              <a:ext cx="805348" cy="805346"/>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42" name="타원 111"/>
            <p:cNvSpPr/>
            <p:nvPr/>
          </p:nvSpPr>
          <p:spPr>
            <a:xfrm>
              <a:off x="5605916" y="1521893"/>
              <a:ext cx="587958" cy="631999"/>
            </a:xfrm>
            <a:custGeom>
              <a:avLst/>
              <a:gdLst/>
              <a:ahLst/>
              <a:cxnLst/>
              <a:rect l="l" t="t" r="r" b="b"/>
              <a:pathLst>
                <a:path w="587958" h="631999">
                  <a:moveTo>
                    <a:pt x="515732" y="0"/>
                  </a:moveTo>
                  <a:cubicBezTo>
                    <a:pt x="561413" y="64854"/>
                    <a:pt x="587958" y="143990"/>
                    <a:pt x="587958" y="229326"/>
                  </a:cubicBezTo>
                  <a:cubicBezTo>
                    <a:pt x="587958" y="451716"/>
                    <a:pt x="407675" y="631999"/>
                    <a:pt x="185284" y="631999"/>
                  </a:cubicBezTo>
                  <a:cubicBezTo>
                    <a:pt x="118132" y="631999"/>
                    <a:pt x="54819" y="615561"/>
                    <a:pt x="0" y="584861"/>
                  </a:cubicBezTo>
                  <a:cubicBezTo>
                    <a:pt x="34632" y="595451"/>
                    <a:pt x="71363" y="600249"/>
                    <a:pt x="109215" y="600249"/>
                  </a:cubicBezTo>
                  <a:cubicBezTo>
                    <a:pt x="351271" y="600249"/>
                    <a:pt x="547496" y="404024"/>
                    <a:pt x="547496" y="161969"/>
                  </a:cubicBezTo>
                  <a:cubicBezTo>
                    <a:pt x="547496" y="104644"/>
                    <a:pt x="536490" y="49889"/>
                    <a:pt x="515732" y="0"/>
                  </a:cubicBezTo>
                  <a:close/>
                </a:path>
              </a:pathLst>
            </a:custGeom>
            <a:solidFill>
              <a:srgbClr val="000000">
                <a:alpha val="10000"/>
              </a:srgb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43" name="타원 142"/>
            <p:cNvSpPr/>
            <p:nvPr/>
          </p:nvSpPr>
          <p:spPr>
            <a:xfrm>
              <a:off x="5957506" y="1348545"/>
              <a:ext cx="236368" cy="236368"/>
            </a:xfrm>
            <a:prstGeom prst="ellipse">
              <a:avLst/>
            </a:prstGeom>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en-US" altLang="ko-KR" sz="1200" b="1" dirty="0">
                  <a:gradFill>
                    <a:gsLst>
                      <a:gs pos="0">
                        <a:schemeClr val="accent1"/>
                      </a:gs>
                      <a:gs pos="100000">
                        <a:schemeClr val="accent1"/>
                      </a:gs>
                    </a:gsLst>
                    <a:lin ang="5400000" scaled="0"/>
                  </a:gradFill>
                  <a:latin typeface="Bebas Neue" pitchFamily="34" charset="0"/>
                  <a:ea typeface="+mj-ea"/>
                </a:rPr>
                <a:t>2</a:t>
              </a:r>
              <a:endParaRPr lang="ko-KR" altLang="en-US" sz="1200" b="1" dirty="0">
                <a:gradFill>
                  <a:gsLst>
                    <a:gs pos="0">
                      <a:schemeClr val="accent1"/>
                    </a:gs>
                    <a:gs pos="100000">
                      <a:schemeClr val="accent1"/>
                    </a:gs>
                  </a:gsLst>
                  <a:lin ang="5400000" scaled="0"/>
                </a:gradFill>
                <a:latin typeface="Bebas Neue" pitchFamily="34" charset="0"/>
                <a:ea typeface="+mj-ea"/>
              </a:endParaRPr>
            </a:p>
          </p:txBody>
        </p:sp>
      </p:grpSp>
      <p:grpSp>
        <p:nvGrpSpPr>
          <p:cNvPr id="144" name="그룹 143"/>
          <p:cNvGrpSpPr/>
          <p:nvPr/>
        </p:nvGrpSpPr>
        <p:grpSpPr>
          <a:xfrm>
            <a:off x="3114718" y="4747166"/>
            <a:ext cx="805348" cy="805347"/>
            <a:chOff x="5388526" y="1348545"/>
            <a:chExt cx="805348" cy="805347"/>
          </a:xfrm>
        </p:grpSpPr>
        <p:sp>
          <p:nvSpPr>
            <p:cNvPr id="145" name="타원 144"/>
            <p:cNvSpPr/>
            <p:nvPr/>
          </p:nvSpPr>
          <p:spPr>
            <a:xfrm>
              <a:off x="5388526" y="1348545"/>
              <a:ext cx="805348" cy="805346"/>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46" name="타원 111"/>
            <p:cNvSpPr/>
            <p:nvPr/>
          </p:nvSpPr>
          <p:spPr>
            <a:xfrm>
              <a:off x="5605916" y="1521893"/>
              <a:ext cx="587958" cy="631999"/>
            </a:xfrm>
            <a:custGeom>
              <a:avLst/>
              <a:gdLst/>
              <a:ahLst/>
              <a:cxnLst/>
              <a:rect l="l" t="t" r="r" b="b"/>
              <a:pathLst>
                <a:path w="587958" h="631999">
                  <a:moveTo>
                    <a:pt x="515732" y="0"/>
                  </a:moveTo>
                  <a:cubicBezTo>
                    <a:pt x="561413" y="64854"/>
                    <a:pt x="587958" y="143990"/>
                    <a:pt x="587958" y="229326"/>
                  </a:cubicBezTo>
                  <a:cubicBezTo>
                    <a:pt x="587958" y="451716"/>
                    <a:pt x="407675" y="631999"/>
                    <a:pt x="185284" y="631999"/>
                  </a:cubicBezTo>
                  <a:cubicBezTo>
                    <a:pt x="118132" y="631999"/>
                    <a:pt x="54819" y="615561"/>
                    <a:pt x="0" y="584861"/>
                  </a:cubicBezTo>
                  <a:cubicBezTo>
                    <a:pt x="34632" y="595451"/>
                    <a:pt x="71363" y="600249"/>
                    <a:pt x="109215" y="600249"/>
                  </a:cubicBezTo>
                  <a:cubicBezTo>
                    <a:pt x="351271" y="600249"/>
                    <a:pt x="547496" y="404024"/>
                    <a:pt x="547496" y="161969"/>
                  </a:cubicBezTo>
                  <a:cubicBezTo>
                    <a:pt x="547496" y="104644"/>
                    <a:pt x="536490" y="49889"/>
                    <a:pt x="515732" y="0"/>
                  </a:cubicBezTo>
                  <a:close/>
                </a:path>
              </a:pathLst>
            </a:custGeom>
            <a:solidFill>
              <a:srgbClr val="000000">
                <a:alpha val="10000"/>
              </a:srgb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47" name="타원 146"/>
            <p:cNvSpPr/>
            <p:nvPr/>
          </p:nvSpPr>
          <p:spPr>
            <a:xfrm>
              <a:off x="5957506" y="1348545"/>
              <a:ext cx="236368" cy="236368"/>
            </a:xfrm>
            <a:prstGeom prst="ellipse">
              <a:avLst/>
            </a:prstGeom>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en-US" altLang="ko-KR" sz="1200" b="1" dirty="0">
                  <a:gradFill>
                    <a:gsLst>
                      <a:gs pos="0">
                        <a:schemeClr val="accent1"/>
                      </a:gs>
                      <a:gs pos="100000">
                        <a:schemeClr val="accent1"/>
                      </a:gs>
                    </a:gsLst>
                    <a:lin ang="5400000" scaled="0"/>
                  </a:gradFill>
                  <a:latin typeface="Bebas Neue" pitchFamily="34" charset="0"/>
                  <a:ea typeface="+mj-ea"/>
                </a:rPr>
                <a:t>4</a:t>
              </a:r>
              <a:endParaRPr lang="ko-KR" altLang="en-US" sz="1200" b="1" dirty="0">
                <a:gradFill>
                  <a:gsLst>
                    <a:gs pos="0">
                      <a:schemeClr val="accent1"/>
                    </a:gs>
                    <a:gs pos="100000">
                      <a:schemeClr val="accent1"/>
                    </a:gs>
                  </a:gsLst>
                  <a:lin ang="5400000" scaled="0"/>
                </a:gradFill>
                <a:latin typeface="Bebas Neue" pitchFamily="34" charset="0"/>
                <a:ea typeface="+mj-ea"/>
              </a:endParaRPr>
            </a:p>
          </p:txBody>
        </p:sp>
      </p:grpSp>
      <p:grpSp>
        <p:nvGrpSpPr>
          <p:cNvPr id="148" name="그룹 147"/>
          <p:cNvGrpSpPr/>
          <p:nvPr/>
        </p:nvGrpSpPr>
        <p:grpSpPr>
          <a:xfrm>
            <a:off x="5595817" y="4725719"/>
            <a:ext cx="805348" cy="807505"/>
            <a:chOff x="5388526" y="1348545"/>
            <a:chExt cx="805348" cy="805347"/>
          </a:xfrm>
        </p:grpSpPr>
        <p:sp>
          <p:nvSpPr>
            <p:cNvPr id="149" name="타원 148"/>
            <p:cNvSpPr/>
            <p:nvPr/>
          </p:nvSpPr>
          <p:spPr>
            <a:xfrm rot="21431089">
              <a:off x="5388526" y="1348545"/>
              <a:ext cx="805348" cy="805346"/>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51" name="타원 111"/>
            <p:cNvSpPr/>
            <p:nvPr/>
          </p:nvSpPr>
          <p:spPr>
            <a:xfrm>
              <a:off x="5605916" y="1521893"/>
              <a:ext cx="587958" cy="631999"/>
            </a:xfrm>
            <a:custGeom>
              <a:avLst/>
              <a:gdLst/>
              <a:ahLst/>
              <a:cxnLst/>
              <a:rect l="l" t="t" r="r" b="b"/>
              <a:pathLst>
                <a:path w="587958" h="631999">
                  <a:moveTo>
                    <a:pt x="515732" y="0"/>
                  </a:moveTo>
                  <a:cubicBezTo>
                    <a:pt x="561413" y="64854"/>
                    <a:pt x="587958" y="143990"/>
                    <a:pt x="587958" y="229326"/>
                  </a:cubicBezTo>
                  <a:cubicBezTo>
                    <a:pt x="587958" y="451716"/>
                    <a:pt x="407675" y="631999"/>
                    <a:pt x="185284" y="631999"/>
                  </a:cubicBezTo>
                  <a:cubicBezTo>
                    <a:pt x="118132" y="631999"/>
                    <a:pt x="54819" y="615561"/>
                    <a:pt x="0" y="584861"/>
                  </a:cubicBezTo>
                  <a:cubicBezTo>
                    <a:pt x="34632" y="595451"/>
                    <a:pt x="71363" y="600249"/>
                    <a:pt x="109215" y="600249"/>
                  </a:cubicBezTo>
                  <a:cubicBezTo>
                    <a:pt x="351271" y="600249"/>
                    <a:pt x="547496" y="404024"/>
                    <a:pt x="547496" y="161969"/>
                  </a:cubicBezTo>
                  <a:cubicBezTo>
                    <a:pt x="547496" y="104644"/>
                    <a:pt x="536490" y="49889"/>
                    <a:pt x="515732" y="0"/>
                  </a:cubicBezTo>
                  <a:close/>
                </a:path>
              </a:pathLst>
            </a:custGeom>
            <a:solidFill>
              <a:srgbClr val="000000">
                <a:alpha val="10000"/>
              </a:srgb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52" name="타원 151"/>
            <p:cNvSpPr/>
            <p:nvPr/>
          </p:nvSpPr>
          <p:spPr>
            <a:xfrm>
              <a:off x="5957506" y="1348545"/>
              <a:ext cx="236368" cy="236368"/>
            </a:xfrm>
            <a:prstGeom prst="ellipse">
              <a:avLst/>
            </a:prstGeom>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en-US" altLang="ko-KR" sz="1200" b="1" dirty="0">
                  <a:gradFill>
                    <a:gsLst>
                      <a:gs pos="0">
                        <a:schemeClr val="accent1"/>
                      </a:gs>
                      <a:gs pos="100000">
                        <a:schemeClr val="accent1"/>
                      </a:gs>
                    </a:gsLst>
                    <a:lin ang="5400000" scaled="0"/>
                  </a:gradFill>
                  <a:latin typeface="Bebas Neue" pitchFamily="34" charset="0"/>
                  <a:ea typeface="+mj-ea"/>
                </a:rPr>
                <a:t>3</a:t>
              </a:r>
              <a:endParaRPr lang="ko-KR" altLang="en-US" sz="1200" b="1" dirty="0">
                <a:gradFill>
                  <a:gsLst>
                    <a:gs pos="0">
                      <a:schemeClr val="accent1"/>
                    </a:gs>
                    <a:gs pos="100000">
                      <a:schemeClr val="accent1"/>
                    </a:gs>
                  </a:gsLst>
                  <a:lin ang="5400000" scaled="0"/>
                </a:gradFill>
                <a:latin typeface="Bebas Neue" pitchFamily="34" charset="0"/>
                <a:ea typeface="+mj-ea"/>
              </a:endParaRPr>
            </a:p>
          </p:txBody>
        </p:sp>
      </p:grpSp>
      <p:sp>
        <p:nvSpPr>
          <p:cNvPr id="3" name="제목 2"/>
          <p:cNvSpPr>
            <a:spLocks noGrp="1"/>
          </p:cNvSpPr>
          <p:nvPr>
            <p:ph type="title"/>
          </p:nvPr>
        </p:nvSpPr>
        <p:spPr>
          <a:xfrm>
            <a:off x="720725" y="1196976"/>
            <a:ext cx="7850953" cy="467469"/>
          </a:xfrm>
        </p:spPr>
        <p:txBody>
          <a:bodyPr>
            <a:noAutofit/>
          </a:bodyPr>
          <a:lstStyle/>
          <a:p>
            <a:pPr algn="ctr">
              <a:lnSpc>
                <a:spcPct val="90000"/>
              </a:lnSpc>
            </a:pPr>
            <a:r>
              <a:rPr lang="lt-LT" altLang="en-US" sz="3600" b="1" dirty="0">
                <a:latin typeface="Times New Roman" panose="02020603050405020304" pitchFamily="18" charset="0"/>
                <a:cs typeface="Times New Roman" panose="02020603050405020304" pitchFamily="18" charset="0"/>
              </a:rPr>
              <a:t>Aprašant rekomenduojame nurodyti:</a:t>
            </a:r>
          </a:p>
        </p:txBody>
      </p:sp>
      <p:pic>
        <p:nvPicPr>
          <p:cNvPr id="35" name="Paveikslėlis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4115" y="463268"/>
            <a:ext cx="673255" cy="649632"/>
          </a:xfrm>
          <a:prstGeom prst="rect">
            <a:avLst/>
          </a:prstGeom>
        </p:spPr>
      </p:pic>
    </p:spTree>
    <p:extLst>
      <p:ext uri="{BB962C8B-B14F-4D97-AF65-F5344CB8AC3E}">
        <p14:creationId xmlns:p14="http://schemas.microsoft.com/office/powerpoint/2010/main" val="299172592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17" presetClass="entr" presetSubtype="10" fill="hold" nodeType="afterEffect">
                                  <p:stCondLst>
                                    <p:cond delay="0"/>
                                  </p:stCondLst>
                                  <p:childTnLst>
                                    <p:set>
                                      <p:cBhvr>
                                        <p:cTn id="11" dur="1" fill="hold">
                                          <p:stCondLst>
                                            <p:cond delay="0"/>
                                          </p:stCondLst>
                                        </p:cTn>
                                        <p:tgtEl>
                                          <p:spTgt spid="132"/>
                                        </p:tgtEl>
                                        <p:attrNameLst>
                                          <p:attrName>style.visibility</p:attrName>
                                        </p:attrNameLst>
                                      </p:cBhvr>
                                      <p:to>
                                        <p:strVal val="visible"/>
                                      </p:to>
                                    </p:set>
                                    <p:anim calcmode="lin" valueType="num">
                                      <p:cBhvr>
                                        <p:cTn id="12" dur="500" fill="hold"/>
                                        <p:tgtEl>
                                          <p:spTgt spid="132"/>
                                        </p:tgtEl>
                                        <p:attrNameLst>
                                          <p:attrName>ppt_w</p:attrName>
                                        </p:attrNameLst>
                                      </p:cBhvr>
                                      <p:tavLst>
                                        <p:tav tm="0">
                                          <p:val>
                                            <p:fltVal val="0"/>
                                          </p:val>
                                        </p:tav>
                                        <p:tav tm="100000">
                                          <p:val>
                                            <p:strVal val="#ppt_w"/>
                                          </p:val>
                                        </p:tav>
                                      </p:tavLst>
                                    </p:anim>
                                    <p:anim calcmode="lin" valueType="num">
                                      <p:cBhvr>
                                        <p:cTn id="13" dur="500" fill="hold"/>
                                        <p:tgtEl>
                                          <p:spTgt spid="132"/>
                                        </p:tgtEl>
                                        <p:attrNameLst>
                                          <p:attrName>ppt_h</p:attrName>
                                        </p:attrNameLst>
                                      </p:cBhvr>
                                      <p:tavLst>
                                        <p:tav tm="0">
                                          <p:val>
                                            <p:strVal val="#ppt_h"/>
                                          </p:val>
                                        </p:tav>
                                        <p:tav tm="100000">
                                          <p:val>
                                            <p:strVal val="#ppt_h"/>
                                          </p:val>
                                        </p:tav>
                                      </p:tavLst>
                                    </p:anim>
                                  </p:childTnLst>
                                </p:cTn>
                              </p:par>
                            </p:childTnLst>
                          </p:cTn>
                        </p:par>
                        <p:par>
                          <p:cTn id="14" fill="hold">
                            <p:stCondLst>
                              <p:cond delay="1000"/>
                            </p:stCondLst>
                            <p:childTnLst>
                              <p:par>
                                <p:cTn id="15" presetID="17" presetClass="entr" presetSubtype="10" fill="hold" nodeType="afterEffect">
                                  <p:stCondLst>
                                    <p:cond delay="0"/>
                                  </p:stCondLst>
                                  <p:childTnLst>
                                    <p:set>
                                      <p:cBhvr>
                                        <p:cTn id="16" dur="1" fill="hold">
                                          <p:stCondLst>
                                            <p:cond delay="0"/>
                                          </p:stCondLst>
                                        </p:cTn>
                                        <p:tgtEl>
                                          <p:spTgt spid="140"/>
                                        </p:tgtEl>
                                        <p:attrNameLst>
                                          <p:attrName>style.visibility</p:attrName>
                                        </p:attrNameLst>
                                      </p:cBhvr>
                                      <p:to>
                                        <p:strVal val="visible"/>
                                      </p:to>
                                    </p:set>
                                    <p:anim calcmode="lin" valueType="num">
                                      <p:cBhvr>
                                        <p:cTn id="17" dur="500" fill="hold"/>
                                        <p:tgtEl>
                                          <p:spTgt spid="140"/>
                                        </p:tgtEl>
                                        <p:attrNameLst>
                                          <p:attrName>ppt_w</p:attrName>
                                        </p:attrNameLst>
                                      </p:cBhvr>
                                      <p:tavLst>
                                        <p:tav tm="0">
                                          <p:val>
                                            <p:fltVal val="0"/>
                                          </p:val>
                                        </p:tav>
                                        <p:tav tm="100000">
                                          <p:val>
                                            <p:strVal val="#ppt_w"/>
                                          </p:val>
                                        </p:tav>
                                      </p:tavLst>
                                    </p:anim>
                                    <p:anim calcmode="lin" valueType="num">
                                      <p:cBhvr>
                                        <p:cTn id="18" dur="500" fill="hold"/>
                                        <p:tgtEl>
                                          <p:spTgt spid="140"/>
                                        </p:tgtEl>
                                        <p:attrNameLst>
                                          <p:attrName>ppt_h</p:attrName>
                                        </p:attrNameLst>
                                      </p:cBhvr>
                                      <p:tavLst>
                                        <p:tav tm="0">
                                          <p:val>
                                            <p:strVal val="#ppt_h"/>
                                          </p:val>
                                        </p:tav>
                                        <p:tav tm="100000">
                                          <p:val>
                                            <p:strVal val="#ppt_h"/>
                                          </p:val>
                                        </p:tav>
                                      </p:tavLst>
                                    </p:anim>
                                  </p:childTnLst>
                                </p:cTn>
                              </p:par>
                            </p:childTnLst>
                          </p:cTn>
                        </p:par>
                        <p:par>
                          <p:cTn id="19" fill="hold">
                            <p:stCondLst>
                              <p:cond delay="1500"/>
                            </p:stCondLst>
                            <p:childTnLst>
                              <p:par>
                                <p:cTn id="20" presetID="17" presetClass="entr" presetSubtype="10" fill="hold" nodeType="afterEffect">
                                  <p:stCondLst>
                                    <p:cond delay="0"/>
                                  </p:stCondLst>
                                  <p:childTnLst>
                                    <p:set>
                                      <p:cBhvr>
                                        <p:cTn id="21" dur="1" fill="hold">
                                          <p:stCondLst>
                                            <p:cond delay="0"/>
                                          </p:stCondLst>
                                        </p:cTn>
                                        <p:tgtEl>
                                          <p:spTgt spid="148"/>
                                        </p:tgtEl>
                                        <p:attrNameLst>
                                          <p:attrName>style.visibility</p:attrName>
                                        </p:attrNameLst>
                                      </p:cBhvr>
                                      <p:to>
                                        <p:strVal val="visible"/>
                                      </p:to>
                                    </p:set>
                                    <p:anim calcmode="lin" valueType="num">
                                      <p:cBhvr>
                                        <p:cTn id="22" dur="500" fill="hold"/>
                                        <p:tgtEl>
                                          <p:spTgt spid="148"/>
                                        </p:tgtEl>
                                        <p:attrNameLst>
                                          <p:attrName>ppt_w</p:attrName>
                                        </p:attrNameLst>
                                      </p:cBhvr>
                                      <p:tavLst>
                                        <p:tav tm="0">
                                          <p:val>
                                            <p:fltVal val="0"/>
                                          </p:val>
                                        </p:tav>
                                        <p:tav tm="100000">
                                          <p:val>
                                            <p:strVal val="#ppt_w"/>
                                          </p:val>
                                        </p:tav>
                                      </p:tavLst>
                                    </p:anim>
                                    <p:anim calcmode="lin" valueType="num">
                                      <p:cBhvr>
                                        <p:cTn id="23" dur="500" fill="hold"/>
                                        <p:tgtEl>
                                          <p:spTgt spid="148"/>
                                        </p:tgtEl>
                                        <p:attrNameLst>
                                          <p:attrName>ppt_h</p:attrName>
                                        </p:attrNameLst>
                                      </p:cBhvr>
                                      <p:tavLst>
                                        <p:tav tm="0">
                                          <p:val>
                                            <p:strVal val="#ppt_h"/>
                                          </p:val>
                                        </p:tav>
                                        <p:tav tm="100000">
                                          <p:val>
                                            <p:strVal val="#ppt_h"/>
                                          </p:val>
                                        </p:tav>
                                      </p:tavLst>
                                    </p:anim>
                                  </p:childTnLst>
                                </p:cTn>
                              </p:par>
                            </p:childTnLst>
                          </p:cTn>
                        </p:par>
                        <p:par>
                          <p:cTn id="24" fill="hold">
                            <p:stCondLst>
                              <p:cond delay="2000"/>
                            </p:stCondLst>
                            <p:childTnLst>
                              <p:par>
                                <p:cTn id="25" presetID="17" presetClass="entr" presetSubtype="10" fill="hold" nodeType="afterEffect">
                                  <p:stCondLst>
                                    <p:cond delay="0"/>
                                  </p:stCondLst>
                                  <p:childTnLst>
                                    <p:set>
                                      <p:cBhvr>
                                        <p:cTn id="26" dur="1" fill="hold">
                                          <p:stCondLst>
                                            <p:cond delay="0"/>
                                          </p:stCondLst>
                                        </p:cTn>
                                        <p:tgtEl>
                                          <p:spTgt spid="144"/>
                                        </p:tgtEl>
                                        <p:attrNameLst>
                                          <p:attrName>style.visibility</p:attrName>
                                        </p:attrNameLst>
                                      </p:cBhvr>
                                      <p:to>
                                        <p:strVal val="visible"/>
                                      </p:to>
                                    </p:set>
                                    <p:anim calcmode="lin" valueType="num">
                                      <p:cBhvr>
                                        <p:cTn id="27" dur="500" fill="hold"/>
                                        <p:tgtEl>
                                          <p:spTgt spid="144"/>
                                        </p:tgtEl>
                                        <p:attrNameLst>
                                          <p:attrName>ppt_w</p:attrName>
                                        </p:attrNameLst>
                                      </p:cBhvr>
                                      <p:tavLst>
                                        <p:tav tm="0">
                                          <p:val>
                                            <p:fltVal val="0"/>
                                          </p:val>
                                        </p:tav>
                                        <p:tav tm="100000">
                                          <p:val>
                                            <p:strVal val="#ppt_w"/>
                                          </p:val>
                                        </p:tav>
                                      </p:tavLst>
                                    </p:anim>
                                    <p:anim calcmode="lin" valueType="num">
                                      <p:cBhvr>
                                        <p:cTn id="28" dur="500" fill="hold"/>
                                        <p:tgtEl>
                                          <p:spTgt spid="144"/>
                                        </p:tgtEl>
                                        <p:attrNameLst>
                                          <p:attrName>ppt_h</p:attrName>
                                        </p:attrNameLst>
                                      </p:cBhvr>
                                      <p:tavLst>
                                        <p:tav tm="0">
                                          <p:val>
                                            <p:strVal val="#ppt_h"/>
                                          </p:val>
                                        </p:tav>
                                        <p:tav tm="100000">
                                          <p:val>
                                            <p:strVal val="#ppt_h"/>
                                          </p:val>
                                        </p:tav>
                                      </p:tavLst>
                                    </p:anim>
                                  </p:childTnLst>
                                </p:cTn>
                              </p:par>
                            </p:childTnLst>
                          </p:cTn>
                        </p:par>
                        <p:par>
                          <p:cTn id="29" fill="hold">
                            <p:stCondLst>
                              <p:cond delay="2500"/>
                            </p:stCondLst>
                            <p:childTnLst>
                              <p:par>
                                <p:cTn id="30" presetID="17" presetClass="entr" presetSubtype="10" fill="hold" nodeType="afterEffect">
                                  <p:stCondLst>
                                    <p:cond delay="0"/>
                                  </p:stCondLst>
                                  <p:childTnLst>
                                    <p:set>
                                      <p:cBhvr>
                                        <p:cTn id="31" dur="1" fill="hold">
                                          <p:stCondLst>
                                            <p:cond delay="0"/>
                                          </p:stCondLst>
                                        </p:cTn>
                                        <p:tgtEl>
                                          <p:spTgt spid="136"/>
                                        </p:tgtEl>
                                        <p:attrNameLst>
                                          <p:attrName>style.visibility</p:attrName>
                                        </p:attrNameLst>
                                      </p:cBhvr>
                                      <p:to>
                                        <p:strVal val="visible"/>
                                      </p:to>
                                    </p:set>
                                    <p:anim calcmode="lin" valueType="num">
                                      <p:cBhvr>
                                        <p:cTn id="32" dur="500" fill="hold"/>
                                        <p:tgtEl>
                                          <p:spTgt spid="136"/>
                                        </p:tgtEl>
                                        <p:attrNameLst>
                                          <p:attrName>ppt_w</p:attrName>
                                        </p:attrNameLst>
                                      </p:cBhvr>
                                      <p:tavLst>
                                        <p:tav tm="0">
                                          <p:val>
                                            <p:fltVal val="0"/>
                                          </p:val>
                                        </p:tav>
                                        <p:tav tm="100000">
                                          <p:val>
                                            <p:strVal val="#ppt_w"/>
                                          </p:val>
                                        </p:tav>
                                      </p:tavLst>
                                    </p:anim>
                                    <p:anim calcmode="lin" valueType="num">
                                      <p:cBhvr>
                                        <p:cTn id="33" dur="500" fill="hold"/>
                                        <p:tgtEl>
                                          <p:spTgt spid="136"/>
                                        </p:tgtEl>
                                        <p:attrNameLst>
                                          <p:attrName>ppt_h</p:attrName>
                                        </p:attrNameLst>
                                      </p:cBhvr>
                                      <p:tavLst>
                                        <p:tav tm="0">
                                          <p:val>
                                            <p:strVal val="#ppt_h"/>
                                          </p:val>
                                        </p:tav>
                                        <p:tav tm="100000">
                                          <p:val>
                                            <p:strVal val="#ppt_h"/>
                                          </p:val>
                                        </p:tav>
                                      </p:tavLst>
                                    </p:anim>
                                  </p:childTnLst>
                                </p:cTn>
                              </p:par>
                              <p:par>
                                <p:cTn id="34" presetID="10" presetClass="entr" presetSubtype="0" fill="hold" nodeType="with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1062682"/>
            <a:ext cx="8229600" cy="5063482"/>
          </a:xfrm>
        </p:spPr>
        <p:txBody>
          <a:bodyPr>
            <a:normAutofit/>
          </a:bodyPr>
          <a:lstStyle/>
          <a:p>
            <a:pPr marL="533400" indent="-533400" algn="ctr">
              <a:lnSpc>
                <a:spcPct val="90000"/>
              </a:lnSpc>
              <a:buNone/>
              <a:defRPr/>
            </a:pPr>
            <a:endParaRPr lang="lt-LT" dirty="0">
              <a:solidFill>
                <a:srgbClr val="02AE23"/>
              </a:solidFill>
              <a:latin typeface="Times New Roman" pitchFamily="18" charset="0"/>
              <a:cs typeface="Times New Roman" pitchFamily="18" charset="0"/>
            </a:endParaRPr>
          </a:p>
          <a:p>
            <a:pPr algn="ctr">
              <a:buNone/>
            </a:pPr>
            <a:endParaRPr lang="lt-LT" altLang="lt-LT" b="1" dirty="0">
              <a:latin typeface="Times New Roman" panose="02020603050405020304" pitchFamily="18" charset="0"/>
              <a:cs typeface="Times New Roman" panose="02020603050405020304" pitchFamily="18" charset="0"/>
            </a:endParaRPr>
          </a:p>
        </p:txBody>
      </p:sp>
      <p:sp>
        <p:nvSpPr>
          <p:cNvPr id="6" name="Stačiakampis 5"/>
          <p:cNvSpPr/>
          <p:nvPr/>
        </p:nvSpPr>
        <p:spPr>
          <a:xfrm>
            <a:off x="98854" y="922634"/>
            <a:ext cx="8707396" cy="535531"/>
          </a:xfrm>
          <a:prstGeom prst="rect">
            <a:avLst/>
          </a:prstGeom>
        </p:spPr>
        <p:txBody>
          <a:bodyPr wrap="square">
            <a:spAutoFit/>
          </a:bodyPr>
          <a:lstStyle/>
          <a:p>
            <a:pPr algn="ctr">
              <a:lnSpc>
                <a:spcPct val="80000"/>
              </a:lnSpc>
            </a:pPr>
            <a:endParaRPr lang="en-GB" altLang="lt-LT" dirty="0">
              <a:latin typeface="Times New Roman" panose="02020603050405020304" pitchFamily="18" charset="0"/>
              <a:cs typeface="Times New Roman" panose="02020603050405020304" pitchFamily="18" charset="0"/>
            </a:endParaRPr>
          </a:p>
          <a:p>
            <a:pPr algn="ctr">
              <a:lnSpc>
                <a:spcPct val="80000"/>
              </a:lnSpc>
            </a:pPr>
            <a:endParaRPr lang="lt-LT" altLang="lt-LT" b="1" dirty="0">
              <a:latin typeface="Times New Roman" panose="02020603050405020304" pitchFamily="18" charset="0"/>
              <a:cs typeface="Times New Roman" panose="02020603050405020304" pitchFamily="18" charset="0"/>
            </a:endParaRPr>
          </a:p>
        </p:txBody>
      </p:sp>
      <p:sp>
        <p:nvSpPr>
          <p:cNvPr id="4" name="Stačiakampis 3"/>
          <p:cNvSpPr/>
          <p:nvPr/>
        </p:nvSpPr>
        <p:spPr>
          <a:xfrm>
            <a:off x="930876" y="2037850"/>
            <a:ext cx="7998940" cy="646331"/>
          </a:xfrm>
          <a:prstGeom prst="rect">
            <a:avLst/>
          </a:prstGeom>
        </p:spPr>
        <p:txBody>
          <a:bodyPr wrap="square">
            <a:spAutoFit/>
          </a:bodyPr>
          <a:lstStyle/>
          <a:p>
            <a:pPr algn="ctr"/>
            <a:r>
              <a:rPr lang="lt-LT" altLang="lt-LT" dirty="0">
                <a:latin typeface="Times New Roman" panose="02020603050405020304" pitchFamily="18" charset="0"/>
                <a:cs typeface="Times New Roman" panose="02020603050405020304" pitchFamily="18" charset="0"/>
              </a:rPr>
              <a:t> </a:t>
            </a:r>
          </a:p>
          <a:p>
            <a:pPr algn="ctr"/>
            <a:endParaRPr lang="lt-LT" altLang="lt-LT" dirty="0"/>
          </a:p>
        </p:txBody>
      </p:sp>
      <p:sp>
        <p:nvSpPr>
          <p:cNvPr id="7" name="Stačiakampis 6"/>
          <p:cNvSpPr/>
          <p:nvPr/>
        </p:nvSpPr>
        <p:spPr>
          <a:xfrm>
            <a:off x="691978" y="929854"/>
            <a:ext cx="8237838" cy="3970318"/>
          </a:xfrm>
          <a:prstGeom prst="rect">
            <a:avLst/>
          </a:prstGeom>
        </p:spPr>
        <p:txBody>
          <a:bodyPr wrap="square">
            <a:spAutoFit/>
          </a:bodyPr>
          <a:lstStyle/>
          <a:p>
            <a:pPr algn="ctr">
              <a:buNone/>
            </a:pPr>
            <a:r>
              <a:rPr lang="lt-LT" sz="3600" dirty="0">
                <a:latin typeface="Bebas Neue"/>
                <a:cs typeface="Times New Roman" panose="02020603050405020304" pitchFamily="18" charset="0"/>
              </a:rPr>
              <a:t>Įstaigos veiklos sričių, kuriose egzistuoja didelė korupcijos pasireiškimo tikimybė, nustatymo ir vertinimo aprašymas yra </a:t>
            </a:r>
            <a:r>
              <a:rPr lang="lt-LT" sz="3600" dirty="0">
                <a:solidFill>
                  <a:schemeClr val="accent1"/>
                </a:solidFill>
                <a:latin typeface="Bebas Neue"/>
                <a:cs typeface="Times New Roman" panose="02020603050405020304" pitchFamily="18" charset="0"/>
              </a:rPr>
              <a:t>pagrindas</a:t>
            </a:r>
            <a:r>
              <a:rPr lang="lt-LT" sz="3600" dirty="0">
                <a:latin typeface="Bebas Neue"/>
                <a:cs typeface="Times New Roman" panose="02020603050405020304" pitchFamily="18" charset="0"/>
              </a:rPr>
              <a:t> parengti motyvuotą išvadą dėl įstaigos veiklos sričių, kuriose egzistuoja didelė korupcijos pasireiškimo tikimybė, nustatymo.</a:t>
            </a:r>
            <a:endParaRPr lang="lt-LT" altLang="lt-LT" sz="3600" dirty="0">
              <a:latin typeface="Bebas Neue"/>
              <a:cs typeface="Times New Roman" panose="02020603050405020304" pitchFamily="18" charset="0"/>
            </a:endParaRPr>
          </a:p>
        </p:txBody>
      </p:sp>
      <p:pic>
        <p:nvPicPr>
          <p:cNvPr id="8" name="Paveikslėlis 67">
            <a:extLst>
              <a:ext uri="{FF2B5EF4-FFF2-40B4-BE49-F238E27FC236}">
                <a16:creationId xmlns:a16="http://schemas.microsoft.com/office/drawing/2014/main" id="{C715E6A2-6F36-4DCC-8D0B-1BC860EBA1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0876" y="431032"/>
            <a:ext cx="551649" cy="601607"/>
          </a:xfrm>
          <a:prstGeom prst="rect">
            <a:avLst/>
          </a:prstGeom>
        </p:spPr>
      </p:pic>
    </p:spTree>
    <p:extLst>
      <p:ext uri="{BB962C8B-B14F-4D97-AF65-F5344CB8AC3E}">
        <p14:creationId xmlns:p14="http://schemas.microsoft.com/office/powerpoint/2010/main" val="3261454881"/>
      </p:ext>
    </p:extLst>
  </p:cSld>
  <p:clrMapOvr>
    <a:masterClrMapping/>
  </p:clrMapOvr>
  <p:transition spd="med">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1062682"/>
            <a:ext cx="8229600" cy="5063482"/>
          </a:xfrm>
        </p:spPr>
        <p:txBody>
          <a:bodyPr>
            <a:normAutofit/>
          </a:bodyPr>
          <a:lstStyle/>
          <a:p>
            <a:pPr marL="533400" indent="-533400" algn="ctr">
              <a:lnSpc>
                <a:spcPct val="90000"/>
              </a:lnSpc>
              <a:buNone/>
              <a:defRPr/>
            </a:pPr>
            <a:endParaRPr lang="lt-LT" dirty="0">
              <a:solidFill>
                <a:srgbClr val="02AE23"/>
              </a:solidFill>
              <a:latin typeface="Times New Roman" pitchFamily="18" charset="0"/>
              <a:cs typeface="Times New Roman" pitchFamily="18" charset="0"/>
            </a:endParaRPr>
          </a:p>
          <a:p>
            <a:pPr algn="ctr">
              <a:buNone/>
            </a:pPr>
            <a:endParaRPr lang="lt-LT" altLang="lt-LT" b="1" dirty="0">
              <a:latin typeface="Times New Roman" panose="02020603050405020304" pitchFamily="18" charset="0"/>
              <a:cs typeface="Times New Roman" panose="02020603050405020304" pitchFamily="18" charset="0"/>
            </a:endParaRPr>
          </a:p>
        </p:txBody>
      </p:sp>
      <p:sp>
        <p:nvSpPr>
          <p:cNvPr id="6" name="Stačiakampis 5"/>
          <p:cNvSpPr/>
          <p:nvPr/>
        </p:nvSpPr>
        <p:spPr>
          <a:xfrm>
            <a:off x="98854" y="922634"/>
            <a:ext cx="8707396" cy="535531"/>
          </a:xfrm>
          <a:prstGeom prst="rect">
            <a:avLst/>
          </a:prstGeom>
        </p:spPr>
        <p:txBody>
          <a:bodyPr wrap="square">
            <a:spAutoFit/>
          </a:bodyPr>
          <a:lstStyle/>
          <a:p>
            <a:pPr algn="ctr">
              <a:lnSpc>
                <a:spcPct val="80000"/>
              </a:lnSpc>
            </a:pPr>
            <a:endParaRPr lang="en-GB" altLang="lt-LT" dirty="0">
              <a:latin typeface="Times New Roman" panose="02020603050405020304" pitchFamily="18" charset="0"/>
              <a:cs typeface="Times New Roman" panose="02020603050405020304" pitchFamily="18" charset="0"/>
            </a:endParaRPr>
          </a:p>
          <a:p>
            <a:pPr algn="ctr">
              <a:lnSpc>
                <a:spcPct val="80000"/>
              </a:lnSpc>
            </a:pPr>
            <a:endParaRPr lang="lt-LT" altLang="lt-LT" b="1" dirty="0">
              <a:latin typeface="Times New Roman" panose="02020603050405020304" pitchFamily="18" charset="0"/>
              <a:cs typeface="Times New Roman" panose="02020603050405020304" pitchFamily="18" charset="0"/>
            </a:endParaRPr>
          </a:p>
        </p:txBody>
      </p:sp>
      <p:sp>
        <p:nvSpPr>
          <p:cNvPr id="4" name="Stačiakampis 3"/>
          <p:cNvSpPr/>
          <p:nvPr/>
        </p:nvSpPr>
        <p:spPr>
          <a:xfrm>
            <a:off x="930876" y="2037850"/>
            <a:ext cx="7998940" cy="646331"/>
          </a:xfrm>
          <a:prstGeom prst="rect">
            <a:avLst/>
          </a:prstGeom>
        </p:spPr>
        <p:txBody>
          <a:bodyPr wrap="square">
            <a:spAutoFit/>
          </a:bodyPr>
          <a:lstStyle/>
          <a:p>
            <a:pPr algn="ctr"/>
            <a:r>
              <a:rPr lang="lt-LT" altLang="lt-LT" dirty="0">
                <a:latin typeface="Times New Roman" panose="02020603050405020304" pitchFamily="18" charset="0"/>
                <a:cs typeface="Times New Roman" panose="02020603050405020304" pitchFamily="18" charset="0"/>
              </a:rPr>
              <a:t> </a:t>
            </a:r>
          </a:p>
          <a:p>
            <a:pPr algn="ctr"/>
            <a:endParaRPr lang="lt-LT" altLang="lt-LT" dirty="0"/>
          </a:p>
        </p:txBody>
      </p:sp>
      <p:sp>
        <p:nvSpPr>
          <p:cNvPr id="5" name="Stačiakampis 4"/>
          <p:cNvSpPr/>
          <p:nvPr/>
        </p:nvSpPr>
        <p:spPr>
          <a:xfrm>
            <a:off x="355600" y="1458165"/>
            <a:ext cx="8038758" cy="2769989"/>
          </a:xfrm>
          <a:prstGeom prst="rect">
            <a:avLst/>
          </a:prstGeom>
        </p:spPr>
        <p:txBody>
          <a:bodyPr wrap="square">
            <a:spAutoFit/>
          </a:bodyPr>
          <a:lstStyle/>
          <a:p>
            <a:pPr algn="ctr"/>
            <a:r>
              <a:rPr lang="lt-LT" altLang="lt-LT" sz="3600" b="1" dirty="0">
                <a:latin typeface="Bebas Neue"/>
                <a:cs typeface="Times New Roman" panose="02020603050405020304" pitchFamily="18" charset="0"/>
              </a:rPr>
              <a:t>III etapas.</a:t>
            </a:r>
            <a:r>
              <a:rPr lang="lt-LT" altLang="lt-LT" sz="3600" dirty="0">
                <a:latin typeface="Bebas Neue"/>
                <a:cs typeface="Times New Roman" panose="02020603050405020304" pitchFamily="18" charset="0"/>
              </a:rPr>
              <a:t> </a:t>
            </a:r>
          </a:p>
          <a:p>
            <a:pPr algn="ctr"/>
            <a:r>
              <a:rPr lang="lt-LT" altLang="lt-LT" sz="4600" dirty="0">
                <a:latin typeface="Bebas Neue"/>
                <a:cs typeface="Times New Roman" panose="02020603050405020304" pitchFamily="18" charset="0"/>
              </a:rPr>
              <a:t>Motyvuotos išvados dėl įstaigos veiklos sričių, kuriose egzistuoja didelė KPT, surašymas. </a:t>
            </a:r>
          </a:p>
        </p:txBody>
      </p:sp>
      <p:pic>
        <p:nvPicPr>
          <p:cNvPr id="7" name="Paveikslėlis 67">
            <a:extLst>
              <a:ext uri="{FF2B5EF4-FFF2-40B4-BE49-F238E27FC236}">
                <a16:creationId xmlns:a16="http://schemas.microsoft.com/office/drawing/2014/main" id="{A87698F1-C431-4954-99BC-D2A101BB2C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3070" y="431032"/>
            <a:ext cx="551649" cy="601607"/>
          </a:xfrm>
          <a:prstGeom prst="rect">
            <a:avLst/>
          </a:prstGeom>
        </p:spPr>
      </p:pic>
    </p:spTree>
    <p:extLst>
      <p:ext uri="{BB962C8B-B14F-4D97-AF65-F5344CB8AC3E}">
        <p14:creationId xmlns:p14="http://schemas.microsoft.com/office/powerpoint/2010/main" val="983419992"/>
      </p:ext>
    </p:extLst>
  </p:cSld>
  <p:clrMapOvr>
    <a:masterClrMapping/>
  </p:clrMapOvr>
  <p:transition spd="med">
    <p:wipe di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오른쪽 화살표 125"/>
          <p:cNvSpPr/>
          <p:nvPr/>
        </p:nvSpPr>
        <p:spPr>
          <a:xfrm rot="5400000" flipV="1">
            <a:off x="4604048" y="2939573"/>
            <a:ext cx="699608" cy="560741"/>
          </a:xfrm>
          <a:prstGeom prst="rightArrow">
            <a:avLst>
              <a:gd name="adj1" fmla="val 59527"/>
              <a:gd name="adj2" fmla="val 49460"/>
            </a:avLst>
          </a:prstGeom>
          <a:pattFill prst="ltUpDiag">
            <a:fgClr>
              <a:schemeClr val="accent6">
                <a:lumMod val="50000"/>
              </a:schemeClr>
            </a:fgClr>
            <a:bgClr>
              <a:schemeClr val="accent1"/>
            </a:bgClr>
          </a:pattFill>
          <a:ln w="952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1" name="Title 10"/>
          <p:cNvSpPr>
            <a:spLocks noGrp="1"/>
          </p:cNvSpPr>
          <p:nvPr>
            <p:ph type="title"/>
          </p:nvPr>
        </p:nvSpPr>
        <p:spPr>
          <a:xfrm>
            <a:off x="1210122" y="783819"/>
            <a:ext cx="6813417" cy="1068143"/>
          </a:xfrm>
        </p:spPr>
        <p:txBody>
          <a:bodyPr>
            <a:normAutofit fontScale="90000"/>
          </a:bodyPr>
          <a:lstStyle/>
          <a:p>
            <a:pPr algn="ctr">
              <a:lnSpc>
                <a:spcPct val="80000"/>
              </a:lnSpc>
            </a:pPr>
            <a:r>
              <a:rPr lang="lt-LT" altLang="en-US" b="1" dirty="0">
                <a:latin typeface="Times New Roman" panose="02020603050405020304" pitchFamily="18" charset="0"/>
                <a:cs typeface="Times New Roman" panose="02020603050405020304" pitchFamily="18" charset="0"/>
              </a:rPr>
              <a:t>Savivaldybių merai</a:t>
            </a:r>
            <a:br>
              <a:rPr lang="lt-LT" altLang="en-US" b="1" dirty="0">
                <a:latin typeface="Times New Roman" panose="02020603050405020304" pitchFamily="18" charset="0"/>
                <a:cs typeface="Times New Roman" panose="02020603050405020304" pitchFamily="18" charset="0"/>
              </a:rPr>
            </a:br>
            <a:r>
              <a:rPr lang="lt-LT" altLang="en-US" sz="2000" b="1" i="1" dirty="0">
                <a:latin typeface="Times New Roman" panose="02020603050405020304" pitchFamily="18" charset="0"/>
                <a:cs typeface="Times New Roman" panose="02020603050405020304" pitchFamily="18" charset="0"/>
              </a:rPr>
              <a:t>(jų įgalioti asmenys)</a:t>
            </a:r>
            <a:br>
              <a:rPr lang="lt-LT" altLang="en-US" sz="2000" b="1" i="1" dirty="0">
                <a:latin typeface="Times New Roman" panose="02020603050405020304" pitchFamily="18" charset="0"/>
                <a:cs typeface="Times New Roman" panose="02020603050405020304" pitchFamily="18" charset="0"/>
              </a:rPr>
            </a:br>
            <a:endParaRPr lang="en-US" altLang="lt-LT" b="1" i="1" dirty="0">
              <a:latin typeface="Times New Roman" panose="02020603050405020304" pitchFamily="18" charset="0"/>
              <a:cs typeface="Times New Roman" panose="02020603050405020304" pitchFamily="18" charset="0"/>
            </a:endParaRPr>
          </a:p>
        </p:txBody>
      </p:sp>
      <p:sp>
        <p:nvSpPr>
          <p:cNvPr id="3" name="텍스트 개체 틀 2"/>
          <p:cNvSpPr>
            <a:spLocks noGrp="1"/>
          </p:cNvSpPr>
          <p:nvPr>
            <p:ph type="body" sz="quarter" idx="10"/>
          </p:nvPr>
        </p:nvSpPr>
        <p:spPr/>
        <p:txBody>
          <a:bodyPr/>
          <a:lstStyle/>
          <a:p>
            <a:endParaRPr lang="ko-KR" altLang="en-US" dirty="0"/>
          </a:p>
          <a:p>
            <a:endParaRPr lang="lt-LT" altLang="ko-KR" dirty="0"/>
          </a:p>
          <a:p>
            <a:endParaRPr lang="ko-KR" altLang="en-US" dirty="0"/>
          </a:p>
        </p:txBody>
      </p:sp>
      <p:grpSp>
        <p:nvGrpSpPr>
          <p:cNvPr id="37" name="그룹 36"/>
          <p:cNvGrpSpPr/>
          <p:nvPr/>
        </p:nvGrpSpPr>
        <p:grpSpPr>
          <a:xfrm>
            <a:off x="2553838" y="3718515"/>
            <a:ext cx="4690778" cy="1392230"/>
            <a:chOff x="3253072" y="2876050"/>
            <a:chExt cx="4690778" cy="1265612"/>
          </a:xfrm>
          <a:solidFill>
            <a:schemeClr val="tx2">
              <a:lumMod val="20000"/>
              <a:lumOff val="80000"/>
            </a:schemeClr>
          </a:solidFill>
        </p:grpSpPr>
        <p:grpSp>
          <p:nvGrpSpPr>
            <p:cNvPr id="131" name="그룹 130"/>
            <p:cNvGrpSpPr/>
            <p:nvPr/>
          </p:nvGrpSpPr>
          <p:grpSpPr>
            <a:xfrm>
              <a:off x="3253072" y="3003478"/>
              <a:ext cx="4690778" cy="1138184"/>
              <a:chOff x="3253072" y="3003478"/>
              <a:chExt cx="4690778" cy="1138184"/>
            </a:xfrm>
            <a:grpFill/>
          </p:grpSpPr>
          <p:sp>
            <p:nvSpPr>
              <p:cNvPr id="121" name="모서리가 둥근 직사각형 120"/>
              <p:cNvSpPr/>
              <p:nvPr/>
            </p:nvSpPr>
            <p:spPr>
              <a:xfrm>
                <a:off x="3253072" y="3003478"/>
                <a:ext cx="4597400" cy="1138184"/>
              </a:xfrm>
              <a:prstGeom prst="roundRect">
                <a:avLst>
                  <a:gd name="adj" fmla="val 11472"/>
                </a:avLst>
              </a:prstGeom>
              <a:grpFill/>
              <a:ln w="3175" cap="flat" cmpd="sng" algn="ctr">
                <a:gradFill>
                  <a:gsLst>
                    <a:gs pos="0">
                      <a:schemeClr val="accent6">
                        <a:lumMod val="75000"/>
                      </a:schemeClr>
                    </a:gs>
                    <a:gs pos="100000">
                      <a:schemeClr val="accent6">
                        <a:lumMod val="75000"/>
                      </a:schemeClr>
                    </a:gs>
                  </a:gsLst>
                  <a:lin ang="5400000" scaled="1"/>
                </a:gradFill>
                <a:prstDash val="solid"/>
              </a:ln>
              <a:effectLst>
                <a:outerShdw dist="25400" dir="27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800" b="1" dirty="0">
                  <a:gradFill>
                    <a:gsLst>
                      <a:gs pos="0">
                        <a:schemeClr val="tx2"/>
                      </a:gs>
                      <a:gs pos="100000">
                        <a:schemeClr val="tx2"/>
                      </a:gs>
                    </a:gsLst>
                    <a:lin ang="5400000" scaled="0"/>
                  </a:gradFill>
                  <a:latin typeface="Roboto Condensed Regular"/>
                </a:endParaRPr>
              </a:p>
            </p:txBody>
          </p:sp>
          <p:sp>
            <p:nvSpPr>
              <p:cNvPr id="122" name="TextBox 121"/>
              <p:cNvSpPr txBox="1"/>
              <p:nvPr/>
            </p:nvSpPr>
            <p:spPr>
              <a:xfrm>
                <a:off x="3346450" y="3248877"/>
                <a:ext cx="4597400" cy="834174"/>
              </a:xfrm>
              <a:prstGeom prst="rect">
                <a:avLst/>
              </a:prstGeom>
              <a:grpFill/>
            </p:spPr>
            <p:txBody>
              <a:bodyPr wrap="square" lIns="180000" tIns="0" rIns="180000" bIns="0" rtlCol="0">
                <a:noAutofit/>
              </a:bodyPr>
              <a:lstStyle/>
              <a:p>
                <a:pPr algn="ctr">
                  <a:lnSpc>
                    <a:spcPct val="80000"/>
                  </a:lnSpc>
                </a:pPr>
                <a:r>
                  <a:rPr lang="lt-LT" altLang="en-US" dirty="0">
                    <a:latin typeface="Times New Roman" panose="02020603050405020304" pitchFamily="18" charset="0"/>
                    <a:cs typeface="Times New Roman" panose="02020603050405020304" pitchFamily="18" charset="0"/>
                  </a:rPr>
                  <a:t>motyvuotą išvadą dėl įstaigos veiklos sričių, </a:t>
                </a:r>
                <a:endParaRPr lang="en-US" altLang="en-US" dirty="0">
                  <a:latin typeface="Times New Roman" panose="02020603050405020304" pitchFamily="18" charset="0"/>
                  <a:cs typeface="Times New Roman" panose="02020603050405020304" pitchFamily="18" charset="0"/>
                </a:endParaRPr>
              </a:p>
              <a:p>
                <a:pPr algn="ctr">
                  <a:lnSpc>
                    <a:spcPct val="80000"/>
                  </a:lnSpc>
                </a:pPr>
                <a:r>
                  <a:rPr lang="lt-LT" altLang="en-US" dirty="0">
                    <a:latin typeface="Times New Roman" panose="02020603050405020304" pitchFamily="18" charset="0"/>
                    <a:cs typeface="Times New Roman" panose="02020603050405020304" pitchFamily="18" charset="0"/>
                  </a:rPr>
                  <a:t>kuriose egzistuoja didelė korupcijos </a:t>
                </a:r>
                <a:endParaRPr lang="en-US" altLang="en-US" dirty="0">
                  <a:latin typeface="Times New Roman" panose="02020603050405020304" pitchFamily="18" charset="0"/>
                  <a:cs typeface="Times New Roman" panose="02020603050405020304" pitchFamily="18" charset="0"/>
                </a:endParaRPr>
              </a:p>
              <a:p>
                <a:pPr algn="ctr">
                  <a:lnSpc>
                    <a:spcPct val="80000"/>
                  </a:lnSpc>
                </a:pPr>
                <a:r>
                  <a:rPr lang="lt-LT" altLang="en-US" dirty="0">
                    <a:latin typeface="Times New Roman" panose="02020603050405020304" pitchFamily="18" charset="0"/>
                    <a:cs typeface="Times New Roman" panose="02020603050405020304" pitchFamily="18" charset="0"/>
                  </a:rPr>
                  <a:t>pasireiškimo tikimybė, nustatymo </a:t>
                </a:r>
                <a:endParaRPr lang="lt-LT" altLang="lt-LT" dirty="0">
                  <a:latin typeface="Times New Roman" panose="02020603050405020304" pitchFamily="18" charset="0"/>
                  <a:cs typeface="Times New Roman" panose="02020603050405020304" pitchFamily="18" charset="0"/>
                </a:endParaRPr>
              </a:p>
            </p:txBody>
          </p:sp>
        </p:grpSp>
        <p:grpSp>
          <p:nvGrpSpPr>
            <p:cNvPr id="123" name="그룹 122"/>
            <p:cNvGrpSpPr/>
            <p:nvPr/>
          </p:nvGrpSpPr>
          <p:grpSpPr>
            <a:xfrm>
              <a:off x="3766339" y="2876050"/>
              <a:ext cx="3751418" cy="275103"/>
              <a:chOff x="2974358" y="1249598"/>
              <a:chExt cx="1058334" cy="275103"/>
            </a:xfrm>
            <a:grpFill/>
          </p:grpSpPr>
          <p:sp>
            <p:nvSpPr>
              <p:cNvPr id="124" name="모서리가 둥근 직사각형 123"/>
              <p:cNvSpPr/>
              <p:nvPr/>
            </p:nvSpPr>
            <p:spPr>
              <a:xfrm>
                <a:off x="2974358" y="1278176"/>
                <a:ext cx="1057582" cy="246525"/>
              </a:xfrm>
              <a:prstGeom prst="roundRect">
                <a:avLst>
                  <a:gd name="adj" fmla="val 50000"/>
                </a:avLst>
              </a:prstGeom>
              <a:grpFill/>
              <a:ln w="3175">
                <a:solidFill>
                  <a:schemeClr val="accent1">
                    <a:lumMod val="75000"/>
                  </a:schemeClr>
                </a:solidFill>
              </a:ln>
              <a:effectLst>
                <a:innerShdw dist="12700" dir="5400000">
                  <a:prstClr val="black">
                    <a:alpha val="10000"/>
                  </a:prstClr>
                </a:innerShdw>
              </a:effectLst>
            </p:spPr>
            <p:txBody>
              <a:bodyPr vert="horz" wrap="square" lIns="91440" tIns="45720" rIns="91440" bIns="45720" numCol="1" anchor="ctr" anchorCtr="0" compatLnSpc="1">
                <a:prstTxWarp prst="textNoShape">
                  <a:avLst/>
                </a:prstTxWarp>
              </a:bodyPr>
              <a:lstStyle/>
              <a:p>
                <a:pPr algn="ctr"/>
                <a:endParaRPr lang="ko-KR" altLang="en-US" sz="1000" b="1" dirty="0">
                  <a:gradFill>
                    <a:gsLst>
                      <a:gs pos="0">
                        <a:prstClr val="white"/>
                      </a:gs>
                      <a:gs pos="100000">
                        <a:prstClr val="white"/>
                      </a:gs>
                    </a:gsLst>
                    <a:lin ang="5400000" scaled="0"/>
                  </a:gradFill>
                </a:endParaRPr>
              </a:p>
            </p:txBody>
          </p:sp>
          <p:sp>
            <p:nvSpPr>
              <p:cNvPr id="125" name="모서리가 둥근 직사각형 124"/>
              <p:cNvSpPr/>
              <p:nvPr/>
            </p:nvSpPr>
            <p:spPr>
              <a:xfrm>
                <a:off x="2975110" y="1249598"/>
                <a:ext cx="1057582" cy="246525"/>
              </a:xfrm>
              <a:prstGeom prst="roundRect">
                <a:avLst>
                  <a:gd name="adj" fmla="val 50000"/>
                </a:avLst>
              </a:prstGeom>
              <a:grpFill/>
              <a:ln w="3175">
                <a:solidFill>
                  <a:schemeClr val="accent1">
                    <a:lumMod val="75000"/>
                  </a:schemeClr>
                </a:solidFill>
              </a:ln>
              <a:effectLst/>
            </p:spPr>
            <p:txBody>
              <a:bodyPr vert="horz" wrap="square" lIns="91440" tIns="45720" rIns="91440" bIns="45720" numCol="1" anchor="ctr" anchorCtr="0" compatLnSpc="1">
                <a:prstTxWarp prst="textNoShape">
                  <a:avLst/>
                </a:prstTxWarp>
              </a:bodyPr>
              <a:lstStyle/>
              <a:p>
                <a:pPr algn="ctr"/>
                <a:endParaRPr lang="en-US" altLang="lt-LT" sz="1000" b="1" dirty="0">
                  <a:latin typeface="Times New Roman" panose="02020603050405020304" pitchFamily="18" charset="0"/>
                  <a:cs typeface="Times New Roman" panose="02020603050405020304" pitchFamily="18" charset="0"/>
                </a:endParaRPr>
              </a:p>
              <a:p>
                <a:pPr algn="ctr"/>
                <a:r>
                  <a:rPr lang="en-US" altLang="lt-LT" sz="1400" b="1" dirty="0">
                    <a:cs typeface="Times New Roman" panose="02020603050405020304" pitchFamily="18" charset="0"/>
                  </a:rPr>
                  <a:t>SURAŠO</a:t>
                </a:r>
                <a:endParaRPr lang="lt-LT" altLang="lt-LT" sz="1400" b="1" dirty="0">
                  <a:cs typeface="Times New Roman" panose="02020603050405020304" pitchFamily="18" charset="0"/>
                </a:endParaRPr>
              </a:p>
              <a:p>
                <a:pPr algn="ctr"/>
                <a:endParaRPr lang="ko-KR" altLang="en-US" sz="1000" b="1" dirty="0">
                  <a:gradFill>
                    <a:gsLst>
                      <a:gs pos="0">
                        <a:schemeClr val="bg2"/>
                      </a:gs>
                      <a:gs pos="100000">
                        <a:schemeClr val="bg2"/>
                      </a:gs>
                    </a:gsLst>
                    <a:lin ang="5400000" scaled="0"/>
                  </a:gradFill>
                  <a:latin typeface="+mj-lt"/>
                </a:endParaRPr>
              </a:p>
            </p:txBody>
          </p:sp>
        </p:grpSp>
      </p:grpSp>
      <p:grpSp>
        <p:nvGrpSpPr>
          <p:cNvPr id="36" name="그룹 35"/>
          <p:cNvGrpSpPr/>
          <p:nvPr/>
        </p:nvGrpSpPr>
        <p:grpSpPr>
          <a:xfrm>
            <a:off x="1880316" y="1823297"/>
            <a:ext cx="6143223" cy="1738517"/>
            <a:chOff x="2498686" y="1112569"/>
            <a:chExt cx="6143223" cy="1318758"/>
          </a:xfrm>
        </p:grpSpPr>
        <p:grpSp>
          <p:nvGrpSpPr>
            <p:cNvPr id="35" name="그룹 34"/>
            <p:cNvGrpSpPr/>
            <p:nvPr/>
          </p:nvGrpSpPr>
          <p:grpSpPr>
            <a:xfrm>
              <a:off x="2700340" y="1112569"/>
              <a:ext cx="3022423" cy="410331"/>
              <a:chOff x="2700340" y="1112569"/>
              <a:chExt cx="3022423" cy="410331"/>
            </a:xfrm>
          </p:grpSpPr>
          <p:grpSp>
            <p:nvGrpSpPr>
              <p:cNvPr id="34" name="그룹 33"/>
              <p:cNvGrpSpPr/>
              <p:nvPr/>
            </p:nvGrpSpPr>
            <p:grpSpPr>
              <a:xfrm>
                <a:off x="2700340" y="1112569"/>
                <a:ext cx="3022423" cy="410330"/>
                <a:chOff x="2700340" y="1112569"/>
                <a:chExt cx="3022423" cy="410330"/>
              </a:xfrm>
            </p:grpSpPr>
            <p:grpSp>
              <p:nvGrpSpPr>
                <p:cNvPr id="109" name="그룹 108"/>
                <p:cNvGrpSpPr/>
                <p:nvPr/>
              </p:nvGrpSpPr>
              <p:grpSpPr>
                <a:xfrm>
                  <a:off x="2700340" y="1112569"/>
                  <a:ext cx="3022423" cy="410330"/>
                  <a:chOff x="2700339" y="1091284"/>
                  <a:chExt cx="3022423" cy="410330"/>
                </a:xfrm>
              </p:grpSpPr>
              <p:sp>
                <p:nvSpPr>
                  <p:cNvPr id="95" name="직사각형 3"/>
                  <p:cNvSpPr/>
                  <p:nvPr/>
                </p:nvSpPr>
                <p:spPr>
                  <a:xfrm rot="5400000">
                    <a:off x="5312432" y="1091284"/>
                    <a:ext cx="410330" cy="410330"/>
                  </a:xfrm>
                  <a:custGeom>
                    <a:avLst/>
                    <a:gdLst/>
                    <a:ahLst/>
                    <a:cxnLst/>
                    <a:rect l="l" t="t" r="r" b="b"/>
                    <a:pathLst>
                      <a:path w="360000" h="360000">
                        <a:moveTo>
                          <a:pt x="360000" y="0"/>
                        </a:moveTo>
                        <a:lnTo>
                          <a:pt x="360000" y="288000"/>
                        </a:lnTo>
                        <a:cubicBezTo>
                          <a:pt x="320235" y="288000"/>
                          <a:pt x="288000" y="320235"/>
                          <a:pt x="288000" y="360000"/>
                        </a:cubicBezTo>
                        <a:lnTo>
                          <a:pt x="0" y="360000"/>
                        </a:lnTo>
                        <a:cubicBezTo>
                          <a:pt x="0" y="161177"/>
                          <a:pt x="161177" y="0"/>
                          <a:pt x="360000" y="0"/>
                        </a:cubicBezTo>
                        <a:close/>
                      </a:path>
                    </a:pathLst>
                  </a:custGeom>
                  <a:solidFill>
                    <a:schemeClr val="tx2">
                      <a:lumMod val="20000"/>
                      <a:lumOff val="8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96" name="그룹 95"/>
                  <p:cNvGrpSpPr/>
                  <p:nvPr/>
                </p:nvGrpSpPr>
                <p:grpSpPr>
                  <a:xfrm flipH="1">
                    <a:off x="2700339" y="1091284"/>
                    <a:ext cx="2612096" cy="328264"/>
                    <a:chOff x="5929264" y="1078256"/>
                    <a:chExt cx="2641822" cy="331999"/>
                  </a:xfrm>
                </p:grpSpPr>
                <p:sp>
                  <p:nvSpPr>
                    <p:cNvPr id="98" name="직사각형 97"/>
                    <p:cNvSpPr>
                      <a:spLocks/>
                    </p:cNvSpPr>
                    <p:nvPr/>
                  </p:nvSpPr>
                  <p:spPr>
                    <a:xfrm rot="10800000" flipH="1" flipV="1">
                      <a:off x="5929264" y="1078256"/>
                      <a:ext cx="2487661" cy="331999"/>
                    </a:xfrm>
                    <a:prstGeom prst="rect">
                      <a:avLst/>
                    </a:prstGeom>
                    <a:solidFill>
                      <a:schemeClr val="accent1">
                        <a:lumMod val="20000"/>
                        <a:lumOff val="80000"/>
                      </a:scheme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9" name="타원 98"/>
                    <p:cNvSpPr/>
                    <p:nvPr/>
                  </p:nvSpPr>
                  <p:spPr>
                    <a:xfrm>
                      <a:off x="8239886" y="1078256"/>
                      <a:ext cx="331200" cy="331200"/>
                    </a:xfrm>
                    <a:prstGeom prst="ellipse">
                      <a:avLst/>
                    </a:prstGeom>
                    <a:solidFill>
                      <a:schemeClr val="accent3">
                        <a:lumMod val="65000"/>
                      </a:scheme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sp>
              <p:nvSpPr>
                <p:cNvPr id="118" name="TextBox 117"/>
                <p:cNvSpPr txBox="1"/>
                <p:nvPr/>
              </p:nvSpPr>
              <p:spPr>
                <a:xfrm>
                  <a:off x="2737990" y="1178208"/>
                  <a:ext cx="2587992" cy="203603"/>
                </a:xfrm>
                <a:prstGeom prst="rect">
                  <a:avLst/>
                </a:prstGeom>
                <a:solidFill>
                  <a:schemeClr val="accent1"/>
                </a:solidFill>
              </p:spPr>
              <p:txBody>
                <a:bodyPr wrap="square" lIns="72000" tIns="0" rIns="72000" bIns="0" rtlCol="0" anchor="ctr">
                  <a:noAutofit/>
                </a:bodyP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algn="ctr"/>
                  <a:r>
                    <a:rPr lang="en-US" altLang="ko-KR" sz="1400" dirty="0">
                      <a:solidFill>
                        <a:schemeClr val="tx1"/>
                      </a:solidFill>
                    </a:rPr>
                    <a:t>ĮVERTINA</a:t>
                  </a:r>
                  <a:endParaRPr lang="ko-KR" altLang="en-US" sz="1400" dirty="0">
                    <a:solidFill>
                      <a:schemeClr val="tx1"/>
                    </a:solidFill>
                  </a:endParaRPr>
                </a:p>
              </p:txBody>
            </p:sp>
            <p:sp>
              <p:nvSpPr>
                <p:cNvPr id="127" name="타원 126"/>
                <p:cNvSpPr/>
                <p:nvPr/>
              </p:nvSpPr>
              <p:spPr>
                <a:xfrm flipH="1">
                  <a:off x="2740328" y="1152557"/>
                  <a:ext cx="247496" cy="247498"/>
                </a:xfrm>
                <a:prstGeom prst="ellipse">
                  <a:avLst/>
                </a:prstGeom>
                <a:solidFill>
                  <a:schemeClr val="bg2"/>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ko-KR" altLang="en-US" sz="1200" dirty="0">
                    <a:gradFill>
                      <a:gsLst>
                        <a:gs pos="0">
                          <a:schemeClr val="accent3">
                            <a:lumMod val="65000"/>
                          </a:schemeClr>
                        </a:gs>
                        <a:gs pos="100000">
                          <a:schemeClr val="accent3">
                            <a:lumMod val="65000"/>
                          </a:schemeClr>
                        </a:gs>
                      </a:gsLst>
                      <a:lin ang="5400000" scaled="0"/>
                    </a:gradFill>
                    <a:latin typeface="Bebas Neue" pitchFamily="34" charset="0"/>
                  </a:endParaRPr>
                </a:p>
              </p:txBody>
            </p:sp>
          </p:grpSp>
          <p:sp>
            <p:nvSpPr>
              <p:cNvPr id="115" name="직사각형 3"/>
              <p:cNvSpPr/>
              <p:nvPr/>
            </p:nvSpPr>
            <p:spPr>
              <a:xfrm rot="16200000" flipH="1">
                <a:off x="5267798" y="1229174"/>
                <a:ext cx="351910" cy="235541"/>
              </a:xfrm>
              <a:custGeom>
                <a:avLst/>
                <a:gdLst/>
                <a:ahLst/>
                <a:cxnLst/>
                <a:rect l="l" t="t" r="r" b="b"/>
                <a:pathLst>
                  <a:path w="351910" h="235541">
                    <a:moveTo>
                      <a:pt x="0" y="194392"/>
                    </a:moveTo>
                    <a:cubicBezTo>
                      <a:pt x="7092" y="209588"/>
                      <a:pt x="16446" y="223384"/>
                      <a:pt x="27888" y="235541"/>
                    </a:cubicBezTo>
                    <a:cubicBezTo>
                      <a:pt x="101888" y="137505"/>
                      <a:pt x="219584" y="74868"/>
                      <a:pt x="351910" y="74868"/>
                    </a:cubicBezTo>
                    <a:lnTo>
                      <a:pt x="351910" y="68517"/>
                    </a:lnTo>
                    <a:cubicBezTo>
                      <a:pt x="311294" y="68517"/>
                      <a:pt x="277571" y="39013"/>
                      <a:pt x="272579" y="0"/>
                    </a:cubicBezTo>
                    <a:cubicBezTo>
                      <a:pt x="155986" y="22524"/>
                      <a:pt x="57132" y="94695"/>
                      <a:pt x="0" y="194392"/>
                    </a:cubicBezTo>
                    <a:close/>
                  </a:path>
                </a:pathLst>
              </a:custGeom>
              <a:solidFill>
                <a:schemeClr val="tx2">
                  <a:lumMod val="20000"/>
                  <a:lumOff val="80000"/>
                </a:schemeClr>
              </a:solidFill>
              <a:ln w="25400" cap="flat" cmpd="sng" algn="ctr">
                <a:noFill/>
                <a:prstDash val="soli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110" name="그룹 109"/>
            <p:cNvGrpSpPr/>
            <p:nvPr/>
          </p:nvGrpSpPr>
          <p:grpSpPr>
            <a:xfrm>
              <a:off x="5271400" y="1112569"/>
              <a:ext cx="3145526" cy="1144873"/>
              <a:chOff x="5271399" y="1091284"/>
              <a:chExt cx="3145526" cy="1144873"/>
            </a:xfrm>
          </p:grpSpPr>
          <p:sp>
            <p:nvSpPr>
              <p:cNvPr id="93" name="이등변 삼각형 92"/>
              <p:cNvSpPr/>
              <p:nvPr/>
            </p:nvSpPr>
            <p:spPr>
              <a:xfrm flipV="1">
                <a:off x="5271399" y="1944330"/>
                <a:ext cx="574463" cy="291827"/>
              </a:xfrm>
              <a:prstGeom prst="triangle">
                <a:avLst/>
              </a:prstGeom>
              <a:solidFill>
                <a:schemeClr val="bg1">
                  <a:lumMod val="65000"/>
                </a:scheme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4" name="직사각형 93"/>
              <p:cNvSpPr>
                <a:spLocks/>
              </p:cNvSpPr>
              <p:nvPr/>
            </p:nvSpPr>
            <p:spPr>
              <a:xfrm rot="5400000" flipV="1">
                <a:off x="5337277" y="1558841"/>
                <a:ext cx="442714" cy="328264"/>
              </a:xfrm>
              <a:prstGeom prst="rect">
                <a:avLst/>
              </a:prstGeom>
              <a:solidFill>
                <a:schemeClr val="bg1">
                  <a:lumMod val="65000"/>
                </a:scheme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7" name="직각 삼각형 96"/>
              <p:cNvSpPr>
                <a:spLocks/>
              </p:cNvSpPr>
              <p:nvPr/>
            </p:nvSpPr>
            <p:spPr>
              <a:xfrm rot="5400000" flipH="1">
                <a:off x="5395297" y="1616860"/>
                <a:ext cx="327474" cy="327473"/>
              </a:xfrm>
              <a:prstGeom prst="rtTriangle">
                <a:avLst/>
              </a:prstGeom>
              <a:solidFill>
                <a:srgbClr val="000000">
                  <a:alpha val="10196"/>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4" name="이등변 삼각형 83"/>
              <p:cNvSpPr/>
              <p:nvPr/>
            </p:nvSpPr>
            <p:spPr>
              <a:xfrm flipH="1" flipV="1">
                <a:off x="5271400" y="1944331"/>
                <a:ext cx="574463" cy="291826"/>
              </a:xfrm>
              <a:prstGeom prst="triangle">
                <a:avLst/>
              </a:prstGeom>
              <a:solidFill>
                <a:schemeClr val="accent1"/>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67" name="직사각형 66"/>
              <p:cNvSpPr>
                <a:spLocks/>
              </p:cNvSpPr>
              <p:nvPr/>
            </p:nvSpPr>
            <p:spPr>
              <a:xfrm rot="16200000" flipH="1" flipV="1">
                <a:off x="5337273" y="1558841"/>
                <a:ext cx="442714" cy="328264"/>
              </a:xfrm>
              <a:prstGeom prst="rect">
                <a:avLst/>
              </a:prstGeom>
              <a:solidFill>
                <a:schemeClr val="accent1"/>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68" name="직사각형 3"/>
              <p:cNvSpPr/>
              <p:nvPr/>
            </p:nvSpPr>
            <p:spPr>
              <a:xfrm rot="16200000" flipH="1">
                <a:off x="5394499" y="1091284"/>
                <a:ext cx="410330" cy="410330"/>
              </a:xfrm>
              <a:custGeom>
                <a:avLst/>
                <a:gdLst/>
                <a:ahLst/>
                <a:cxnLst/>
                <a:rect l="l" t="t" r="r" b="b"/>
                <a:pathLst>
                  <a:path w="360000" h="360000">
                    <a:moveTo>
                      <a:pt x="360000" y="0"/>
                    </a:moveTo>
                    <a:lnTo>
                      <a:pt x="360000" y="288000"/>
                    </a:lnTo>
                    <a:cubicBezTo>
                      <a:pt x="320235" y="288000"/>
                      <a:pt x="288000" y="320235"/>
                      <a:pt x="288000" y="360000"/>
                    </a:cubicBezTo>
                    <a:lnTo>
                      <a:pt x="0" y="360000"/>
                    </a:lnTo>
                    <a:cubicBezTo>
                      <a:pt x="0" y="161177"/>
                      <a:pt x="161177" y="0"/>
                      <a:pt x="360000" y="0"/>
                    </a:cubicBezTo>
                    <a:close/>
                  </a:path>
                </a:pathLst>
              </a:cu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89" name="그룹 88"/>
              <p:cNvGrpSpPr/>
              <p:nvPr/>
            </p:nvGrpSpPr>
            <p:grpSpPr>
              <a:xfrm>
                <a:off x="5804828" y="1091285"/>
                <a:ext cx="2612097" cy="328264"/>
                <a:chOff x="5929264" y="1078256"/>
                <a:chExt cx="2641822" cy="331999"/>
              </a:xfrm>
            </p:grpSpPr>
            <p:sp>
              <p:nvSpPr>
                <p:cNvPr id="85" name="직사각형 84"/>
                <p:cNvSpPr>
                  <a:spLocks/>
                </p:cNvSpPr>
                <p:nvPr/>
              </p:nvSpPr>
              <p:spPr>
                <a:xfrm rot="10800000" flipH="1" flipV="1">
                  <a:off x="5929264" y="1078256"/>
                  <a:ext cx="2487661" cy="331999"/>
                </a:xfrm>
                <a:prstGeom prst="rect">
                  <a:avLst/>
                </a:prstGeom>
                <a:solidFill>
                  <a:schemeClr val="accent1"/>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8" name="타원 87"/>
                <p:cNvSpPr/>
                <p:nvPr/>
              </p:nvSpPr>
              <p:spPr>
                <a:xfrm>
                  <a:off x="8239886" y="1078256"/>
                  <a:ext cx="331200" cy="331200"/>
                </a:xfrm>
                <a:prstGeom prst="ellipse">
                  <a:avLst/>
                </a:prstGeom>
                <a:solidFill>
                  <a:schemeClr val="accent1"/>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86" name="직각 삼각형 85"/>
              <p:cNvSpPr>
                <a:spLocks/>
              </p:cNvSpPr>
              <p:nvPr/>
            </p:nvSpPr>
            <p:spPr>
              <a:xfrm rot="16200000">
                <a:off x="5394490" y="1616860"/>
                <a:ext cx="327474" cy="327473"/>
              </a:xfrm>
              <a:prstGeom prst="rtTriangle">
                <a:avLst/>
              </a:prstGeom>
              <a:solidFill>
                <a:srgbClr val="000000">
                  <a:alpha val="10196"/>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116" name="TextBox 115"/>
            <p:cNvSpPr txBox="1"/>
            <p:nvPr/>
          </p:nvSpPr>
          <p:spPr>
            <a:xfrm>
              <a:off x="2498686" y="1540021"/>
              <a:ext cx="2575775" cy="891306"/>
            </a:xfrm>
            <a:prstGeom prst="rect">
              <a:avLst/>
            </a:prstGeom>
            <a:noFill/>
          </p:spPr>
          <p:txBody>
            <a:bodyPr wrap="square" lIns="108000" tIns="0" rIns="108000" bIns="0" rtlCol="0">
              <a:noAutofit/>
            </a:bodyPr>
            <a:lstStyle/>
            <a:p>
              <a:pPr algn="ctr">
                <a:lnSpc>
                  <a:spcPct val="80000"/>
                </a:lnSpc>
              </a:pPr>
              <a:r>
                <a:rPr lang="lt-LT" altLang="en-US" sz="1600" dirty="0">
                  <a:latin typeface="Times New Roman" panose="02020603050405020304" pitchFamily="18" charset="0"/>
                  <a:cs typeface="Times New Roman" panose="02020603050405020304" pitchFamily="18" charset="0"/>
                </a:rPr>
                <a:t>Įstaigų Korupcijos</a:t>
              </a:r>
              <a:r>
                <a:rPr lang="en-US" altLang="en-US" sz="1600" dirty="0">
                  <a:latin typeface="Times New Roman" panose="02020603050405020304" pitchFamily="18" charset="0"/>
                  <a:cs typeface="Times New Roman" panose="02020603050405020304" pitchFamily="18" charset="0"/>
                </a:rPr>
                <a:t> </a:t>
              </a:r>
              <a:r>
                <a:rPr lang="lt-LT" altLang="en-US" sz="1600" dirty="0">
                  <a:latin typeface="Times New Roman" panose="02020603050405020304" pitchFamily="18" charset="0"/>
                  <a:cs typeface="Times New Roman" panose="02020603050405020304" pitchFamily="18" charset="0"/>
                </a:rPr>
                <a:t> pasirei</a:t>
              </a:r>
              <a:r>
                <a:rPr lang="en-US" altLang="en-US" sz="1600" dirty="0">
                  <a:latin typeface="Times New Roman" panose="02020603050405020304" pitchFamily="18" charset="0"/>
                  <a:cs typeface="Times New Roman" panose="02020603050405020304" pitchFamily="18" charset="0"/>
                </a:rPr>
                <a:t>- š</a:t>
              </a:r>
              <a:r>
                <a:rPr lang="lt-LT" altLang="en-US" sz="1600" dirty="0">
                  <a:latin typeface="Times New Roman" panose="02020603050405020304" pitchFamily="18" charset="0"/>
                  <a:cs typeface="Times New Roman" panose="02020603050405020304" pitchFamily="18" charset="0"/>
                </a:rPr>
                <a:t>kimo tikimybės nustatymo ir įvertinimo aprašymą (-us)</a:t>
              </a:r>
              <a:endParaRPr lang="lt-LT" altLang="lt-LT" sz="1500" dirty="0">
                <a:latin typeface="Times New Roman" panose="02020603050405020304" pitchFamily="18" charset="0"/>
                <a:cs typeface="Times New Roman" panose="02020603050405020304" pitchFamily="18" charset="0"/>
              </a:endParaRPr>
            </a:p>
          </p:txBody>
        </p:sp>
        <p:sp>
          <p:nvSpPr>
            <p:cNvPr id="117" name="TextBox 116"/>
            <p:cNvSpPr txBox="1"/>
            <p:nvPr/>
          </p:nvSpPr>
          <p:spPr>
            <a:xfrm>
              <a:off x="5971939" y="1540021"/>
              <a:ext cx="2669970" cy="749588"/>
            </a:xfrm>
            <a:prstGeom prst="rect">
              <a:avLst/>
            </a:prstGeom>
            <a:noFill/>
          </p:spPr>
          <p:txBody>
            <a:bodyPr wrap="square" lIns="108000" tIns="0" rIns="108000" bIns="0" rtlCol="0">
              <a:noAutofit/>
            </a:bodyPr>
            <a:lstStyle/>
            <a:p>
              <a:pPr lvl="0">
                <a:buClr>
                  <a:srgbClr val="4AB38B"/>
                </a:buClr>
              </a:pPr>
              <a:r>
                <a:rPr lang="lt-LT" altLang="en-US" sz="1600" dirty="0">
                  <a:latin typeface="Times New Roman" panose="02020603050405020304" pitchFamily="18" charset="0"/>
                  <a:cs typeface="Times New Roman" panose="02020603050405020304" pitchFamily="18" charset="0"/>
                </a:rPr>
                <a:t>Įstaigos veiklos sritis, kuriose egzistuoja didelė korupcijos </a:t>
              </a:r>
              <a:endParaRPr lang="en-US" altLang="en-US" sz="1600" dirty="0">
                <a:latin typeface="Times New Roman" panose="02020603050405020304" pitchFamily="18" charset="0"/>
                <a:cs typeface="Times New Roman" panose="02020603050405020304" pitchFamily="18" charset="0"/>
              </a:endParaRPr>
            </a:p>
            <a:p>
              <a:pPr lvl="0">
                <a:buClr>
                  <a:srgbClr val="4AB38B"/>
                </a:buClr>
              </a:pPr>
              <a:r>
                <a:rPr lang="lt-LT" altLang="en-US" sz="1600" dirty="0">
                  <a:latin typeface="Times New Roman" panose="02020603050405020304" pitchFamily="18" charset="0"/>
                  <a:cs typeface="Times New Roman" panose="02020603050405020304" pitchFamily="18" charset="0"/>
                </a:rPr>
                <a:t>pasireiškimo tikimybė</a:t>
              </a:r>
              <a:endParaRPr lang="pt-BR" altLang="ko-KR" sz="1600" dirty="0">
                <a:gradFill>
                  <a:gsLst>
                    <a:gs pos="0">
                      <a:schemeClr val="tx1">
                        <a:alpha val="50000"/>
                      </a:schemeClr>
                    </a:gs>
                    <a:gs pos="100000">
                      <a:schemeClr val="tx1">
                        <a:alpha val="50000"/>
                      </a:schemeClr>
                    </a:gs>
                  </a:gsLst>
                  <a:lin ang="5400000" scaled="0"/>
                </a:gradFill>
                <a:ea typeface="Roboto Light" pitchFamily="2" charset="0"/>
                <a:cs typeface="Roboto Condensed Regular"/>
              </a:endParaRPr>
            </a:p>
          </p:txBody>
        </p:sp>
        <p:sp>
          <p:nvSpPr>
            <p:cNvPr id="119" name="TextBox 118"/>
            <p:cNvSpPr txBox="1"/>
            <p:nvPr/>
          </p:nvSpPr>
          <p:spPr>
            <a:xfrm>
              <a:off x="5740668" y="1178208"/>
              <a:ext cx="2587992" cy="203603"/>
            </a:xfrm>
            <a:prstGeom prst="rect">
              <a:avLst/>
            </a:prstGeom>
            <a:noFill/>
          </p:spPr>
          <p:txBody>
            <a:bodyPr wrap="square" lIns="72000" tIns="0" rIns="72000" bIns="0" rtlCol="0" anchor="ctr">
              <a:noAutofit/>
            </a:bodyP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algn="ctr"/>
              <a:r>
                <a:rPr lang="en-US" altLang="ko-KR" sz="1400" dirty="0">
                  <a:solidFill>
                    <a:schemeClr val="tx1"/>
                  </a:solidFill>
                </a:rPr>
                <a:t>NUSTATO</a:t>
              </a:r>
              <a:endParaRPr lang="ko-KR" altLang="en-US" sz="1400" dirty="0">
                <a:solidFill>
                  <a:schemeClr val="tx1"/>
                </a:solidFill>
              </a:endParaRPr>
            </a:p>
          </p:txBody>
        </p:sp>
        <p:sp>
          <p:nvSpPr>
            <p:cNvPr id="128" name="타원 127"/>
            <p:cNvSpPr/>
            <p:nvPr/>
          </p:nvSpPr>
          <p:spPr>
            <a:xfrm flipH="1">
              <a:off x="8129441" y="1152557"/>
              <a:ext cx="247496" cy="247498"/>
            </a:xfrm>
            <a:prstGeom prst="ellipse">
              <a:avLst/>
            </a:prstGeom>
            <a:solidFill>
              <a:schemeClr val="bg2"/>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ko-KR" altLang="en-US" sz="1200" dirty="0">
                <a:gradFill>
                  <a:gsLst>
                    <a:gs pos="0">
                      <a:schemeClr val="accent1"/>
                    </a:gs>
                    <a:gs pos="100000">
                      <a:schemeClr val="accent1"/>
                    </a:gs>
                  </a:gsLst>
                  <a:lin ang="5400000" scaled="0"/>
                </a:gradFill>
                <a:latin typeface="Bebas Neue" pitchFamily="34" charset="0"/>
              </a:endParaRPr>
            </a:p>
          </p:txBody>
        </p:sp>
      </p:grpSp>
      <p:pic>
        <p:nvPicPr>
          <p:cNvPr id="38" name="Paveikslėlis 3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327" y="653411"/>
            <a:ext cx="673255" cy="649632"/>
          </a:xfrm>
          <a:prstGeom prst="rect">
            <a:avLst/>
          </a:prstGeom>
        </p:spPr>
      </p:pic>
      <p:pic>
        <p:nvPicPr>
          <p:cNvPr id="39"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4373" y="5006039"/>
            <a:ext cx="1614010" cy="86715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19309643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anim calcmode="lin" valueType="num">
                                      <p:cBhvr>
                                        <p:cTn id="8" dur="500" fill="hold"/>
                                        <p:tgtEl>
                                          <p:spTgt spid="36"/>
                                        </p:tgtEl>
                                        <p:attrNameLst>
                                          <p:attrName>ppt_x</p:attrName>
                                        </p:attrNameLst>
                                      </p:cBhvr>
                                      <p:tavLst>
                                        <p:tav tm="0">
                                          <p:val>
                                            <p:strVal val="#ppt_x"/>
                                          </p:val>
                                        </p:tav>
                                        <p:tav tm="100000">
                                          <p:val>
                                            <p:strVal val="#ppt_x"/>
                                          </p:val>
                                        </p:tav>
                                      </p:tavLst>
                                    </p:anim>
                                    <p:anim calcmode="lin" valueType="num">
                                      <p:cBhvr>
                                        <p:cTn id="9" dur="500" fill="hold"/>
                                        <p:tgtEl>
                                          <p:spTgt spid="36"/>
                                        </p:tgtEl>
                                        <p:attrNameLst>
                                          <p:attrName>ppt_y</p:attrName>
                                        </p:attrNameLst>
                                      </p:cBhvr>
                                      <p:tavLst>
                                        <p:tav tm="0">
                                          <p:val>
                                            <p:strVal val="#ppt_y-.1"/>
                                          </p:val>
                                        </p:tav>
                                        <p:tav tm="100000">
                                          <p:val>
                                            <p:strVal val="#ppt_y"/>
                                          </p:val>
                                        </p:tav>
                                      </p:tavLst>
                                    </p:anim>
                                  </p:childTnLst>
                                </p:cTn>
                              </p:par>
                              <p:par>
                                <p:cTn id="10" presetID="12" presetClass="entr" presetSubtype="1" fill="hold" grpId="0" nodeType="withEffect">
                                  <p:stCondLst>
                                    <p:cond delay="400"/>
                                  </p:stCondLst>
                                  <p:childTnLst>
                                    <p:set>
                                      <p:cBhvr>
                                        <p:cTn id="11" dur="1" fill="hold">
                                          <p:stCondLst>
                                            <p:cond delay="0"/>
                                          </p:stCondLst>
                                        </p:cTn>
                                        <p:tgtEl>
                                          <p:spTgt spid="126"/>
                                        </p:tgtEl>
                                        <p:attrNameLst>
                                          <p:attrName>style.visibility</p:attrName>
                                        </p:attrNameLst>
                                      </p:cBhvr>
                                      <p:to>
                                        <p:strVal val="visible"/>
                                      </p:to>
                                    </p:set>
                                    <p:animEffect transition="in" filter="slide(fromTop)">
                                      <p:cBhvr>
                                        <p:cTn id="12" dur="500"/>
                                        <p:tgtEl>
                                          <p:spTgt spid="126"/>
                                        </p:tgtEl>
                                      </p:cBhvr>
                                    </p:animEffect>
                                  </p:childTnLst>
                                </p:cTn>
                              </p:par>
                              <p:par>
                                <p:cTn id="13" presetID="42" presetClass="entr" presetSubtype="0" fill="hold" nodeType="withEffect">
                                  <p:stCondLst>
                                    <p:cond delay="40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anim calcmode="lin" valueType="num">
                                      <p:cBhvr>
                                        <p:cTn id="16" dur="500" fill="hold"/>
                                        <p:tgtEl>
                                          <p:spTgt spid="37"/>
                                        </p:tgtEl>
                                        <p:attrNameLst>
                                          <p:attrName>ppt_x</p:attrName>
                                        </p:attrNameLst>
                                      </p:cBhvr>
                                      <p:tavLst>
                                        <p:tav tm="0">
                                          <p:val>
                                            <p:strVal val="#ppt_x"/>
                                          </p:val>
                                        </p:tav>
                                        <p:tav tm="100000">
                                          <p:val>
                                            <p:strVal val="#ppt_x"/>
                                          </p:val>
                                        </p:tav>
                                      </p:tavLst>
                                    </p:anim>
                                    <p:anim calcmode="lin" valueType="num">
                                      <p:cBhvr>
                                        <p:cTn id="17" dur="5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Freeform 5"/>
          <p:cNvSpPr>
            <a:spLocks/>
          </p:cNvSpPr>
          <p:nvPr/>
        </p:nvSpPr>
        <p:spPr bwMode="auto">
          <a:xfrm>
            <a:off x="122980" y="1818191"/>
            <a:ext cx="7007870" cy="2521057"/>
          </a:xfrm>
          <a:custGeom>
            <a:avLst/>
            <a:gdLst>
              <a:gd name="T0" fmla="*/ 2969 w 2969"/>
              <a:gd name="T1" fmla="*/ 0 h 1089"/>
              <a:gd name="T2" fmla="*/ 2498 w 2969"/>
              <a:gd name="T3" fmla="*/ 617 h 1089"/>
              <a:gd name="T4" fmla="*/ 2874 w 2969"/>
              <a:gd name="T5" fmla="*/ 617 h 1089"/>
              <a:gd name="T6" fmla="*/ 2019 w 2969"/>
              <a:gd name="T7" fmla="*/ 689 h 1089"/>
              <a:gd name="T8" fmla="*/ 1182 w 2969"/>
              <a:gd name="T9" fmla="*/ 855 h 1089"/>
              <a:gd name="T10" fmla="*/ 583 w 2969"/>
              <a:gd name="T11" fmla="*/ 954 h 1089"/>
              <a:gd name="T12" fmla="*/ 0 w 2969"/>
              <a:gd name="T13" fmla="*/ 950 h 1089"/>
            </a:gdLst>
            <a:ahLst/>
            <a:cxnLst>
              <a:cxn ang="0">
                <a:pos x="T0" y="T1"/>
              </a:cxn>
              <a:cxn ang="0">
                <a:pos x="T2" y="T3"/>
              </a:cxn>
              <a:cxn ang="0">
                <a:pos x="T4" y="T5"/>
              </a:cxn>
              <a:cxn ang="0">
                <a:pos x="T6" y="T7"/>
              </a:cxn>
              <a:cxn ang="0">
                <a:pos x="T8" y="T9"/>
              </a:cxn>
              <a:cxn ang="0">
                <a:pos x="T10" y="T11"/>
              </a:cxn>
              <a:cxn ang="0">
                <a:pos x="T12" y="T13"/>
              </a:cxn>
            </a:cxnLst>
            <a:rect l="0" t="0" r="r" b="b"/>
            <a:pathLst>
              <a:path w="2969" h="1089">
                <a:moveTo>
                  <a:pt x="2969" y="0"/>
                </a:moveTo>
                <a:cubicBezTo>
                  <a:pt x="2969" y="0"/>
                  <a:pt x="2627" y="194"/>
                  <a:pt x="2498" y="617"/>
                </a:cubicBezTo>
                <a:cubicBezTo>
                  <a:pt x="2370" y="1040"/>
                  <a:pt x="2926" y="964"/>
                  <a:pt x="2874" y="617"/>
                </a:cubicBezTo>
                <a:cubicBezTo>
                  <a:pt x="2822" y="270"/>
                  <a:pt x="2213" y="361"/>
                  <a:pt x="2019" y="689"/>
                </a:cubicBezTo>
                <a:cubicBezTo>
                  <a:pt x="1824" y="1016"/>
                  <a:pt x="1539" y="508"/>
                  <a:pt x="1182" y="855"/>
                </a:cubicBezTo>
                <a:cubicBezTo>
                  <a:pt x="1182" y="855"/>
                  <a:pt x="976" y="1089"/>
                  <a:pt x="583" y="954"/>
                </a:cubicBezTo>
                <a:cubicBezTo>
                  <a:pt x="190" y="818"/>
                  <a:pt x="67" y="888"/>
                  <a:pt x="0" y="950"/>
                </a:cubicBezTo>
              </a:path>
            </a:pathLst>
          </a:custGeom>
          <a:noFill/>
          <a:ln w="28575" cap="rnd">
            <a:solidFill>
              <a:schemeClr val="accent1"/>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dirty="0"/>
          </a:p>
        </p:txBody>
      </p:sp>
      <p:sp>
        <p:nvSpPr>
          <p:cNvPr id="11" name="Title 10"/>
          <p:cNvSpPr>
            <a:spLocks noGrp="1"/>
          </p:cNvSpPr>
          <p:nvPr>
            <p:ph type="title"/>
          </p:nvPr>
        </p:nvSpPr>
        <p:spPr/>
        <p:txBody>
          <a:bodyPr/>
          <a:lstStyle/>
          <a:p>
            <a:r>
              <a:rPr lang="lt-LT" i="1" dirty="0"/>
              <a:t>Sprendimų priėmimas</a:t>
            </a:r>
          </a:p>
        </p:txBody>
      </p:sp>
      <p:grpSp>
        <p:nvGrpSpPr>
          <p:cNvPr id="3" name="그룹 2"/>
          <p:cNvGrpSpPr/>
          <p:nvPr/>
        </p:nvGrpSpPr>
        <p:grpSpPr>
          <a:xfrm>
            <a:off x="6465736" y="1799201"/>
            <a:ext cx="739055" cy="413131"/>
            <a:chOff x="3353306" y="1175150"/>
            <a:chExt cx="4679444" cy="2615800"/>
          </a:xfrm>
          <a:effectLst/>
        </p:grpSpPr>
        <p:sp>
          <p:nvSpPr>
            <p:cNvPr id="109" name="Freeform 6"/>
            <p:cNvSpPr>
              <a:spLocks/>
            </p:cNvSpPr>
            <p:nvPr/>
          </p:nvSpPr>
          <p:spPr bwMode="auto">
            <a:xfrm>
              <a:off x="3353306" y="1175150"/>
              <a:ext cx="4679443" cy="1245010"/>
            </a:xfrm>
            <a:custGeom>
              <a:avLst/>
              <a:gdLst>
                <a:gd name="T0" fmla="*/ 0 w 4390"/>
                <a:gd name="T1" fmla="*/ 625 h 1168"/>
                <a:gd name="T2" fmla="*/ 4390 w 4390"/>
                <a:gd name="T3" fmla="*/ 0 h 1168"/>
                <a:gd name="T4" fmla="*/ 858 w 4390"/>
                <a:gd name="T5" fmla="*/ 1168 h 1168"/>
                <a:gd name="T6" fmla="*/ 0 w 4390"/>
                <a:gd name="T7" fmla="*/ 625 h 1168"/>
              </a:gdLst>
              <a:ahLst/>
              <a:cxnLst>
                <a:cxn ang="0">
                  <a:pos x="T0" y="T1"/>
                </a:cxn>
                <a:cxn ang="0">
                  <a:pos x="T2" y="T3"/>
                </a:cxn>
                <a:cxn ang="0">
                  <a:pos x="T4" y="T5"/>
                </a:cxn>
                <a:cxn ang="0">
                  <a:pos x="T6" y="T7"/>
                </a:cxn>
              </a:cxnLst>
              <a:rect l="0" t="0" r="r" b="b"/>
              <a:pathLst>
                <a:path w="4390" h="1168">
                  <a:moveTo>
                    <a:pt x="0" y="625"/>
                  </a:moveTo>
                  <a:lnTo>
                    <a:pt x="4390" y="0"/>
                  </a:lnTo>
                  <a:lnTo>
                    <a:pt x="858" y="1168"/>
                  </a:lnTo>
                  <a:lnTo>
                    <a:pt x="0" y="625"/>
                  </a:lnTo>
                  <a:close/>
                </a:path>
              </a:pathLst>
            </a:custGeom>
            <a:solidFill>
              <a:schemeClr val="accent1"/>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10" name="Freeform 7"/>
            <p:cNvSpPr>
              <a:spLocks/>
            </p:cNvSpPr>
            <p:nvPr/>
          </p:nvSpPr>
          <p:spPr bwMode="auto">
            <a:xfrm>
              <a:off x="4782722" y="1175150"/>
              <a:ext cx="3250028" cy="2431393"/>
            </a:xfrm>
            <a:custGeom>
              <a:avLst/>
              <a:gdLst>
                <a:gd name="T0" fmla="*/ 3049 w 3049"/>
                <a:gd name="T1" fmla="*/ 0 h 2281"/>
                <a:gd name="T2" fmla="*/ 1282 w 3049"/>
                <a:gd name="T3" fmla="*/ 2281 h 2281"/>
                <a:gd name="T4" fmla="*/ 0 w 3049"/>
                <a:gd name="T5" fmla="*/ 1471 h 2281"/>
                <a:gd name="T6" fmla="*/ 3049 w 3049"/>
                <a:gd name="T7" fmla="*/ 0 h 2281"/>
              </a:gdLst>
              <a:ahLst/>
              <a:cxnLst>
                <a:cxn ang="0">
                  <a:pos x="T0" y="T1"/>
                </a:cxn>
                <a:cxn ang="0">
                  <a:pos x="T2" y="T3"/>
                </a:cxn>
                <a:cxn ang="0">
                  <a:pos x="T4" y="T5"/>
                </a:cxn>
                <a:cxn ang="0">
                  <a:pos x="T6" y="T7"/>
                </a:cxn>
              </a:cxnLst>
              <a:rect l="0" t="0" r="r" b="b"/>
              <a:pathLst>
                <a:path w="3049" h="2281">
                  <a:moveTo>
                    <a:pt x="3049" y="0"/>
                  </a:moveTo>
                  <a:lnTo>
                    <a:pt x="1282" y="2281"/>
                  </a:lnTo>
                  <a:lnTo>
                    <a:pt x="0" y="1471"/>
                  </a:lnTo>
                  <a:lnTo>
                    <a:pt x="3049" y="0"/>
                  </a:lnTo>
                  <a:close/>
                </a:path>
              </a:pathLst>
            </a:custGeom>
            <a:solidFill>
              <a:schemeClr val="accent1"/>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11" name="Freeform 8"/>
            <p:cNvSpPr>
              <a:spLocks/>
            </p:cNvSpPr>
            <p:nvPr/>
          </p:nvSpPr>
          <p:spPr bwMode="auto">
            <a:xfrm>
              <a:off x="4267876" y="1175150"/>
              <a:ext cx="3764873" cy="2615800"/>
            </a:xfrm>
            <a:custGeom>
              <a:avLst/>
              <a:gdLst/>
              <a:ahLst/>
              <a:cxnLst/>
              <a:rect l="l" t="t" r="r" b="b"/>
              <a:pathLst>
                <a:path w="3764873" h="2615800">
                  <a:moveTo>
                    <a:pt x="3764873" y="0"/>
                  </a:moveTo>
                  <a:lnTo>
                    <a:pt x="514846" y="1567988"/>
                  </a:lnTo>
                  <a:lnTo>
                    <a:pt x="514846" y="2615800"/>
                  </a:lnTo>
                  <a:lnTo>
                    <a:pt x="0" y="1245010"/>
                  </a:lnTo>
                  <a:close/>
                </a:path>
              </a:pathLst>
            </a:custGeom>
            <a:pattFill prst="ltDnDiag">
              <a:fgClr>
                <a:schemeClr val="accent1"/>
              </a:fgClr>
              <a:bgClr>
                <a:schemeClr val="accent1">
                  <a:lumMod val="75000"/>
                </a:schemeClr>
              </a:bgClr>
            </a:patt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12" name="Freeform 9"/>
            <p:cNvSpPr>
              <a:spLocks/>
            </p:cNvSpPr>
            <p:nvPr/>
          </p:nvSpPr>
          <p:spPr bwMode="auto">
            <a:xfrm>
              <a:off x="4782722" y="2743138"/>
              <a:ext cx="736560" cy="1047812"/>
            </a:xfrm>
            <a:custGeom>
              <a:avLst/>
              <a:gdLst>
                <a:gd name="T0" fmla="*/ 0 w 691"/>
                <a:gd name="T1" fmla="*/ 0 h 983"/>
                <a:gd name="T2" fmla="*/ 691 w 691"/>
                <a:gd name="T3" fmla="*/ 436 h 983"/>
                <a:gd name="T4" fmla="*/ 0 w 691"/>
                <a:gd name="T5" fmla="*/ 983 h 983"/>
                <a:gd name="T6" fmla="*/ 0 w 691"/>
                <a:gd name="T7" fmla="*/ 0 h 983"/>
              </a:gdLst>
              <a:ahLst/>
              <a:cxnLst>
                <a:cxn ang="0">
                  <a:pos x="T0" y="T1"/>
                </a:cxn>
                <a:cxn ang="0">
                  <a:pos x="T2" y="T3"/>
                </a:cxn>
                <a:cxn ang="0">
                  <a:pos x="T4" y="T5"/>
                </a:cxn>
                <a:cxn ang="0">
                  <a:pos x="T6" y="T7"/>
                </a:cxn>
              </a:cxnLst>
              <a:rect l="0" t="0" r="r" b="b"/>
              <a:pathLst>
                <a:path w="691" h="983">
                  <a:moveTo>
                    <a:pt x="0" y="0"/>
                  </a:moveTo>
                  <a:lnTo>
                    <a:pt x="691" y="436"/>
                  </a:lnTo>
                  <a:lnTo>
                    <a:pt x="0" y="983"/>
                  </a:lnTo>
                  <a:lnTo>
                    <a:pt x="0" y="0"/>
                  </a:lnTo>
                  <a:close/>
                </a:path>
              </a:pathLst>
            </a:custGeom>
            <a:solidFill>
              <a:schemeClr val="accent1">
                <a:lumMod val="75000"/>
              </a:scheme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grpSp>
        <p:nvGrpSpPr>
          <p:cNvPr id="5" name="그룹 4"/>
          <p:cNvGrpSpPr/>
          <p:nvPr/>
        </p:nvGrpSpPr>
        <p:grpSpPr>
          <a:xfrm>
            <a:off x="950298" y="1805392"/>
            <a:ext cx="1277658" cy="649318"/>
            <a:chOff x="2846913" y="966432"/>
            <a:chExt cx="1277658" cy="649318"/>
          </a:xfrm>
        </p:grpSpPr>
        <p:sp>
          <p:nvSpPr>
            <p:cNvPr id="74" name="자유형 73"/>
            <p:cNvSpPr>
              <a:spLocks/>
            </p:cNvSpPr>
            <p:nvPr/>
          </p:nvSpPr>
          <p:spPr bwMode="auto">
            <a:xfrm>
              <a:off x="2849794" y="966432"/>
              <a:ext cx="1274777" cy="572398"/>
            </a:xfrm>
            <a:custGeom>
              <a:avLst/>
              <a:gdLst>
                <a:gd name="connsiteX0" fmla="*/ 599384 w 1274777"/>
                <a:gd name="connsiteY0" fmla="*/ 14 h 572398"/>
                <a:gd name="connsiteX1" fmla="*/ 807380 w 1274777"/>
                <a:gd name="connsiteY1" fmla="*/ 110683 h 572398"/>
                <a:gd name="connsiteX2" fmla="*/ 1032830 w 1274777"/>
                <a:gd name="connsiteY2" fmla="*/ 192229 h 572398"/>
                <a:gd name="connsiteX3" fmla="*/ 1261189 w 1274777"/>
                <a:gd name="connsiteY3" fmla="*/ 359689 h 572398"/>
                <a:gd name="connsiteX4" fmla="*/ 1243735 w 1274777"/>
                <a:gd name="connsiteY4" fmla="*/ 388813 h 572398"/>
                <a:gd name="connsiteX5" fmla="*/ 1243575 w 1274777"/>
                <a:gd name="connsiteY5" fmla="*/ 388864 h 572398"/>
                <a:gd name="connsiteX6" fmla="*/ 1208805 w 1274777"/>
                <a:gd name="connsiteY6" fmla="*/ 423612 h 572398"/>
                <a:gd name="connsiteX7" fmla="*/ 992172 w 1274777"/>
                <a:gd name="connsiteY7" fmla="*/ 454140 h 572398"/>
                <a:gd name="connsiteX8" fmla="*/ 680854 w 1274777"/>
                <a:gd name="connsiteY8" fmla="*/ 532793 h 572398"/>
                <a:gd name="connsiteX9" fmla="*/ 216787 w 1274777"/>
                <a:gd name="connsiteY9" fmla="*/ 471618 h 572398"/>
                <a:gd name="connsiteX10" fmla="*/ 29 w 1274777"/>
                <a:gd name="connsiteY10" fmla="*/ 379856 h 572398"/>
                <a:gd name="connsiteX11" fmla="*/ 142 w 1274777"/>
                <a:gd name="connsiteY11" fmla="*/ 379934 h 572398"/>
                <a:gd name="connsiteX12" fmla="*/ 4486 w 1274777"/>
                <a:gd name="connsiteY12" fmla="*/ 349496 h 572398"/>
                <a:gd name="connsiteX13" fmla="*/ 228481 w 1274777"/>
                <a:gd name="connsiteY13" fmla="*/ 234458 h 572398"/>
                <a:gd name="connsiteX14" fmla="*/ 398660 w 1274777"/>
                <a:gd name="connsiteY14" fmla="*/ 150000 h 572398"/>
                <a:gd name="connsiteX15" fmla="*/ 599384 w 1274777"/>
                <a:gd name="connsiteY15" fmla="*/ 14 h 57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74777" h="572398">
                  <a:moveTo>
                    <a:pt x="599384" y="14"/>
                  </a:moveTo>
                  <a:cubicBezTo>
                    <a:pt x="760835" y="-1442"/>
                    <a:pt x="807380" y="110683"/>
                    <a:pt x="807380" y="110683"/>
                  </a:cubicBezTo>
                  <a:cubicBezTo>
                    <a:pt x="958650" y="74279"/>
                    <a:pt x="1032830" y="192229"/>
                    <a:pt x="1032830" y="192229"/>
                  </a:cubicBezTo>
                  <a:cubicBezTo>
                    <a:pt x="1093920" y="155825"/>
                    <a:pt x="1333915" y="212616"/>
                    <a:pt x="1261189" y="359689"/>
                  </a:cubicBezTo>
                  <a:cubicBezTo>
                    <a:pt x="1255371" y="371339"/>
                    <a:pt x="1249553" y="380076"/>
                    <a:pt x="1243735" y="388813"/>
                  </a:cubicBezTo>
                  <a:lnTo>
                    <a:pt x="1243575" y="388864"/>
                  </a:lnTo>
                  <a:lnTo>
                    <a:pt x="1208805" y="423612"/>
                  </a:lnTo>
                  <a:cubicBezTo>
                    <a:pt x="1120258" y="489825"/>
                    <a:pt x="992172" y="454140"/>
                    <a:pt x="992172" y="454140"/>
                  </a:cubicBezTo>
                  <a:cubicBezTo>
                    <a:pt x="872882" y="607077"/>
                    <a:pt x="680854" y="532793"/>
                    <a:pt x="680854" y="532793"/>
                  </a:cubicBezTo>
                  <a:cubicBezTo>
                    <a:pt x="276432" y="649317"/>
                    <a:pt x="216787" y="471618"/>
                    <a:pt x="216787" y="471618"/>
                  </a:cubicBezTo>
                  <a:cubicBezTo>
                    <a:pt x="216787" y="471618"/>
                    <a:pt x="-2881" y="503662"/>
                    <a:pt x="29" y="379856"/>
                  </a:cubicBezTo>
                  <a:lnTo>
                    <a:pt x="142" y="379934"/>
                  </a:lnTo>
                  <a:lnTo>
                    <a:pt x="4486" y="349496"/>
                  </a:lnTo>
                  <a:cubicBezTo>
                    <a:pt x="43758" y="189317"/>
                    <a:pt x="228481" y="234458"/>
                    <a:pt x="228481" y="234458"/>
                  </a:cubicBezTo>
                  <a:cubicBezTo>
                    <a:pt x="272117" y="116508"/>
                    <a:pt x="398660" y="155825"/>
                    <a:pt x="398660" y="150000"/>
                  </a:cubicBezTo>
                  <a:cubicBezTo>
                    <a:pt x="398660" y="144175"/>
                    <a:pt x="437932" y="1470"/>
                    <a:pt x="599384" y="14"/>
                  </a:cubicBezTo>
                  <a:close/>
                </a:path>
              </a:pathLst>
            </a:custGeom>
            <a:solidFill>
              <a:schemeClr val="accent1"/>
            </a:solidFill>
            <a:ln w="9525">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ko-KR" altLang="en-US" sz="900" dirty="0">
                <a:solidFill>
                  <a:schemeClr val="tx2">
                    <a:lumMod val="20000"/>
                    <a:lumOff val="80000"/>
                  </a:schemeClr>
                </a:solidFill>
                <a:latin typeface="+mj-lt"/>
                <a:ea typeface="+mj-ea"/>
              </a:endParaRPr>
            </a:p>
          </p:txBody>
        </p:sp>
        <p:sp>
          <p:nvSpPr>
            <p:cNvPr id="75" name="Freeform 6"/>
            <p:cNvSpPr>
              <a:spLocks/>
            </p:cNvSpPr>
            <p:nvPr/>
          </p:nvSpPr>
          <p:spPr bwMode="auto">
            <a:xfrm>
              <a:off x="2846913" y="1346289"/>
              <a:ext cx="1246725" cy="269461"/>
            </a:xfrm>
            <a:custGeom>
              <a:avLst/>
              <a:gdLst>
                <a:gd name="T0" fmla="*/ 692 w 857"/>
                <a:gd name="T1" fmla="*/ 5 h 185"/>
                <a:gd name="T2" fmla="*/ 470 w 857"/>
                <a:gd name="T3" fmla="*/ 38 h 185"/>
                <a:gd name="T4" fmla="*/ 188 w 857"/>
                <a:gd name="T5" fmla="*/ 29 h 185"/>
                <a:gd name="T6" fmla="*/ 2 w 857"/>
                <a:gd name="T7" fmla="*/ 0 h 185"/>
                <a:gd name="T8" fmla="*/ 151 w 857"/>
                <a:gd name="T9" fmla="*/ 63 h 185"/>
                <a:gd name="T10" fmla="*/ 470 w 857"/>
                <a:gd name="T11" fmla="*/ 105 h 185"/>
                <a:gd name="T12" fmla="*/ 684 w 857"/>
                <a:gd name="T13" fmla="*/ 51 h 185"/>
                <a:gd name="T14" fmla="*/ 857 w 857"/>
                <a:gd name="T15" fmla="*/ 6 h 185"/>
                <a:gd name="T16" fmla="*/ 692 w 857"/>
                <a:gd name="T17" fmla="*/ 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7" h="185">
                  <a:moveTo>
                    <a:pt x="692" y="5"/>
                  </a:moveTo>
                  <a:cubicBezTo>
                    <a:pt x="564" y="131"/>
                    <a:pt x="470" y="38"/>
                    <a:pt x="470" y="38"/>
                  </a:cubicBezTo>
                  <a:cubicBezTo>
                    <a:pt x="292" y="155"/>
                    <a:pt x="188" y="29"/>
                    <a:pt x="188" y="29"/>
                  </a:cubicBezTo>
                  <a:cubicBezTo>
                    <a:pt x="86" y="51"/>
                    <a:pt x="30" y="25"/>
                    <a:pt x="2" y="0"/>
                  </a:cubicBezTo>
                  <a:cubicBezTo>
                    <a:pt x="0" y="85"/>
                    <a:pt x="151" y="63"/>
                    <a:pt x="151" y="63"/>
                  </a:cubicBezTo>
                  <a:cubicBezTo>
                    <a:pt x="151" y="63"/>
                    <a:pt x="192" y="185"/>
                    <a:pt x="470" y="105"/>
                  </a:cubicBezTo>
                  <a:cubicBezTo>
                    <a:pt x="470" y="105"/>
                    <a:pt x="602" y="156"/>
                    <a:pt x="684" y="51"/>
                  </a:cubicBezTo>
                  <a:cubicBezTo>
                    <a:pt x="684" y="51"/>
                    <a:pt x="799" y="83"/>
                    <a:pt x="857" y="6"/>
                  </a:cubicBezTo>
                  <a:cubicBezTo>
                    <a:pt x="770" y="42"/>
                    <a:pt x="692" y="5"/>
                    <a:pt x="692" y="5"/>
                  </a:cubicBezTo>
                  <a:close/>
                </a:path>
              </a:pathLst>
            </a:custGeom>
            <a:solidFill>
              <a:schemeClr val="accent1"/>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ko-KR" altLang="en-US" sz="900" b="1" dirty="0">
                <a:solidFill>
                  <a:schemeClr val="accent1">
                    <a:lumMod val="20000"/>
                    <a:lumOff val="80000"/>
                  </a:schemeClr>
                </a:solidFill>
                <a:latin typeface="+mj-lt"/>
              </a:endParaRPr>
            </a:p>
          </p:txBody>
        </p:sp>
      </p:grpSp>
      <p:grpSp>
        <p:nvGrpSpPr>
          <p:cNvPr id="57" name="그룹 56"/>
          <p:cNvGrpSpPr/>
          <p:nvPr/>
        </p:nvGrpSpPr>
        <p:grpSpPr>
          <a:xfrm>
            <a:off x="2923844" y="2445450"/>
            <a:ext cx="933914" cy="469854"/>
            <a:chOff x="4412603" y="1820189"/>
            <a:chExt cx="933914" cy="469854"/>
          </a:xfrm>
        </p:grpSpPr>
        <p:sp>
          <p:nvSpPr>
            <p:cNvPr id="78" name="자유형 77"/>
            <p:cNvSpPr>
              <a:spLocks/>
            </p:cNvSpPr>
            <p:nvPr/>
          </p:nvSpPr>
          <p:spPr bwMode="auto">
            <a:xfrm rot="21436258" flipH="1">
              <a:off x="4412603" y="1820189"/>
              <a:ext cx="923959" cy="414874"/>
            </a:xfrm>
            <a:custGeom>
              <a:avLst/>
              <a:gdLst>
                <a:gd name="connsiteX0" fmla="*/ 434433 w 923959"/>
                <a:gd name="connsiteY0" fmla="*/ 10 h 414874"/>
                <a:gd name="connsiteX1" fmla="*/ 288949 w 923959"/>
                <a:gd name="connsiteY1" fmla="*/ 108720 h 414874"/>
                <a:gd name="connsiteX2" fmla="*/ 165603 w 923959"/>
                <a:gd name="connsiteY2" fmla="*/ 169935 h 414874"/>
                <a:gd name="connsiteX3" fmla="*/ 3250 w 923959"/>
                <a:gd name="connsiteY3" fmla="*/ 253315 h 414874"/>
                <a:gd name="connsiteX4" fmla="*/ 102 w 923959"/>
                <a:gd name="connsiteY4" fmla="*/ 275376 h 414874"/>
                <a:gd name="connsiteX5" fmla="*/ 21 w 923959"/>
                <a:gd name="connsiteY5" fmla="*/ 275320 h 414874"/>
                <a:gd name="connsiteX6" fmla="*/ 157128 w 923959"/>
                <a:gd name="connsiteY6" fmla="*/ 341830 h 414874"/>
                <a:gd name="connsiteX7" fmla="*/ 493484 w 923959"/>
                <a:gd name="connsiteY7" fmla="*/ 386169 h 414874"/>
                <a:gd name="connsiteX8" fmla="*/ 719128 w 923959"/>
                <a:gd name="connsiteY8" fmla="*/ 329161 h 414874"/>
                <a:gd name="connsiteX9" fmla="*/ 876144 w 923959"/>
                <a:gd name="connsiteY9" fmla="*/ 307035 h 414874"/>
                <a:gd name="connsiteX10" fmla="*/ 901358 w 923959"/>
                <a:gd name="connsiteY10" fmla="*/ 281836 h 414874"/>
                <a:gd name="connsiteX11" fmla="*/ 901460 w 923959"/>
                <a:gd name="connsiteY11" fmla="*/ 281811 h 414874"/>
                <a:gd name="connsiteX12" fmla="*/ 914111 w 923959"/>
                <a:gd name="connsiteY12" fmla="*/ 260703 h 414874"/>
                <a:gd name="connsiteX13" fmla="*/ 748596 w 923959"/>
                <a:gd name="connsiteY13" fmla="*/ 139328 h 414874"/>
                <a:gd name="connsiteX14" fmla="*/ 585189 w 923959"/>
                <a:gd name="connsiteY14" fmla="*/ 80223 h 414874"/>
                <a:gd name="connsiteX15" fmla="*/ 434433 w 923959"/>
                <a:gd name="connsiteY15" fmla="*/ 10 h 41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23959" h="414874">
                  <a:moveTo>
                    <a:pt x="434433" y="10"/>
                  </a:moveTo>
                  <a:cubicBezTo>
                    <a:pt x="317413" y="1065"/>
                    <a:pt x="288949" y="104498"/>
                    <a:pt x="288949" y="108720"/>
                  </a:cubicBezTo>
                  <a:cubicBezTo>
                    <a:pt x="288949" y="112942"/>
                    <a:pt x="197230" y="84445"/>
                    <a:pt x="165603" y="169935"/>
                  </a:cubicBezTo>
                  <a:cubicBezTo>
                    <a:pt x="165603" y="169935"/>
                    <a:pt x="31715" y="137217"/>
                    <a:pt x="3250" y="253315"/>
                  </a:cubicBezTo>
                  <a:lnTo>
                    <a:pt x="102" y="275376"/>
                  </a:lnTo>
                  <a:lnTo>
                    <a:pt x="21" y="275320"/>
                  </a:lnTo>
                  <a:cubicBezTo>
                    <a:pt x="-2088" y="365055"/>
                    <a:pt x="157128" y="341830"/>
                    <a:pt x="157128" y="341830"/>
                  </a:cubicBezTo>
                  <a:cubicBezTo>
                    <a:pt x="157128" y="341830"/>
                    <a:pt x="200358" y="470626"/>
                    <a:pt x="493484" y="386169"/>
                  </a:cubicBezTo>
                  <a:cubicBezTo>
                    <a:pt x="493484" y="386169"/>
                    <a:pt x="632666" y="440011"/>
                    <a:pt x="719128" y="329161"/>
                  </a:cubicBezTo>
                  <a:cubicBezTo>
                    <a:pt x="719128" y="329161"/>
                    <a:pt x="811965" y="355026"/>
                    <a:pt x="876144" y="307035"/>
                  </a:cubicBezTo>
                  <a:lnTo>
                    <a:pt x="901358" y="281836"/>
                  </a:lnTo>
                  <a:lnTo>
                    <a:pt x="901460" y="281811"/>
                  </a:lnTo>
                  <a:cubicBezTo>
                    <a:pt x="905677" y="275479"/>
                    <a:pt x="909894" y="269146"/>
                    <a:pt x="914111" y="260703"/>
                  </a:cubicBezTo>
                  <a:cubicBezTo>
                    <a:pt x="966823" y="154104"/>
                    <a:pt x="792874" y="112942"/>
                    <a:pt x="748596" y="139328"/>
                  </a:cubicBezTo>
                  <a:cubicBezTo>
                    <a:pt x="748596" y="139328"/>
                    <a:pt x="694830" y="53837"/>
                    <a:pt x="585189" y="80223"/>
                  </a:cubicBezTo>
                  <a:cubicBezTo>
                    <a:pt x="585189" y="80223"/>
                    <a:pt x="551453" y="-1046"/>
                    <a:pt x="434433" y="10"/>
                  </a:cubicBezTo>
                  <a:close/>
                </a:path>
              </a:pathLst>
            </a:custGeom>
            <a:solidFill>
              <a:schemeClr val="accent1"/>
            </a:solidFill>
            <a:ln w="9525">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ko-KR" altLang="en-US" sz="900" dirty="0">
                <a:gradFill>
                  <a:gsLst>
                    <a:gs pos="0">
                      <a:schemeClr val="bg1">
                        <a:lumMod val="65000"/>
                      </a:schemeClr>
                    </a:gs>
                    <a:gs pos="100000">
                      <a:schemeClr val="bg1">
                        <a:lumMod val="65000"/>
                      </a:schemeClr>
                    </a:gs>
                  </a:gsLst>
                  <a:lin ang="5400000" scaled="0"/>
                </a:gradFill>
                <a:latin typeface="+mj-lt"/>
                <a:ea typeface="+mj-ea"/>
              </a:endParaRPr>
            </a:p>
          </p:txBody>
        </p:sp>
        <p:sp>
          <p:nvSpPr>
            <p:cNvPr id="79" name="Freeform 6"/>
            <p:cNvSpPr>
              <a:spLocks/>
            </p:cNvSpPr>
            <p:nvPr/>
          </p:nvSpPr>
          <p:spPr bwMode="auto">
            <a:xfrm rot="21436258" flipH="1">
              <a:off x="4442889" y="2094737"/>
              <a:ext cx="903628" cy="195306"/>
            </a:xfrm>
            <a:custGeom>
              <a:avLst/>
              <a:gdLst>
                <a:gd name="T0" fmla="*/ 692 w 857"/>
                <a:gd name="T1" fmla="*/ 5 h 185"/>
                <a:gd name="T2" fmla="*/ 470 w 857"/>
                <a:gd name="T3" fmla="*/ 38 h 185"/>
                <a:gd name="T4" fmla="*/ 188 w 857"/>
                <a:gd name="T5" fmla="*/ 29 h 185"/>
                <a:gd name="T6" fmla="*/ 2 w 857"/>
                <a:gd name="T7" fmla="*/ 0 h 185"/>
                <a:gd name="T8" fmla="*/ 151 w 857"/>
                <a:gd name="T9" fmla="*/ 63 h 185"/>
                <a:gd name="T10" fmla="*/ 470 w 857"/>
                <a:gd name="T11" fmla="*/ 105 h 185"/>
                <a:gd name="T12" fmla="*/ 684 w 857"/>
                <a:gd name="T13" fmla="*/ 51 h 185"/>
                <a:gd name="T14" fmla="*/ 857 w 857"/>
                <a:gd name="T15" fmla="*/ 6 h 185"/>
                <a:gd name="T16" fmla="*/ 692 w 857"/>
                <a:gd name="T17" fmla="*/ 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7" h="185">
                  <a:moveTo>
                    <a:pt x="692" y="5"/>
                  </a:moveTo>
                  <a:cubicBezTo>
                    <a:pt x="564" y="131"/>
                    <a:pt x="470" y="38"/>
                    <a:pt x="470" y="38"/>
                  </a:cubicBezTo>
                  <a:cubicBezTo>
                    <a:pt x="292" y="155"/>
                    <a:pt x="188" y="29"/>
                    <a:pt x="188" y="29"/>
                  </a:cubicBezTo>
                  <a:cubicBezTo>
                    <a:pt x="86" y="51"/>
                    <a:pt x="30" y="25"/>
                    <a:pt x="2" y="0"/>
                  </a:cubicBezTo>
                  <a:cubicBezTo>
                    <a:pt x="0" y="85"/>
                    <a:pt x="151" y="63"/>
                    <a:pt x="151" y="63"/>
                  </a:cubicBezTo>
                  <a:cubicBezTo>
                    <a:pt x="151" y="63"/>
                    <a:pt x="192" y="185"/>
                    <a:pt x="470" y="105"/>
                  </a:cubicBezTo>
                  <a:cubicBezTo>
                    <a:pt x="470" y="105"/>
                    <a:pt x="602" y="156"/>
                    <a:pt x="684" y="51"/>
                  </a:cubicBezTo>
                  <a:cubicBezTo>
                    <a:pt x="684" y="51"/>
                    <a:pt x="799" y="83"/>
                    <a:pt x="857" y="6"/>
                  </a:cubicBezTo>
                  <a:cubicBezTo>
                    <a:pt x="770" y="42"/>
                    <a:pt x="692" y="5"/>
                    <a:pt x="692" y="5"/>
                  </a:cubicBezTo>
                  <a:close/>
                </a:path>
              </a:pathLst>
            </a:custGeom>
            <a:solidFill>
              <a:schemeClr val="accent3">
                <a:lumMod val="85000"/>
              </a:scheme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ko-KR" altLang="en-US" sz="900" b="1" dirty="0">
                <a:gradFill>
                  <a:gsLst>
                    <a:gs pos="0">
                      <a:schemeClr val="tx2"/>
                    </a:gs>
                    <a:gs pos="100000">
                      <a:schemeClr val="tx2"/>
                    </a:gs>
                  </a:gsLst>
                  <a:lin ang="5400000" scaled="0"/>
                </a:gradFill>
                <a:latin typeface="+mj-lt"/>
              </a:endParaRPr>
            </a:p>
          </p:txBody>
        </p:sp>
      </p:grpSp>
      <p:grpSp>
        <p:nvGrpSpPr>
          <p:cNvPr id="4" name="그룹 3"/>
          <p:cNvGrpSpPr/>
          <p:nvPr/>
        </p:nvGrpSpPr>
        <p:grpSpPr>
          <a:xfrm>
            <a:off x="5518493" y="2120146"/>
            <a:ext cx="658322" cy="334565"/>
            <a:chOff x="5518493" y="1262895"/>
            <a:chExt cx="658322" cy="334565"/>
          </a:xfrm>
          <a:solidFill>
            <a:schemeClr val="accent1"/>
          </a:solidFill>
        </p:grpSpPr>
        <p:sp>
          <p:nvSpPr>
            <p:cNvPr id="82" name="자유형 81"/>
            <p:cNvSpPr>
              <a:spLocks/>
            </p:cNvSpPr>
            <p:nvPr/>
          </p:nvSpPr>
          <p:spPr bwMode="auto">
            <a:xfrm>
              <a:off x="5519977" y="1262895"/>
              <a:ext cx="656838" cy="294931"/>
            </a:xfrm>
            <a:custGeom>
              <a:avLst/>
              <a:gdLst>
                <a:gd name="connsiteX0" fmla="*/ 308837 w 656838"/>
                <a:gd name="connsiteY0" fmla="*/ 7 h 294931"/>
                <a:gd name="connsiteX1" fmla="*/ 416008 w 656838"/>
                <a:gd name="connsiteY1" fmla="*/ 57030 h 294931"/>
                <a:gd name="connsiteX2" fmla="*/ 532173 w 656838"/>
                <a:gd name="connsiteY2" fmla="*/ 99047 h 294931"/>
                <a:gd name="connsiteX3" fmla="*/ 649837 w 656838"/>
                <a:gd name="connsiteY3" fmla="*/ 185332 h 294931"/>
                <a:gd name="connsiteX4" fmla="*/ 640843 w 656838"/>
                <a:gd name="connsiteY4" fmla="*/ 200339 h 294931"/>
                <a:gd name="connsiteX5" fmla="*/ 640770 w 656838"/>
                <a:gd name="connsiteY5" fmla="*/ 200356 h 294931"/>
                <a:gd name="connsiteX6" fmla="*/ 622846 w 656838"/>
                <a:gd name="connsiteY6" fmla="*/ 218269 h 294931"/>
                <a:gd name="connsiteX7" fmla="*/ 511224 w 656838"/>
                <a:gd name="connsiteY7" fmla="*/ 233998 h 294931"/>
                <a:gd name="connsiteX8" fmla="*/ 350816 w 656838"/>
                <a:gd name="connsiteY8" fmla="*/ 274525 h 294931"/>
                <a:gd name="connsiteX9" fmla="*/ 111702 w 656838"/>
                <a:gd name="connsiteY9" fmla="*/ 243004 h 294931"/>
                <a:gd name="connsiteX10" fmla="*/ 15 w 656838"/>
                <a:gd name="connsiteY10" fmla="*/ 195723 h 294931"/>
                <a:gd name="connsiteX11" fmla="*/ 75 w 656838"/>
                <a:gd name="connsiteY11" fmla="*/ 195753 h 294931"/>
                <a:gd name="connsiteX12" fmla="*/ 2312 w 656838"/>
                <a:gd name="connsiteY12" fmla="*/ 180080 h 294931"/>
                <a:gd name="connsiteX13" fmla="*/ 117727 w 656838"/>
                <a:gd name="connsiteY13" fmla="*/ 120806 h 294931"/>
                <a:gd name="connsiteX14" fmla="*/ 205413 w 656838"/>
                <a:gd name="connsiteY14" fmla="*/ 77289 h 294931"/>
                <a:gd name="connsiteX15" fmla="*/ 308837 w 656838"/>
                <a:gd name="connsiteY15" fmla="*/ 7 h 29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6838" h="294931">
                  <a:moveTo>
                    <a:pt x="308837" y="7"/>
                  </a:moveTo>
                  <a:cubicBezTo>
                    <a:pt x="392026" y="-743"/>
                    <a:pt x="416008" y="57030"/>
                    <a:pt x="416008" y="57030"/>
                  </a:cubicBezTo>
                  <a:cubicBezTo>
                    <a:pt x="493951" y="38273"/>
                    <a:pt x="532173" y="99047"/>
                    <a:pt x="532173" y="99047"/>
                  </a:cubicBezTo>
                  <a:cubicBezTo>
                    <a:pt x="563650" y="80290"/>
                    <a:pt x="687309" y="109552"/>
                    <a:pt x="649837" y="185332"/>
                  </a:cubicBezTo>
                  <a:cubicBezTo>
                    <a:pt x="646839" y="191335"/>
                    <a:pt x="643841" y="195837"/>
                    <a:pt x="640843" y="200339"/>
                  </a:cubicBezTo>
                  <a:lnTo>
                    <a:pt x="640770" y="200356"/>
                  </a:lnTo>
                  <a:lnTo>
                    <a:pt x="622846" y="218269"/>
                  </a:lnTo>
                  <a:cubicBezTo>
                    <a:pt x="577222" y="252386"/>
                    <a:pt x="511224" y="233998"/>
                    <a:pt x="511224" y="233998"/>
                  </a:cubicBezTo>
                  <a:cubicBezTo>
                    <a:pt x="449759" y="312801"/>
                    <a:pt x="350816" y="274525"/>
                    <a:pt x="350816" y="274525"/>
                  </a:cubicBezTo>
                  <a:cubicBezTo>
                    <a:pt x="142434" y="334565"/>
                    <a:pt x="111702" y="243004"/>
                    <a:pt x="111702" y="243004"/>
                  </a:cubicBezTo>
                  <a:cubicBezTo>
                    <a:pt x="111702" y="243004"/>
                    <a:pt x="-1484" y="259515"/>
                    <a:pt x="15" y="195723"/>
                  </a:cubicBezTo>
                  <a:lnTo>
                    <a:pt x="75" y="195753"/>
                  </a:lnTo>
                  <a:lnTo>
                    <a:pt x="2312" y="180080"/>
                  </a:lnTo>
                  <a:cubicBezTo>
                    <a:pt x="22547" y="97547"/>
                    <a:pt x="117727" y="120806"/>
                    <a:pt x="117727" y="120806"/>
                  </a:cubicBezTo>
                  <a:cubicBezTo>
                    <a:pt x="140210" y="60032"/>
                    <a:pt x="205413" y="80290"/>
                    <a:pt x="205413" y="77289"/>
                  </a:cubicBezTo>
                  <a:cubicBezTo>
                    <a:pt x="205413" y="74287"/>
                    <a:pt x="225648" y="758"/>
                    <a:pt x="308837" y="7"/>
                  </a:cubicBezTo>
                  <a:close/>
                </a:path>
              </a:pathLst>
            </a:custGeom>
            <a:grpFill/>
            <a:ln w="9525">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ko-KR" altLang="en-US" sz="900" dirty="0">
                <a:solidFill>
                  <a:schemeClr val="tx2">
                    <a:lumMod val="20000"/>
                    <a:lumOff val="80000"/>
                  </a:schemeClr>
                </a:solidFill>
                <a:latin typeface="+mj-lt"/>
                <a:ea typeface="+mj-ea"/>
              </a:endParaRPr>
            </a:p>
          </p:txBody>
        </p:sp>
        <p:sp>
          <p:nvSpPr>
            <p:cNvPr id="83" name="Freeform 6"/>
            <p:cNvSpPr>
              <a:spLocks/>
            </p:cNvSpPr>
            <p:nvPr/>
          </p:nvSpPr>
          <p:spPr bwMode="auto">
            <a:xfrm>
              <a:off x="5518493" y="1458618"/>
              <a:ext cx="642384" cy="138842"/>
            </a:xfrm>
            <a:custGeom>
              <a:avLst/>
              <a:gdLst>
                <a:gd name="T0" fmla="*/ 692 w 857"/>
                <a:gd name="T1" fmla="*/ 5 h 185"/>
                <a:gd name="T2" fmla="*/ 470 w 857"/>
                <a:gd name="T3" fmla="*/ 38 h 185"/>
                <a:gd name="T4" fmla="*/ 188 w 857"/>
                <a:gd name="T5" fmla="*/ 29 h 185"/>
                <a:gd name="T6" fmla="*/ 2 w 857"/>
                <a:gd name="T7" fmla="*/ 0 h 185"/>
                <a:gd name="T8" fmla="*/ 151 w 857"/>
                <a:gd name="T9" fmla="*/ 63 h 185"/>
                <a:gd name="T10" fmla="*/ 470 w 857"/>
                <a:gd name="T11" fmla="*/ 105 h 185"/>
                <a:gd name="T12" fmla="*/ 684 w 857"/>
                <a:gd name="T13" fmla="*/ 51 h 185"/>
                <a:gd name="T14" fmla="*/ 857 w 857"/>
                <a:gd name="T15" fmla="*/ 6 h 185"/>
                <a:gd name="T16" fmla="*/ 692 w 857"/>
                <a:gd name="T17" fmla="*/ 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7" h="185">
                  <a:moveTo>
                    <a:pt x="692" y="5"/>
                  </a:moveTo>
                  <a:cubicBezTo>
                    <a:pt x="564" y="131"/>
                    <a:pt x="470" y="38"/>
                    <a:pt x="470" y="38"/>
                  </a:cubicBezTo>
                  <a:cubicBezTo>
                    <a:pt x="292" y="155"/>
                    <a:pt x="188" y="29"/>
                    <a:pt x="188" y="29"/>
                  </a:cubicBezTo>
                  <a:cubicBezTo>
                    <a:pt x="86" y="51"/>
                    <a:pt x="30" y="25"/>
                    <a:pt x="2" y="0"/>
                  </a:cubicBezTo>
                  <a:cubicBezTo>
                    <a:pt x="0" y="85"/>
                    <a:pt x="151" y="63"/>
                    <a:pt x="151" y="63"/>
                  </a:cubicBezTo>
                  <a:cubicBezTo>
                    <a:pt x="151" y="63"/>
                    <a:pt x="192" y="185"/>
                    <a:pt x="470" y="105"/>
                  </a:cubicBezTo>
                  <a:cubicBezTo>
                    <a:pt x="470" y="105"/>
                    <a:pt x="602" y="156"/>
                    <a:pt x="684" y="51"/>
                  </a:cubicBezTo>
                  <a:cubicBezTo>
                    <a:pt x="684" y="51"/>
                    <a:pt x="799" y="83"/>
                    <a:pt x="857" y="6"/>
                  </a:cubicBezTo>
                  <a:cubicBezTo>
                    <a:pt x="770" y="42"/>
                    <a:pt x="692" y="5"/>
                    <a:pt x="692" y="5"/>
                  </a:cubicBezTo>
                  <a:close/>
                </a:path>
              </a:pathLst>
            </a:custGeom>
            <a:grp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ko-KR" altLang="en-US" sz="900" b="1" dirty="0">
                <a:gradFill>
                  <a:gsLst>
                    <a:gs pos="0">
                      <a:schemeClr val="tx2"/>
                    </a:gs>
                    <a:gs pos="100000">
                      <a:schemeClr val="tx2"/>
                    </a:gs>
                  </a:gsLst>
                  <a:lin ang="5400000" scaled="0"/>
                </a:gradFill>
                <a:latin typeface="+mj-lt"/>
              </a:endParaRPr>
            </a:p>
          </p:txBody>
        </p:sp>
      </p:grpSp>
      <p:grpSp>
        <p:nvGrpSpPr>
          <p:cNvPr id="2" name="그룹 1"/>
          <p:cNvGrpSpPr/>
          <p:nvPr/>
        </p:nvGrpSpPr>
        <p:grpSpPr>
          <a:xfrm>
            <a:off x="7294552" y="3280259"/>
            <a:ext cx="828369" cy="412073"/>
            <a:chOff x="7294551" y="2423008"/>
            <a:chExt cx="828369" cy="412073"/>
          </a:xfrm>
          <a:solidFill>
            <a:schemeClr val="accent1"/>
          </a:solidFill>
        </p:grpSpPr>
        <p:sp>
          <p:nvSpPr>
            <p:cNvPr id="84" name="자유형 83"/>
            <p:cNvSpPr>
              <a:spLocks/>
            </p:cNvSpPr>
            <p:nvPr/>
          </p:nvSpPr>
          <p:spPr bwMode="auto">
            <a:xfrm rot="21264977" flipH="1">
              <a:off x="7294551" y="2423008"/>
              <a:ext cx="812423" cy="364791"/>
            </a:xfrm>
            <a:custGeom>
              <a:avLst/>
              <a:gdLst>
                <a:gd name="connsiteX0" fmla="*/ 381991 w 812423"/>
                <a:gd name="connsiteY0" fmla="*/ 8 h 364791"/>
                <a:gd name="connsiteX1" fmla="*/ 254068 w 812423"/>
                <a:gd name="connsiteY1" fmla="*/ 95595 h 364791"/>
                <a:gd name="connsiteX2" fmla="*/ 145612 w 812423"/>
                <a:gd name="connsiteY2" fmla="*/ 149421 h 364791"/>
                <a:gd name="connsiteX3" fmla="*/ 2859 w 812423"/>
                <a:gd name="connsiteY3" fmla="*/ 222735 h 364791"/>
                <a:gd name="connsiteX4" fmla="*/ 93 w 812423"/>
                <a:gd name="connsiteY4" fmla="*/ 242120 h 364791"/>
                <a:gd name="connsiteX5" fmla="*/ 19 w 812423"/>
                <a:gd name="connsiteY5" fmla="*/ 242083 h 364791"/>
                <a:gd name="connsiteX6" fmla="*/ 138161 w 812423"/>
                <a:gd name="connsiteY6" fmla="*/ 300564 h 364791"/>
                <a:gd name="connsiteX7" fmla="*/ 433913 w 812423"/>
                <a:gd name="connsiteY7" fmla="*/ 339551 h 364791"/>
                <a:gd name="connsiteX8" fmla="*/ 632318 w 812423"/>
                <a:gd name="connsiteY8" fmla="*/ 289425 h 364791"/>
                <a:gd name="connsiteX9" fmla="*/ 770379 w 812423"/>
                <a:gd name="connsiteY9" fmla="*/ 269969 h 364791"/>
                <a:gd name="connsiteX10" fmla="*/ 792549 w 812423"/>
                <a:gd name="connsiteY10" fmla="*/ 247814 h 364791"/>
                <a:gd name="connsiteX11" fmla="*/ 792640 w 812423"/>
                <a:gd name="connsiteY11" fmla="*/ 247792 h 364791"/>
                <a:gd name="connsiteX12" fmla="*/ 803763 w 812423"/>
                <a:gd name="connsiteY12" fmla="*/ 229231 h 364791"/>
                <a:gd name="connsiteX13" fmla="*/ 658229 w 812423"/>
                <a:gd name="connsiteY13" fmla="*/ 122508 h 364791"/>
                <a:gd name="connsiteX14" fmla="*/ 514548 w 812423"/>
                <a:gd name="connsiteY14" fmla="*/ 70538 h 364791"/>
                <a:gd name="connsiteX15" fmla="*/ 381991 w 812423"/>
                <a:gd name="connsiteY15" fmla="*/ 8 h 364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12423" h="364791">
                  <a:moveTo>
                    <a:pt x="381991" y="8"/>
                  </a:moveTo>
                  <a:cubicBezTo>
                    <a:pt x="279097" y="936"/>
                    <a:pt x="254069" y="91883"/>
                    <a:pt x="254068" y="95595"/>
                  </a:cubicBezTo>
                  <a:cubicBezTo>
                    <a:pt x="254069" y="99307"/>
                    <a:pt x="173422" y="74250"/>
                    <a:pt x="145612" y="149421"/>
                  </a:cubicBezTo>
                  <a:cubicBezTo>
                    <a:pt x="145612" y="149421"/>
                    <a:pt x="27887" y="120652"/>
                    <a:pt x="2859" y="222735"/>
                  </a:cubicBezTo>
                  <a:lnTo>
                    <a:pt x="93" y="242120"/>
                  </a:lnTo>
                  <a:lnTo>
                    <a:pt x="19" y="242083"/>
                  </a:lnTo>
                  <a:cubicBezTo>
                    <a:pt x="-1835" y="320986"/>
                    <a:pt x="138161" y="300564"/>
                    <a:pt x="138161" y="300564"/>
                  </a:cubicBezTo>
                  <a:cubicBezTo>
                    <a:pt x="138161" y="300564"/>
                    <a:pt x="176173" y="413812"/>
                    <a:pt x="433913" y="339551"/>
                  </a:cubicBezTo>
                  <a:cubicBezTo>
                    <a:pt x="433913" y="339551"/>
                    <a:pt x="556294" y="386892"/>
                    <a:pt x="632318" y="289425"/>
                  </a:cubicBezTo>
                  <a:cubicBezTo>
                    <a:pt x="632318" y="289425"/>
                    <a:pt x="713948" y="312167"/>
                    <a:pt x="770379" y="269969"/>
                  </a:cubicBezTo>
                  <a:lnTo>
                    <a:pt x="792549" y="247814"/>
                  </a:lnTo>
                  <a:lnTo>
                    <a:pt x="792640" y="247792"/>
                  </a:lnTo>
                  <a:cubicBezTo>
                    <a:pt x="796347" y="242223"/>
                    <a:pt x="800055" y="236655"/>
                    <a:pt x="803763" y="229231"/>
                  </a:cubicBezTo>
                  <a:cubicBezTo>
                    <a:pt x="850112" y="135500"/>
                    <a:pt x="697161" y="99307"/>
                    <a:pt x="658229" y="122508"/>
                  </a:cubicBezTo>
                  <a:cubicBezTo>
                    <a:pt x="658229" y="122508"/>
                    <a:pt x="610953" y="47338"/>
                    <a:pt x="514548" y="70538"/>
                  </a:cubicBezTo>
                  <a:cubicBezTo>
                    <a:pt x="514548" y="70538"/>
                    <a:pt x="484885" y="-920"/>
                    <a:pt x="381991" y="8"/>
                  </a:cubicBezTo>
                  <a:close/>
                </a:path>
              </a:pathLst>
            </a:custGeom>
            <a:grpFill/>
            <a:ln w="9525">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ko-KR" altLang="en-US" sz="900" dirty="0">
                <a:gradFill>
                  <a:gsLst>
                    <a:gs pos="0">
                      <a:schemeClr val="bg1">
                        <a:lumMod val="65000"/>
                      </a:schemeClr>
                    </a:gs>
                    <a:gs pos="100000">
                      <a:schemeClr val="bg1">
                        <a:lumMod val="65000"/>
                      </a:schemeClr>
                    </a:gs>
                  </a:gsLst>
                  <a:lin ang="5400000" scaled="0"/>
                </a:gradFill>
                <a:latin typeface="+mj-lt"/>
                <a:ea typeface="+mj-ea"/>
              </a:endParaRPr>
            </a:p>
          </p:txBody>
        </p:sp>
        <p:sp>
          <p:nvSpPr>
            <p:cNvPr id="85" name="Freeform 6"/>
            <p:cNvSpPr>
              <a:spLocks/>
            </p:cNvSpPr>
            <p:nvPr/>
          </p:nvSpPr>
          <p:spPr bwMode="auto">
            <a:xfrm rot="21264977" flipH="1">
              <a:off x="7328375" y="2663352"/>
              <a:ext cx="794545" cy="171729"/>
            </a:xfrm>
            <a:custGeom>
              <a:avLst/>
              <a:gdLst>
                <a:gd name="T0" fmla="*/ 692 w 857"/>
                <a:gd name="T1" fmla="*/ 5 h 185"/>
                <a:gd name="T2" fmla="*/ 470 w 857"/>
                <a:gd name="T3" fmla="*/ 38 h 185"/>
                <a:gd name="T4" fmla="*/ 188 w 857"/>
                <a:gd name="T5" fmla="*/ 29 h 185"/>
                <a:gd name="T6" fmla="*/ 2 w 857"/>
                <a:gd name="T7" fmla="*/ 0 h 185"/>
                <a:gd name="T8" fmla="*/ 151 w 857"/>
                <a:gd name="T9" fmla="*/ 63 h 185"/>
                <a:gd name="T10" fmla="*/ 470 w 857"/>
                <a:gd name="T11" fmla="*/ 105 h 185"/>
                <a:gd name="T12" fmla="*/ 684 w 857"/>
                <a:gd name="T13" fmla="*/ 51 h 185"/>
                <a:gd name="T14" fmla="*/ 857 w 857"/>
                <a:gd name="T15" fmla="*/ 6 h 185"/>
                <a:gd name="T16" fmla="*/ 692 w 857"/>
                <a:gd name="T17" fmla="*/ 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7" h="185">
                  <a:moveTo>
                    <a:pt x="692" y="5"/>
                  </a:moveTo>
                  <a:cubicBezTo>
                    <a:pt x="564" y="131"/>
                    <a:pt x="470" y="38"/>
                    <a:pt x="470" y="38"/>
                  </a:cubicBezTo>
                  <a:cubicBezTo>
                    <a:pt x="292" y="155"/>
                    <a:pt x="188" y="29"/>
                    <a:pt x="188" y="29"/>
                  </a:cubicBezTo>
                  <a:cubicBezTo>
                    <a:pt x="86" y="51"/>
                    <a:pt x="30" y="25"/>
                    <a:pt x="2" y="0"/>
                  </a:cubicBezTo>
                  <a:cubicBezTo>
                    <a:pt x="0" y="85"/>
                    <a:pt x="151" y="63"/>
                    <a:pt x="151" y="63"/>
                  </a:cubicBezTo>
                  <a:cubicBezTo>
                    <a:pt x="151" y="63"/>
                    <a:pt x="192" y="185"/>
                    <a:pt x="470" y="105"/>
                  </a:cubicBezTo>
                  <a:cubicBezTo>
                    <a:pt x="470" y="105"/>
                    <a:pt x="602" y="156"/>
                    <a:pt x="684" y="51"/>
                  </a:cubicBezTo>
                  <a:cubicBezTo>
                    <a:pt x="684" y="51"/>
                    <a:pt x="799" y="83"/>
                    <a:pt x="857" y="6"/>
                  </a:cubicBezTo>
                  <a:cubicBezTo>
                    <a:pt x="770" y="42"/>
                    <a:pt x="692" y="5"/>
                    <a:pt x="692" y="5"/>
                  </a:cubicBezTo>
                  <a:close/>
                </a:path>
              </a:pathLst>
            </a:custGeom>
            <a:grp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ko-KR" altLang="en-US" sz="900" b="1" dirty="0">
                <a:gradFill>
                  <a:gsLst>
                    <a:gs pos="0">
                      <a:schemeClr val="tx2"/>
                    </a:gs>
                    <a:gs pos="100000">
                      <a:schemeClr val="tx2"/>
                    </a:gs>
                  </a:gsLst>
                  <a:lin ang="5400000" scaled="0"/>
                </a:gradFill>
                <a:latin typeface="+mj-lt"/>
              </a:endParaRPr>
            </a:p>
          </p:txBody>
        </p:sp>
      </p:grpSp>
      <p:grpSp>
        <p:nvGrpSpPr>
          <p:cNvPr id="93" name="그룹 92"/>
          <p:cNvGrpSpPr/>
          <p:nvPr/>
        </p:nvGrpSpPr>
        <p:grpSpPr>
          <a:xfrm>
            <a:off x="7301799" y="1585064"/>
            <a:ext cx="1602966" cy="1850416"/>
            <a:chOff x="7285795" y="2100869"/>
            <a:chExt cx="1137480" cy="1483320"/>
          </a:xfrm>
        </p:grpSpPr>
        <p:sp>
          <p:nvSpPr>
            <p:cNvPr id="95" name="TextBox 94"/>
            <p:cNvSpPr txBox="1"/>
            <p:nvPr/>
          </p:nvSpPr>
          <p:spPr>
            <a:xfrm>
              <a:off x="7479304" y="2981015"/>
              <a:ext cx="943971" cy="603174"/>
            </a:xfrm>
            <a:prstGeom prst="rect">
              <a:avLst/>
            </a:prstGeom>
            <a:noFill/>
          </p:spPr>
          <p:txBody>
            <a:bodyPr wrap="square" lIns="0" tIns="0" rIns="0" bIns="0" rtlCol="0" anchor="ctr">
              <a:noAutofit/>
            </a:bodyPr>
            <a:lstStyle/>
            <a:p>
              <a:pPr algn="ctr"/>
              <a:endParaRPr lang="nb-NO" altLang="ko-KR" sz="6000" dirty="0">
                <a:pattFill prst="pct70">
                  <a:fgClr>
                    <a:schemeClr val="bg2"/>
                  </a:fgClr>
                  <a:bgClr>
                    <a:schemeClr val="accent3">
                      <a:lumMod val="50000"/>
                    </a:schemeClr>
                  </a:bgClr>
                </a:pattFill>
                <a:latin typeface="Bebas Neue"/>
                <a:ea typeface="Roboto Condensed Regular"/>
                <a:cs typeface="+mj-cs"/>
              </a:endParaRPr>
            </a:p>
          </p:txBody>
        </p:sp>
        <p:sp>
          <p:nvSpPr>
            <p:cNvPr id="96" name="TextBox 95"/>
            <p:cNvSpPr txBox="1"/>
            <p:nvPr/>
          </p:nvSpPr>
          <p:spPr>
            <a:xfrm>
              <a:off x="7285795" y="2100869"/>
              <a:ext cx="1112673" cy="339945"/>
            </a:xfrm>
            <a:prstGeom prst="rect">
              <a:avLst/>
            </a:prstGeom>
            <a:noFill/>
          </p:spPr>
          <p:txBody>
            <a:bodyPr wrap="square" lIns="0" tIns="0" rIns="0" bIns="0" rtlCol="0" anchor="ctr">
              <a:noAutofit/>
            </a:bodyPr>
            <a:lstStyle/>
            <a:p>
              <a:pPr lvl="0" algn="ctr"/>
              <a:r>
                <a:rPr lang="en-US" altLang="ko-KR" sz="1600" b="1" dirty="0">
                  <a:gradFill>
                    <a:gsLst>
                      <a:gs pos="0">
                        <a:schemeClr val="tx2"/>
                      </a:gs>
                      <a:gs pos="100000">
                        <a:schemeClr val="tx2"/>
                      </a:gs>
                    </a:gsLst>
                    <a:lin ang="0" scaled="1"/>
                  </a:gradFill>
                  <a:latin typeface="Bebas Neue"/>
                  <a:ea typeface="Roboto Light" pitchFamily="2" charset="0"/>
                  <a:cs typeface="+mj-cs"/>
                </a:rPr>
                <a:t>SPECIALIŲJŲ TYRIMŲ TARNYBA</a:t>
              </a:r>
              <a:endParaRPr lang="nb-NO" altLang="ko-KR" sz="1600" b="1" dirty="0">
                <a:gradFill>
                  <a:gsLst>
                    <a:gs pos="0">
                      <a:schemeClr val="tx2"/>
                    </a:gs>
                    <a:gs pos="100000">
                      <a:schemeClr val="tx2"/>
                    </a:gs>
                  </a:gsLst>
                  <a:lin ang="0" scaled="1"/>
                </a:gradFill>
                <a:latin typeface="Bebas Neue" pitchFamily="34" charset="0"/>
                <a:ea typeface="Roboto Light" pitchFamily="2" charset="0"/>
                <a:cs typeface="Roboto Condensed Regular"/>
              </a:endParaRPr>
            </a:p>
          </p:txBody>
        </p:sp>
      </p:grpSp>
      <p:grpSp>
        <p:nvGrpSpPr>
          <p:cNvPr id="66" name="그룹 65"/>
          <p:cNvGrpSpPr/>
          <p:nvPr/>
        </p:nvGrpSpPr>
        <p:grpSpPr>
          <a:xfrm>
            <a:off x="3544790" y="3127160"/>
            <a:ext cx="3098381" cy="2662874"/>
            <a:chOff x="2529974" y="3110176"/>
            <a:chExt cx="2830252" cy="2560095"/>
          </a:xfrm>
        </p:grpSpPr>
        <p:sp>
          <p:nvSpPr>
            <p:cNvPr id="382" name="TextBox 381"/>
            <p:cNvSpPr txBox="1"/>
            <p:nvPr/>
          </p:nvSpPr>
          <p:spPr>
            <a:xfrm>
              <a:off x="2529974" y="3894235"/>
              <a:ext cx="2830252" cy="1776036"/>
            </a:xfrm>
            <a:prstGeom prst="rect">
              <a:avLst/>
            </a:prstGeom>
            <a:noFill/>
          </p:spPr>
          <p:txBody>
            <a:bodyPr wrap="square" lIns="0" tIns="0" rIns="0" bIns="0" rtlCol="0">
              <a:noAutofit/>
            </a:bodyPr>
            <a:lstStyle/>
            <a:p>
              <a:pPr algn="ctr"/>
              <a:r>
                <a:rPr lang="lt-LT" altLang="en-US" sz="1600" b="1" u="sng" dirty="0">
                  <a:latin typeface="Times New Roman" panose="02020603050405020304" pitchFamily="18" charset="0"/>
                  <a:cs typeface="Times New Roman" panose="02020603050405020304" pitchFamily="18" charset="0"/>
                </a:rPr>
                <a:t>priima sprendimą</a:t>
              </a:r>
              <a:r>
                <a:rPr lang="lt-LT" altLang="en-US" sz="1600" dirty="0">
                  <a:latin typeface="Times New Roman" panose="02020603050405020304" pitchFamily="18" charset="0"/>
                  <a:cs typeface="Times New Roman" panose="02020603050405020304" pitchFamily="18" charset="0"/>
                </a:rPr>
                <a:t> dėl</a:t>
              </a:r>
              <a:r>
                <a:rPr lang="en-US" altLang="en-US" sz="1600" dirty="0">
                  <a:latin typeface="Times New Roman" panose="02020603050405020304" pitchFamily="18" charset="0"/>
                  <a:cs typeface="Times New Roman" panose="02020603050405020304" pitchFamily="18" charset="0"/>
                </a:rPr>
                <a:t>:</a:t>
              </a:r>
            </a:p>
            <a:p>
              <a:pPr algn="ctr"/>
              <a:r>
                <a:rPr lang="en-US" altLang="en-US" sz="1600" dirty="0">
                  <a:latin typeface="Times New Roman" panose="02020603050405020304" pitchFamily="18" charset="0"/>
                  <a:cs typeface="Times New Roman" panose="02020603050405020304" pitchFamily="18" charset="0"/>
                </a:rPr>
                <a:t>1)</a:t>
              </a:r>
              <a:r>
                <a:rPr lang="lt-LT" altLang="en-US" sz="1600" dirty="0">
                  <a:latin typeface="Times New Roman" panose="02020603050405020304" pitchFamily="18" charset="0"/>
                  <a:cs typeface="Times New Roman" panose="02020603050405020304" pitchFamily="18" charset="0"/>
                </a:rPr>
                <a:t> išvadoje pateiktų siūlymų</a:t>
              </a:r>
              <a:endParaRPr lang="en-US" altLang="en-US" sz="1600" dirty="0">
                <a:latin typeface="Times New Roman" panose="02020603050405020304" pitchFamily="18" charset="0"/>
                <a:cs typeface="Times New Roman" panose="02020603050405020304" pitchFamily="18" charset="0"/>
              </a:endParaRPr>
            </a:p>
            <a:p>
              <a:pPr algn="ctr"/>
              <a:r>
                <a:rPr lang="lt-LT" altLang="en-US" sz="1600" dirty="0">
                  <a:latin typeface="Times New Roman" panose="02020603050405020304" pitchFamily="18" charset="0"/>
                  <a:cs typeface="Times New Roman" panose="02020603050405020304" pitchFamily="18" charset="0"/>
                </a:rPr>
                <a:t> įgyvendinimo ir</a:t>
              </a:r>
              <a:endParaRPr lang="en-US" altLang="en-US" sz="1600" dirty="0">
                <a:latin typeface="Times New Roman" panose="02020603050405020304" pitchFamily="18" charset="0"/>
                <a:cs typeface="Times New Roman" panose="02020603050405020304" pitchFamily="18" charset="0"/>
              </a:endParaRPr>
            </a:p>
            <a:p>
              <a:pPr algn="ctr"/>
              <a:r>
                <a:rPr lang="en-US" altLang="en-US" sz="1600" dirty="0">
                  <a:latin typeface="Times New Roman" panose="02020603050405020304" pitchFamily="18" charset="0"/>
                  <a:cs typeface="Times New Roman" panose="02020603050405020304" pitchFamily="18" charset="0"/>
                </a:rPr>
                <a:t>2)</a:t>
              </a:r>
              <a:r>
                <a:rPr lang="lt-LT" altLang="en-US" sz="1600" dirty="0">
                  <a:latin typeface="Times New Roman" panose="02020603050405020304" pitchFamily="18" charset="0"/>
                  <a:cs typeface="Times New Roman" panose="02020603050405020304" pitchFamily="18" charset="0"/>
                </a:rPr>
                <a:t> </a:t>
              </a:r>
              <a:r>
                <a:rPr lang="en-US" altLang="en-US" sz="1600" dirty="0">
                  <a:latin typeface="Times New Roman" panose="02020603050405020304" pitchFamily="18" charset="0"/>
                  <a:cs typeface="Times New Roman" panose="02020603050405020304" pitchFamily="18" charset="0"/>
                </a:rPr>
                <a:t>m</a:t>
              </a:r>
              <a:r>
                <a:rPr lang="lt-LT" altLang="en-US" sz="1600" dirty="0">
                  <a:latin typeface="Times New Roman" panose="02020603050405020304" pitchFamily="18" charset="0"/>
                  <a:cs typeface="Times New Roman" panose="02020603050405020304" pitchFamily="18" charset="0"/>
                </a:rPr>
                <a:t>otyvuotos išvados dėl įstaigos veiklos sričių, kuriose egzistuoja didelė korupcijos pasireiškimo </a:t>
              </a:r>
              <a:endParaRPr lang="en-US" altLang="en-US" sz="1600" dirty="0">
                <a:latin typeface="Times New Roman" panose="02020603050405020304" pitchFamily="18" charset="0"/>
                <a:cs typeface="Times New Roman" panose="02020603050405020304" pitchFamily="18" charset="0"/>
              </a:endParaRPr>
            </a:p>
            <a:p>
              <a:pPr algn="ctr"/>
              <a:r>
                <a:rPr lang="lt-LT" altLang="en-US" sz="1600" dirty="0">
                  <a:latin typeface="Times New Roman" panose="02020603050405020304" pitchFamily="18" charset="0"/>
                  <a:cs typeface="Times New Roman" panose="02020603050405020304" pitchFamily="18" charset="0"/>
                </a:rPr>
                <a:t>tikimybė, nustatymo pateikimo STT</a:t>
              </a:r>
              <a:endParaRPr lang="en-US" altLang="ko-KR" sz="1500" dirty="0">
                <a:gradFill>
                  <a:gsLst>
                    <a:gs pos="0">
                      <a:schemeClr val="tx1">
                        <a:alpha val="50000"/>
                      </a:schemeClr>
                    </a:gs>
                    <a:gs pos="100000">
                      <a:schemeClr val="tx1">
                        <a:alpha val="50000"/>
                      </a:schemeClr>
                    </a:gs>
                  </a:gsLst>
                  <a:lin ang="5400000" scaled="0"/>
                </a:gradFill>
                <a:ea typeface="Roboto Light" pitchFamily="2" charset="0"/>
                <a:cs typeface="Roboto Condensed Regular"/>
              </a:endParaRPr>
            </a:p>
          </p:txBody>
        </p:sp>
        <p:grpSp>
          <p:nvGrpSpPr>
            <p:cNvPr id="374" name="그룹 373"/>
            <p:cNvGrpSpPr/>
            <p:nvPr/>
          </p:nvGrpSpPr>
          <p:grpSpPr>
            <a:xfrm>
              <a:off x="3276836" y="3110176"/>
              <a:ext cx="518400" cy="518400"/>
              <a:chOff x="1385191" y="2138097"/>
              <a:chExt cx="805348" cy="805347"/>
            </a:xfrm>
          </p:grpSpPr>
          <p:sp>
            <p:nvSpPr>
              <p:cNvPr id="379" name="타원 378"/>
              <p:cNvSpPr/>
              <p:nvPr/>
            </p:nvSpPr>
            <p:spPr>
              <a:xfrm>
                <a:off x="1385191" y="2138097"/>
                <a:ext cx="805348" cy="805346"/>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380" name="타원 111"/>
              <p:cNvSpPr/>
              <p:nvPr/>
            </p:nvSpPr>
            <p:spPr>
              <a:xfrm>
                <a:off x="1602581" y="2311445"/>
                <a:ext cx="587958" cy="631999"/>
              </a:xfrm>
              <a:custGeom>
                <a:avLst/>
                <a:gdLst/>
                <a:ahLst/>
                <a:cxnLst/>
                <a:rect l="l" t="t" r="r" b="b"/>
                <a:pathLst>
                  <a:path w="587958" h="631999">
                    <a:moveTo>
                      <a:pt x="515732" y="0"/>
                    </a:moveTo>
                    <a:cubicBezTo>
                      <a:pt x="561413" y="64854"/>
                      <a:pt x="587958" y="143990"/>
                      <a:pt x="587958" y="229326"/>
                    </a:cubicBezTo>
                    <a:cubicBezTo>
                      <a:pt x="587958" y="451716"/>
                      <a:pt x="407675" y="631999"/>
                      <a:pt x="185284" y="631999"/>
                    </a:cubicBezTo>
                    <a:cubicBezTo>
                      <a:pt x="118132" y="631999"/>
                      <a:pt x="54819" y="615561"/>
                      <a:pt x="0" y="584861"/>
                    </a:cubicBezTo>
                    <a:cubicBezTo>
                      <a:pt x="34632" y="595451"/>
                      <a:pt x="71363" y="600249"/>
                      <a:pt x="109215" y="600249"/>
                    </a:cubicBezTo>
                    <a:cubicBezTo>
                      <a:pt x="351271" y="600249"/>
                      <a:pt x="547496" y="404024"/>
                      <a:pt x="547496" y="161969"/>
                    </a:cubicBezTo>
                    <a:cubicBezTo>
                      <a:pt x="547496" y="104644"/>
                      <a:pt x="536490" y="49889"/>
                      <a:pt x="515732" y="0"/>
                    </a:cubicBezTo>
                    <a:close/>
                  </a:path>
                </a:pathLst>
              </a:custGeom>
              <a:solidFill>
                <a:srgbClr val="000000">
                  <a:alpha val="10196"/>
                </a:srgb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sp>
          <p:nvSpPr>
            <p:cNvPr id="62" name="Freeform 32"/>
            <p:cNvSpPr>
              <a:spLocks noEditPoints="1"/>
            </p:cNvSpPr>
            <p:nvPr/>
          </p:nvSpPr>
          <p:spPr bwMode="auto">
            <a:xfrm>
              <a:off x="3392528" y="3225868"/>
              <a:ext cx="287015" cy="287014"/>
            </a:xfrm>
            <a:custGeom>
              <a:avLst/>
              <a:gdLst/>
              <a:ahLst/>
              <a:cxnLst>
                <a:cxn ang="0">
                  <a:pos x="64" y="107"/>
                </a:cxn>
                <a:cxn ang="0">
                  <a:pos x="117" y="107"/>
                </a:cxn>
                <a:cxn ang="0">
                  <a:pos x="130" y="98"/>
                </a:cxn>
                <a:cxn ang="0">
                  <a:pos x="51" y="98"/>
                </a:cxn>
                <a:cxn ang="0">
                  <a:pos x="64" y="107"/>
                </a:cxn>
                <a:cxn ang="0">
                  <a:pos x="89" y="124"/>
                </a:cxn>
                <a:cxn ang="0">
                  <a:pos x="92" y="124"/>
                </a:cxn>
                <a:cxn ang="0">
                  <a:pos x="104" y="116"/>
                </a:cxn>
                <a:cxn ang="0">
                  <a:pos x="76" y="116"/>
                </a:cxn>
                <a:cxn ang="0">
                  <a:pos x="89" y="124"/>
                </a:cxn>
                <a:cxn ang="0">
                  <a:pos x="175" y="56"/>
                </a:cxn>
                <a:cxn ang="0">
                  <a:pos x="97" y="3"/>
                </a:cxn>
                <a:cxn ang="0">
                  <a:pos x="84" y="3"/>
                </a:cxn>
                <a:cxn ang="0">
                  <a:pos x="5" y="56"/>
                </a:cxn>
                <a:cxn ang="0">
                  <a:pos x="0" y="66"/>
                </a:cxn>
                <a:cxn ang="0">
                  <a:pos x="0" y="167"/>
                </a:cxn>
                <a:cxn ang="0">
                  <a:pos x="12" y="179"/>
                </a:cxn>
                <a:cxn ang="0">
                  <a:pos x="169" y="179"/>
                </a:cxn>
                <a:cxn ang="0">
                  <a:pos x="180" y="167"/>
                </a:cxn>
                <a:cxn ang="0">
                  <a:pos x="180" y="66"/>
                </a:cxn>
                <a:cxn ang="0">
                  <a:pos x="175" y="56"/>
                </a:cxn>
                <a:cxn ang="0">
                  <a:pos x="169" y="82"/>
                </a:cxn>
                <a:cxn ang="0">
                  <a:pos x="90" y="135"/>
                </a:cxn>
                <a:cxn ang="0">
                  <a:pos x="12" y="82"/>
                </a:cxn>
                <a:cxn ang="0">
                  <a:pos x="12" y="71"/>
                </a:cxn>
                <a:cxn ang="0">
                  <a:pos x="17" y="65"/>
                </a:cxn>
                <a:cxn ang="0">
                  <a:pos x="163" y="65"/>
                </a:cxn>
                <a:cxn ang="0">
                  <a:pos x="169" y="71"/>
                </a:cxn>
                <a:cxn ang="0">
                  <a:pos x="169" y="82"/>
                </a:cxn>
                <a:cxn ang="0">
                  <a:pos x="37" y="89"/>
                </a:cxn>
                <a:cxn ang="0">
                  <a:pos x="39" y="90"/>
                </a:cxn>
                <a:cxn ang="0">
                  <a:pos x="142" y="90"/>
                </a:cxn>
                <a:cxn ang="0">
                  <a:pos x="144" y="89"/>
                </a:cxn>
                <a:cxn ang="0">
                  <a:pos x="144" y="81"/>
                </a:cxn>
                <a:cxn ang="0">
                  <a:pos x="37" y="81"/>
                </a:cxn>
                <a:cxn ang="0">
                  <a:pos x="37" y="89"/>
                </a:cxn>
              </a:cxnLst>
              <a:rect l="0" t="0" r="r" b="b"/>
              <a:pathLst>
                <a:path w="180" h="179">
                  <a:moveTo>
                    <a:pt x="64" y="107"/>
                  </a:moveTo>
                  <a:cubicBezTo>
                    <a:pt x="117" y="107"/>
                    <a:pt x="117" y="107"/>
                    <a:pt x="117" y="107"/>
                  </a:cubicBezTo>
                  <a:cubicBezTo>
                    <a:pt x="130" y="98"/>
                    <a:pt x="130" y="98"/>
                    <a:pt x="130" y="98"/>
                  </a:cubicBezTo>
                  <a:cubicBezTo>
                    <a:pt x="51" y="98"/>
                    <a:pt x="51" y="98"/>
                    <a:pt x="51" y="98"/>
                  </a:cubicBezTo>
                  <a:lnTo>
                    <a:pt x="64" y="107"/>
                  </a:lnTo>
                  <a:close/>
                  <a:moveTo>
                    <a:pt x="89" y="124"/>
                  </a:moveTo>
                  <a:cubicBezTo>
                    <a:pt x="92" y="124"/>
                    <a:pt x="92" y="124"/>
                    <a:pt x="92" y="124"/>
                  </a:cubicBezTo>
                  <a:cubicBezTo>
                    <a:pt x="104" y="116"/>
                    <a:pt x="104" y="116"/>
                    <a:pt x="104" y="116"/>
                  </a:cubicBezTo>
                  <a:cubicBezTo>
                    <a:pt x="76" y="116"/>
                    <a:pt x="76" y="116"/>
                    <a:pt x="76" y="116"/>
                  </a:cubicBezTo>
                  <a:lnTo>
                    <a:pt x="89" y="124"/>
                  </a:lnTo>
                  <a:close/>
                  <a:moveTo>
                    <a:pt x="175" y="56"/>
                  </a:moveTo>
                  <a:cubicBezTo>
                    <a:pt x="97" y="3"/>
                    <a:pt x="97" y="3"/>
                    <a:pt x="97" y="3"/>
                  </a:cubicBezTo>
                  <a:cubicBezTo>
                    <a:pt x="93" y="0"/>
                    <a:pt x="88" y="0"/>
                    <a:pt x="84" y="3"/>
                  </a:cubicBezTo>
                  <a:cubicBezTo>
                    <a:pt x="5" y="56"/>
                    <a:pt x="5" y="56"/>
                    <a:pt x="5" y="56"/>
                  </a:cubicBezTo>
                  <a:cubicBezTo>
                    <a:pt x="2" y="58"/>
                    <a:pt x="0" y="62"/>
                    <a:pt x="0" y="66"/>
                  </a:cubicBezTo>
                  <a:cubicBezTo>
                    <a:pt x="0" y="167"/>
                    <a:pt x="0" y="167"/>
                    <a:pt x="0" y="167"/>
                  </a:cubicBezTo>
                  <a:cubicBezTo>
                    <a:pt x="0" y="174"/>
                    <a:pt x="5" y="179"/>
                    <a:pt x="12" y="179"/>
                  </a:cubicBezTo>
                  <a:cubicBezTo>
                    <a:pt x="169" y="179"/>
                    <a:pt x="169" y="179"/>
                    <a:pt x="169" y="179"/>
                  </a:cubicBezTo>
                  <a:cubicBezTo>
                    <a:pt x="175" y="179"/>
                    <a:pt x="180" y="174"/>
                    <a:pt x="180" y="167"/>
                  </a:cubicBezTo>
                  <a:cubicBezTo>
                    <a:pt x="180" y="66"/>
                    <a:pt x="180" y="66"/>
                    <a:pt x="180" y="66"/>
                  </a:cubicBezTo>
                  <a:cubicBezTo>
                    <a:pt x="180" y="62"/>
                    <a:pt x="178" y="58"/>
                    <a:pt x="175" y="56"/>
                  </a:cubicBezTo>
                  <a:close/>
                  <a:moveTo>
                    <a:pt x="169" y="82"/>
                  </a:moveTo>
                  <a:cubicBezTo>
                    <a:pt x="90" y="135"/>
                    <a:pt x="90" y="135"/>
                    <a:pt x="90" y="135"/>
                  </a:cubicBezTo>
                  <a:cubicBezTo>
                    <a:pt x="12" y="82"/>
                    <a:pt x="12" y="82"/>
                    <a:pt x="12" y="82"/>
                  </a:cubicBezTo>
                  <a:cubicBezTo>
                    <a:pt x="12" y="71"/>
                    <a:pt x="12" y="71"/>
                    <a:pt x="12" y="71"/>
                  </a:cubicBezTo>
                  <a:cubicBezTo>
                    <a:pt x="12" y="68"/>
                    <a:pt x="14" y="65"/>
                    <a:pt x="17" y="65"/>
                  </a:cubicBezTo>
                  <a:cubicBezTo>
                    <a:pt x="163" y="65"/>
                    <a:pt x="163" y="65"/>
                    <a:pt x="163" y="65"/>
                  </a:cubicBezTo>
                  <a:cubicBezTo>
                    <a:pt x="166" y="65"/>
                    <a:pt x="169" y="68"/>
                    <a:pt x="169" y="71"/>
                  </a:cubicBezTo>
                  <a:lnTo>
                    <a:pt x="169" y="82"/>
                  </a:lnTo>
                  <a:close/>
                  <a:moveTo>
                    <a:pt x="37" y="89"/>
                  </a:moveTo>
                  <a:cubicBezTo>
                    <a:pt x="39" y="90"/>
                    <a:pt x="39" y="90"/>
                    <a:pt x="39" y="90"/>
                  </a:cubicBezTo>
                  <a:cubicBezTo>
                    <a:pt x="142" y="90"/>
                    <a:pt x="142" y="90"/>
                    <a:pt x="142" y="90"/>
                  </a:cubicBezTo>
                  <a:cubicBezTo>
                    <a:pt x="144" y="89"/>
                    <a:pt x="144" y="89"/>
                    <a:pt x="144" y="89"/>
                  </a:cubicBezTo>
                  <a:cubicBezTo>
                    <a:pt x="144" y="81"/>
                    <a:pt x="144" y="81"/>
                    <a:pt x="144" y="81"/>
                  </a:cubicBezTo>
                  <a:cubicBezTo>
                    <a:pt x="37" y="81"/>
                    <a:pt x="37" y="81"/>
                    <a:pt x="37" y="81"/>
                  </a:cubicBezTo>
                  <a:lnTo>
                    <a:pt x="37" y="89"/>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ko-KR" altLang="en-US"/>
            </a:p>
          </p:txBody>
        </p:sp>
      </p:grpSp>
      <p:grpSp>
        <p:nvGrpSpPr>
          <p:cNvPr id="65" name="그룹 64"/>
          <p:cNvGrpSpPr/>
          <p:nvPr/>
        </p:nvGrpSpPr>
        <p:grpSpPr>
          <a:xfrm>
            <a:off x="176270" y="3530196"/>
            <a:ext cx="3238959" cy="2018650"/>
            <a:chOff x="3086891" y="3057857"/>
            <a:chExt cx="2962142" cy="1846469"/>
          </a:xfrm>
        </p:grpSpPr>
        <p:sp>
          <p:nvSpPr>
            <p:cNvPr id="394" name="TextBox 393"/>
            <p:cNvSpPr txBox="1"/>
            <p:nvPr/>
          </p:nvSpPr>
          <p:spPr>
            <a:xfrm>
              <a:off x="3086891" y="3687839"/>
              <a:ext cx="2962142" cy="1216487"/>
            </a:xfrm>
            <a:prstGeom prst="rect">
              <a:avLst/>
            </a:prstGeom>
            <a:noFill/>
          </p:spPr>
          <p:txBody>
            <a:bodyPr wrap="square" lIns="0" tIns="0" rIns="0" bIns="0" rtlCol="0">
              <a:noAutofit/>
            </a:bodyPr>
            <a:lstStyle/>
            <a:p>
              <a:pPr algn="ctr">
                <a:buClr>
                  <a:schemeClr val="bg2"/>
                </a:buClr>
              </a:pPr>
              <a:r>
                <a:rPr lang="lt-LT" altLang="en-US" sz="1600" b="1" dirty="0">
                  <a:latin typeface="Times New Roman" panose="02020603050405020304" pitchFamily="18" charset="0"/>
                  <a:cs typeface="Times New Roman" panose="02020603050405020304" pitchFamily="18" charset="0"/>
                </a:rPr>
                <a:t>Savivaldybių </a:t>
              </a:r>
              <a:r>
                <a:rPr lang="lt-LT" altLang="en-US" sz="1600" b="1">
                  <a:latin typeface="Times New Roman" panose="02020603050405020304" pitchFamily="18" charset="0"/>
                  <a:cs typeface="Times New Roman" panose="02020603050405020304" pitchFamily="18" charset="0"/>
                </a:rPr>
                <a:t>merai </a:t>
              </a:r>
              <a:r>
                <a:rPr lang="lt-LT" altLang="en-US" sz="1600">
                  <a:latin typeface="Times New Roman" panose="02020603050405020304" pitchFamily="18" charset="0"/>
                  <a:cs typeface="Times New Roman" panose="02020603050405020304" pitchFamily="18" charset="0"/>
                </a:rPr>
                <a:t>pasirašę </a:t>
              </a:r>
              <a:r>
                <a:rPr lang="lt-LT" altLang="en-US" sz="1600" dirty="0">
                  <a:latin typeface="Times New Roman" panose="02020603050405020304" pitchFamily="18" charset="0"/>
                  <a:cs typeface="Times New Roman" panose="02020603050405020304" pitchFamily="18" charset="0"/>
                </a:rPr>
                <a:t>motyvuotą išvadą </a:t>
              </a:r>
              <a:endParaRPr lang="en-US" altLang="en-US" sz="1600" dirty="0">
                <a:latin typeface="Times New Roman" panose="02020603050405020304" pitchFamily="18" charset="0"/>
                <a:cs typeface="Times New Roman" panose="02020603050405020304" pitchFamily="18" charset="0"/>
              </a:endParaRPr>
            </a:p>
            <a:p>
              <a:pPr algn="ctr">
                <a:buClr>
                  <a:schemeClr val="bg2"/>
                </a:buClr>
              </a:pPr>
              <a:r>
                <a:rPr lang="lt-LT" altLang="en-US" sz="1600" dirty="0">
                  <a:latin typeface="Times New Roman" panose="02020603050405020304" pitchFamily="18" charset="0"/>
                  <a:cs typeface="Times New Roman" panose="02020603050405020304" pitchFamily="18" charset="0"/>
                </a:rPr>
                <a:t>dėl įstaigos veiklos sričių, kuriose </a:t>
              </a:r>
              <a:endParaRPr lang="en-US" altLang="en-US" sz="1600" dirty="0">
                <a:latin typeface="Times New Roman" panose="02020603050405020304" pitchFamily="18" charset="0"/>
                <a:cs typeface="Times New Roman" panose="02020603050405020304" pitchFamily="18" charset="0"/>
              </a:endParaRPr>
            </a:p>
            <a:p>
              <a:pPr algn="ctr">
                <a:buClr>
                  <a:schemeClr val="bg2"/>
                </a:buClr>
              </a:pPr>
              <a:r>
                <a:rPr lang="lt-LT" altLang="en-US" sz="1600" dirty="0">
                  <a:latin typeface="Times New Roman" panose="02020603050405020304" pitchFamily="18" charset="0"/>
                  <a:cs typeface="Times New Roman" panose="02020603050405020304" pitchFamily="18" charset="0"/>
                </a:rPr>
                <a:t>egzistuoja didelė korupcijos </a:t>
              </a:r>
              <a:endParaRPr lang="en-US" altLang="en-US" sz="1600" dirty="0">
                <a:latin typeface="Times New Roman" panose="02020603050405020304" pitchFamily="18" charset="0"/>
                <a:cs typeface="Times New Roman" panose="02020603050405020304" pitchFamily="18" charset="0"/>
              </a:endParaRPr>
            </a:p>
            <a:p>
              <a:pPr algn="ctr">
                <a:buClr>
                  <a:schemeClr val="bg2"/>
                </a:buClr>
              </a:pPr>
              <a:r>
                <a:rPr lang="lt-LT" altLang="en-US" sz="1600" dirty="0">
                  <a:latin typeface="Times New Roman" panose="02020603050405020304" pitchFamily="18" charset="0"/>
                  <a:cs typeface="Times New Roman" panose="02020603050405020304" pitchFamily="18" charset="0"/>
                </a:rPr>
                <a:t>pasireiškimo tikimybė, nustatymo</a:t>
              </a:r>
              <a:r>
                <a:rPr lang="en-US" altLang="lt-LT" sz="1500" dirty="0">
                  <a:latin typeface="Times New Roman" panose="02020603050405020304" pitchFamily="18" charset="0"/>
                  <a:cs typeface="Times New Roman" panose="02020603050405020304" pitchFamily="18" charset="0"/>
                </a:rPr>
                <a:t> </a:t>
              </a:r>
            </a:p>
            <a:p>
              <a:pPr algn="ctr">
                <a:buClr>
                  <a:schemeClr val="bg2"/>
                </a:buClr>
              </a:pPr>
              <a:r>
                <a:rPr lang="pt-BR" altLang="ko-KR" sz="700" dirty="0">
                  <a:gradFill>
                    <a:gsLst>
                      <a:gs pos="0">
                        <a:schemeClr val="tx1">
                          <a:alpha val="50000"/>
                        </a:schemeClr>
                      </a:gs>
                      <a:gs pos="100000">
                        <a:schemeClr val="tx1">
                          <a:alpha val="50000"/>
                        </a:schemeClr>
                      </a:gs>
                    </a:gsLst>
                    <a:lin ang="5400000" scaled="0"/>
                  </a:gradFill>
                  <a:ea typeface="Roboto Light" pitchFamily="2" charset="0"/>
                  <a:cs typeface="Roboto Condensed Regular"/>
                </a:rPr>
                <a:t>.</a:t>
              </a:r>
              <a:endParaRPr lang="en-US" altLang="ko-KR" sz="700" dirty="0">
                <a:gradFill>
                  <a:gsLst>
                    <a:gs pos="0">
                      <a:schemeClr val="tx1">
                        <a:alpha val="50000"/>
                      </a:schemeClr>
                    </a:gs>
                    <a:gs pos="100000">
                      <a:schemeClr val="tx1">
                        <a:alpha val="50000"/>
                      </a:schemeClr>
                    </a:gs>
                  </a:gsLst>
                  <a:lin ang="5400000" scaled="0"/>
                </a:gradFill>
                <a:ea typeface="Roboto Light" pitchFamily="2" charset="0"/>
                <a:cs typeface="Roboto Condensed Regular"/>
              </a:endParaRPr>
            </a:p>
          </p:txBody>
        </p:sp>
        <p:grpSp>
          <p:nvGrpSpPr>
            <p:cNvPr id="386" name="그룹 385"/>
            <p:cNvGrpSpPr/>
            <p:nvPr/>
          </p:nvGrpSpPr>
          <p:grpSpPr>
            <a:xfrm>
              <a:off x="4495732" y="3057857"/>
              <a:ext cx="518400" cy="518400"/>
              <a:chOff x="1385191" y="2138097"/>
              <a:chExt cx="805348" cy="805346"/>
            </a:xfrm>
          </p:grpSpPr>
          <p:sp>
            <p:nvSpPr>
              <p:cNvPr id="391" name="타원 390"/>
              <p:cNvSpPr/>
              <p:nvPr/>
            </p:nvSpPr>
            <p:spPr>
              <a:xfrm>
                <a:off x="1385191" y="2138097"/>
                <a:ext cx="805348" cy="805346"/>
              </a:xfrm>
              <a:prstGeom prst="ellipse">
                <a:avLst/>
              </a:prstGeom>
              <a:gradFill>
                <a:gsLst>
                  <a:gs pos="0">
                    <a:schemeClr val="accent1">
                      <a:lumMod val="80000"/>
                      <a:lumOff val="20000"/>
                    </a:schemeClr>
                  </a:gs>
                  <a:gs pos="50000">
                    <a:schemeClr val="accent1"/>
                  </a:gs>
                  <a:gs pos="100000">
                    <a:schemeClr val="accent1"/>
                  </a:gs>
                </a:gsLst>
                <a:lin ang="2700000" scaled="0"/>
              </a:gradFill>
              <a:ln w="3175" cap="flat" cmpd="sng" algn="ctr">
                <a:gradFill>
                  <a:gsLst>
                    <a:gs pos="0">
                      <a:schemeClr val="accent1">
                        <a:lumMod val="80000"/>
                      </a:schemeClr>
                    </a:gs>
                    <a:gs pos="100000">
                      <a:schemeClr val="accent1">
                        <a:lumMod val="80000"/>
                      </a:schemeClr>
                    </a:gs>
                  </a:gsLst>
                  <a:lin ang="5400000" scaled="1"/>
                </a:gradFill>
                <a:prstDash val="solid"/>
              </a:ln>
              <a:effectLst>
                <a:outerShdw dist="254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392" name="타원 111"/>
              <p:cNvSpPr/>
              <p:nvPr/>
            </p:nvSpPr>
            <p:spPr>
              <a:xfrm>
                <a:off x="1602581" y="2311444"/>
                <a:ext cx="587958" cy="631998"/>
              </a:xfrm>
              <a:custGeom>
                <a:avLst/>
                <a:gdLst/>
                <a:ahLst/>
                <a:cxnLst/>
                <a:rect l="l" t="t" r="r" b="b"/>
                <a:pathLst>
                  <a:path w="587958" h="631999">
                    <a:moveTo>
                      <a:pt x="515732" y="0"/>
                    </a:moveTo>
                    <a:cubicBezTo>
                      <a:pt x="561413" y="64854"/>
                      <a:pt x="587958" y="143990"/>
                      <a:pt x="587958" y="229326"/>
                    </a:cubicBezTo>
                    <a:cubicBezTo>
                      <a:pt x="587958" y="451716"/>
                      <a:pt x="407675" y="631999"/>
                      <a:pt x="185284" y="631999"/>
                    </a:cubicBezTo>
                    <a:cubicBezTo>
                      <a:pt x="118132" y="631999"/>
                      <a:pt x="54819" y="615561"/>
                      <a:pt x="0" y="584861"/>
                    </a:cubicBezTo>
                    <a:cubicBezTo>
                      <a:pt x="34632" y="595451"/>
                      <a:pt x="71363" y="600249"/>
                      <a:pt x="109215" y="600249"/>
                    </a:cubicBezTo>
                    <a:cubicBezTo>
                      <a:pt x="351271" y="600249"/>
                      <a:pt x="547496" y="404024"/>
                      <a:pt x="547496" y="161969"/>
                    </a:cubicBezTo>
                    <a:cubicBezTo>
                      <a:pt x="547496" y="104644"/>
                      <a:pt x="536490" y="49889"/>
                      <a:pt x="515732" y="0"/>
                    </a:cubicBezTo>
                    <a:close/>
                  </a:path>
                </a:pathLst>
              </a:custGeom>
              <a:solidFill>
                <a:srgbClr val="000000">
                  <a:alpha val="10196"/>
                </a:srgb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sp>
          <p:nvSpPr>
            <p:cNvPr id="64" name="Freeform 30"/>
            <p:cNvSpPr>
              <a:spLocks noEditPoints="1"/>
            </p:cNvSpPr>
            <p:nvPr/>
          </p:nvSpPr>
          <p:spPr bwMode="auto">
            <a:xfrm>
              <a:off x="4612090" y="3133259"/>
              <a:ext cx="321769" cy="330525"/>
            </a:xfrm>
            <a:custGeom>
              <a:avLst/>
              <a:gdLst/>
              <a:ahLst/>
              <a:cxnLst>
                <a:cxn ang="0">
                  <a:pos x="162" y="125"/>
                </a:cxn>
                <a:cxn ang="0">
                  <a:pos x="163" y="125"/>
                </a:cxn>
                <a:cxn ang="0">
                  <a:pos x="163" y="124"/>
                </a:cxn>
                <a:cxn ang="0">
                  <a:pos x="134" y="107"/>
                </a:cxn>
                <a:cxn ang="0">
                  <a:pos x="113" y="95"/>
                </a:cxn>
                <a:cxn ang="0">
                  <a:pos x="106" y="89"/>
                </a:cxn>
                <a:cxn ang="0">
                  <a:pos x="104" y="80"/>
                </a:cxn>
                <a:cxn ang="0">
                  <a:pos x="111" y="65"/>
                </a:cxn>
                <a:cxn ang="0">
                  <a:pos x="117" y="51"/>
                </a:cxn>
                <a:cxn ang="0">
                  <a:pos x="115" y="47"/>
                </a:cxn>
                <a:cxn ang="0">
                  <a:pos x="111" y="16"/>
                </a:cxn>
                <a:cxn ang="0">
                  <a:pos x="91" y="3"/>
                </a:cxn>
                <a:cxn ang="0">
                  <a:pos x="84" y="1"/>
                </a:cxn>
                <a:cxn ang="0">
                  <a:pos x="75" y="0"/>
                </a:cxn>
                <a:cxn ang="0">
                  <a:pos x="76" y="3"/>
                </a:cxn>
                <a:cxn ang="0">
                  <a:pos x="57" y="16"/>
                </a:cxn>
                <a:cxn ang="0">
                  <a:pos x="53" y="47"/>
                </a:cxn>
                <a:cxn ang="0">
                  <a:pos x="50" y="51"/>
                </a:cxn>
                <a:cxn ang="0">
                  <a:pos x="57" y="65"/>
                </a:cxn>
                <a:cxn ang="0">
                  <a:pos x="64" y="80"/>
                </a:cxn>
                <a:cxn ang="0">
                  <a:pos x="62" y="89"/>
                </a:cxn>
                <a:cxn ang="0">
                  <a:pos x="55" y="95"/>
                </a:cxn>
                <a:cxn ang="0">
                  <a:pos x="33" y="107"/>
                </a:cxn>
                <a:cxn ang="0">
                  <a:pos x="5" y="124"/>
                </a:cxn>
                <a:cxn ang="0">
                  <a:pos x="0" y="168"/>
                </a:cxn>
                <a:cxn ang="0">
                  <a:pos x="0" y="172"/>
                </a:cxn>
                <a:cxn ang="0">
                  <a:pos x="0" y="172"/>
                </a:cxn>
                <a:cxn ang="0">
                  <a:pos x="84" y="194"/>
                </a:cxn>
                <a:cxn ang="0">
                  <a:pos x="126" y="189"/>
                </a:cxn>
                <a:cxn ang="0">
                  <a:pos x="120" y="167"/>
                </a:cxn>
                <a:cxn ang="0">
                  <a:pos x="162" y="125"/>
                </a:cxn>
                <a:cxn ang="0">
                  <a:pos x="166" y="137"/>
                </a:cxn>
                <a:cxn ang="0">
                  <a:pos x="162" y="136"/>
                </a:cxn>
                <a:cxn ang="0">
                  <a:pos x="131" y="167"/>
                </a:cxn>
                <a:cxn ang="0">
                  <a:pos x="137" y="186"/>
                </a:cxn>
                <a:cxn ang="0">
                  <a:pos x="162" y="198"/>
                </a:cxn>
                <a:cxn ang="0">
                  <a:pos x="193" y="167"/>
                </a:cxn>
                <a:cxn ang="0">
                  <a:pos x="166" y="137"/>
                </a:cxn>
                <a:cxn ang="0">
                  <a:pos x="182" y="171"/>
                </a:cxn>
                <a:cxn ang="0">
                  <a:pos x="166" y="171"/>
                </a:cxn>
                <a:cxn ang="0">
                  <a:pos x="166" y="187"/>
                </a:cxn>
                <a:cxn ang="0">
                  <a:pos x="158" y="187"/>
                </a:cxn>
                <a:cxn ang="0">
                  <a:pos x="158" y="171"/>
                </a:cxn>
                <a:cxn ang="0">
                  <a:pos x="142" y="171"/>
                </a:cxn>
                <a:cxn ang="0">
                  <a:pos x="142" y="163"/>
                </a:cxn>
                <a:cxn ang="0">
                  <a:pos x="158" y="163"/>
                </a:cxn>
                <a:cxn ang="0">
                  <a:pos x="158" y="148"/>
                </a:cxn>
                <a:cxn ang="0">
                  <a:pos x="166" y="148"/>
                </a:cxn>
                <a:cxn ang="0">
                  <a:pos x="166" y="163"/>
                </a:cxn>
                <a:cxn ang="0">
                  <a:pos x="182" y="163"/>
                </a:cxn>
                <a:cxn ang="0">
                  <a:pos x="182" y="171"/>
                </a:cxn>
              </a:cxnLst>
              <a:rect l="0" t="0" r="r" b="b"/>
              <a:pathLst>
                <a:path w="193" h="198">
                  <a:moveTo>
                    <a:pt x="162" y="125"/>
                  </a:moveTo>
                  <a:cubicBezTo>
                    <a:pt x="162" y="125"/>
                    <a:pt x="163" y="125"/>
                    <a:pt x="163" y="125"/>
                  </a:cubicBezTo>
                  <a:cubicBezTo>
                    <a:pt x="163" y="125"/>
                    <a:pt x="163" y="125"/>
                    <a:pt x="163" y="124"/>
                  </a:cubicBezTo>
                  <a:cubicBezTo>
                    <a:pt x="156" y="108"/>
                    <a:pt x="139" y="108"/>
                    <a:pt x="134" y="107"/>
                  </a:cubicBezTo>
                  <a:cubicBezTo>
                    <a:pt x="121" y="103"/>
                    <a:pt x="116" y="101"/>
                    <a:pt x="113" y="95"/>
                  </a:cubicBezTo>
                  <a:cubicBezTo>
                    <a:pt x="110" y="89"/>
                    <a:pt x="106" y="89"/>
                    <a:pt x="106" y="89"/>
                  </a:cubicBezTo>
                  <a:cubicBezTo>
                    <a:pt x="105" y="86"/>
                    <a:pt x="104" y="83"/>
                    <a:pt x="104" y="80"/>
                  </a:cubicBezTo>
                  <a:cubicBezTo>
                    <a:pt x="110" y="73"/>
                    <a:pt x="111" y="65"/>
                    <a:pt x="111" y="65"/>
                  </a:cubicBezTo>
                  <a:cubicBezTo>
                    <a:pt x="116" y="63"/>
                    <a:pt x="118" y="54"/>
                    <a:pt x="117" y="51"/>
                  </a:cubicBezTo>
                  <a:cubicBezTo>
                    <a:pt x="117" y="47"/>
                    <a:pt x="115" y="47"/>
                    <a:pt x="115" y="47"/>
                  </a:cubicBezTo>
                  <a:cubicBezTo>
                    <a:pt x="115" y="47"/>
                    <a:pt x="118" y="28"/>
                    <a:pt x="111" y="16"/>
                  </a:cubicBezTo>
                  <a:cubicBezTo>
                    <a:pt x="103" y="4"/>
                    <a:pt x="91" y="3"/>
                    <a:pt x="91" y="3"/>
                  </a:cubicBezTo>
                  <a:cubicBezTo>
                    <a:pt x="84" y="1"/>
                    <a:pt x="84" y="1"/>
                    <a:pt x="84" y="1"/>
                  </a:cubicBezTo>
                  <a:cubicBezTo>
                    <a:pt x="84" y="1"/>
                    <a:pt x="77" y="1"/>
                    <a:pt x="75" y="0"/>
                  </a:cubicBezTo>
                  <a:cubicBezTo>
                    <a:pt x="75" y="0"/>
                    <a:pt x="75" y="2"/>
                    <a:pt x="76" y="3"/>
                  </a:cubicBezTo>
                  <a:cubicBezTo>
                    <a:pt x="76" y="3"/>
                    <a:pt x="64" y="4"/>
                    <a:pt x="57" y="16"/>
                  </a:cubicBezTo>
                  <a:cubicBezTo>
                    <a:pt x="50" y="28"/>
                    <a:pt x="53" y="47"/>
                    <a:pt x="53" y="47"/>
                  </a:cubicBezTo>
                  <a:cubicBezTo>
                    <a:pt x="53" y="47"/>
                    <a:pt x="51" y="47"/>
                    <a:pt x="50" y="51"/>
                  </a:cubicBezTo>
                  <a:cubicBezTo>
                    <a:pt x="50" y="54"/>
                    <a:pt x="52" y="63"/>
                    <a:pt x="57" y="65"/>
                  </a:cubicBezTo>
                  <a:cubicBezTo>
                    <a:pt x="57" y="65"/>
                    <a:pt x="58" y="73"/>
                    <a:pt x="64" y="80"/>
                  </a:cubicBezTo>
                  <a:cubicBezTo>
                    <a:pt x="63" y="83"/>
                    <a:pt x="63" y="86"/>
                    <a:pt x="62" y="89"/>
                  </a:cubicBezTo>
                  <a:cubicBezTo>
                    <a:pt x="62" y="89"/>
                    <a:pt x="58" y="89"/>
                    <a:pt x="55" y="95"/>
                  </a:cubicBezTo>
                  <a:cubicBezTo>
                    <a:pt x="51" y="101"/>
                    <a:pt x="47" y="103"/>
                    <a:pt x="33" y="107"/>
                  </a:cubicBezTo>
                  <a:cubicBezTo>
                    <a:pt x="29" y="108"/>
                    <a:pt x="12" y="108"/>
                    <a:pt x="5" y="124"/>
                  </a:cubicBezTo>
                  <a:cubicBezTo>
                    <a:pt x="2" y="132"/>
                    <a:pt x="0" y="151"/>
                    <a:pt x="0" y="168"/>
                  </a:cubicBezTo>
                  <a:cubicBezTo>
                    <a:pt x="0" y="170"/>
                    <a:pt x="0" y="171"/>
                    <a:pt x="0" y="172"/>
                  </a:cubicBezTo>
                  <a:cubicBezTo>
                    <a:pt x="0" y="172"/>
                    <a:pt x="0" y="172"/>
                    <a:pt x="0" y="172"/>
                  </a:cubicBezTo>
                  <a:cubicBezTo>
                    <a:pt x="16" y="182"/>
                    <a:pt x="43" y="194"/>
                    <a:pt x="84" y="194"/>
                  </a:cubicBezTo>
                  <a:cubicBezTo>
                    <a:pt x="100" y="194"/>
                    <a:pt x="114" y="192"/>
                    <a:pt x="126" y="189"/>
                  </a:cubicBezTo>
                  <a:cubicBezTo>
                    <a:pt x="122" y="183"/>
                    <a:pt x="120" y="175"/>
                    <a:pt x="120" y="167"/>
                  </a:cubicBezTo>
                  <a:cubicBezTo>
                    <a:pt x="120" y="144"/>
                    <a:pt x="139" y="125"/>
                    <a:pt x="162" y="125"/>
                  </a:cubicBezTo>
                  <a:close/>
                  <a:moveTo>
                    <a:pt x="166" y="137"/>
                  </a:moveTo>
                  <a:cubicBezTo>
                    <a:pt x="164" y="136"/>
                    <a:pt x="163" y="136"/>
                    <a:pt x="162" y="136"/>
                  </a:cubicBezTo>
                  <a:cubicBezTo>
                    <a:pt x="145" y="136"/>
                    <a:pt x="131" y="150"/>
                    <a:pt x="131" y="167"/>
                  </a:cubicBezTo>
                  <a:cubicBezTo>
                    <a:pt x="131" y="174"/>
                    <a:pt x="133" y="181"/>
                    <a:pt x="137" y="186"/>
                  </a:cubicBezTo>
                  <a:cubicBezTo>
                    <a:pt x="143" y="193"/>
                    <a:pt x="152" y="198"/>
                    <a:pt x="162" y="198"/>
                  </a:cubicBezTo>
                  <a:cubicBezTo>
                    <a:pt x="179" y="198"/>
                    <a:pt x="193" y="184"/>
                    <a:pt x="193" y="167"/>
                  </a:cubicBezTo>
                  <a:cubicBezTo>
                    <a:pt x="193" y="151"/>
                    <a:pt x="181" y="138"/>
                    <a:pt x="166" y="137"/>
                  </a:cubicBezTo>
                  <a:close/>
                  <a:moveTo>
                    <a:pt x="182" y="171"/>
                  </a:moveTo>
                  <a:cubicBezTo>
                    <a:pt x="166" y="171"/>
                    <a:pt x="166" y="171"/>
                    <a:pt x="166" y="171"/>
                  </a:cubicBezTo>
                  <a:cubicBezTo>
                    <a:pt x="166" y="187"/>
                    <a:pt x="166" y="187"/>
                    <a:pt x="166" y="187"/>
                  </a:cubicBezTo>
                  <a:cubicBezTo>
                    <a:pt x="158" y="187"/>
                    <a:pt x="158" y="187"/>
                    <a:pt x="158" y="187"/>
                  </a:cubicBezTo>
                  <a:cubicBezTo>
                    <a:pt x="158" y="171"/>
                    <a:pt x="158" y="171"/>
                    <a:pt x="158" y="171"/>
                  </a:cubicBezTo>
                  <a:cubicBezTo>
                    <a:pt x="142" y="171"/>
                    <a:pt x="142" y="171"/>
                    <a:pt x="142" y="171"/>
                  </a:cubicBezTo>
                  <a:cubicBezTo>
                    <a:pt x="142" y="163"/>
                    <a:pt x="142" y="163"/>
                    <a:pt x="142" y="163"/>
                  </a:cubicBezTo>
                  <a:cubicBezTo>
                    <a:pt x="158" y="163"/>
                    <a:pt x="158" y="163"/>
                    <a:pt x="158" y="163"/>
                  </a:cubicBezTo>
                  <a:cubicBezTo>
                    <a:pt x="158" y="148"/>
                    <a:pt x="158" y="148"/>
                    <a:pt x="158" y="148"/>
                  </a:cubicBezTo>
                  <a:cubicBezTo>
                    <a:pt x="166" y="148"/>
                    <a:pt x="166" y="148"/>
                    <a:pt x="166" y="148"/>
                  </a:cubicBezTo>
                  <a:cubicBezTo>
                    <a:pt x="166" y="163"/>
                    <a:pt x="166" y="163"/>
                    <a:pt x="166" y="163"/>
                  </a:cubicBezTo>
                  <a:cubicBezTo>
                    <a:pt x="182" y="163"/>
                    <a:pt x="182" y="163"/>
                    <a:pt x="182" y="163"/>
                  </a:cubicBezTo>
                  <a:lnTo>
                    <a:pt x="182" y="171"/>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ko-KR" altLang="en-US"/>
            </a:p>
          </p:txBody>
        </p:sp>
      </p:grpSp>
      <p:pic>
        <p:nvPicPr>
          <p:cNvPr id="67" name="Paveikslėlis 6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5120" y="441901"/>
            <a:ext cx="551649" cy="601607"/>
          </a:xfrm>
          <a:prstGeom prst="rect">
            <a:avLst/>
          </a:prstGeom>
        </p:spPr>
      </p:pic>
    </p:spTree>
    <p:extLst>
      <p:ext uri="{BB962C8B-B14F-4D97-AF65-F5344CB8AC3E}">
        <p14:creationId xmlns:p14="http://schemas.microsoft.com/office/powerpoint/2010/main" val="55544515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80"/>
                                        </p:tgtEl>
                                        <p:attrNameLst>
                                          <p:attrName>style.visibility</p:attrName>
                                        </p:attrNameLst>
                                      </p:cBhvr>
                                      <p:to>
                                        <p:strVal val="visible"/>
                                      </p:to>
                                    </p:set>
                                    <p:animEffect transition="in" filter="wipe(left)">
                                      <p:cBhvr>
                                        <p:cTn id="7" dur="2000"/>
                                        <p:tgtEl>
                                          <p:spTgt spid="180"/>
                                        </p:tgtEl>
                                      </p:cBhvr>
                                    </p:animEffect>
                                  </p:childTnLst>
                                </p:cTn>
                              </p:par>
                              <p:par>
                                <p:cTn id="8" presetID="42" presetClass="entr" presetSubtype="0" fill="hold" nodeType="withEffect">
                                  <p:stCondLst>
                                    <p:cond delay="200"/>
                                  </p:stCondLst>
                                  <p:childTnLst>
                                    <p:set>
                                      <p:cBhvr>
                                        <p:cTn id="9" dur="1" fill="hold">
                                          <p:stCondLst>
                                            <p:cond delay="0"/>
                                          </p:stCondLst>
                                        </p:cTn>
                                        <p:tgtEl>
                                          <p:spTgt spid="66"/>
                                        </p:tgtEl>
                                        <p:attrNameLst>
                                          <p:attrName>style.visibility</p:attrName>
                                        </p:attrNameLst>
                                      </p:cBhvr>
                                      <p:to>
                                        <p:strVal val="visible"/>
                                      </p:to>
                                    </p:set>
                                    <p:animEffect transition="in" filter="fade">
                                      <p:cBhvr>
                                        <p:cTn id="10" dur="500"/>
                                        <p:tgtEl>
                                          <p:spTgt spid="66"/>
                                        </p:tgtEl>
                                      </p:cBhvr>
                                    </p:animEffect>
                                    <p:anim calcmode="lin" valueType="num">
                                      <p:cBhvr>
                                        <p:cTn id="11" dur="500" fill="hold"/>
                                        <p:tgtEl>
                                          <p:spTgt spid="66"/>
                                        </p:tgtEl>
                                        <p:attrNameLst>
                                          <p:attrName>ppt_x</p:attrName>
                                        </p:attrNameLst>
                                      </p:cBhvr>
                                      <p:tavLst>
                                        <p:tav tm="0">
                                          <p:val>
                                            <p:strVal val="#ppt_x"/>
                                          </p:val>
                                        </p:tav>
                                        <p:tav tm="100000">
                                          <p:val>
                                            <p:strVal val="#ppt_x"/>
                                          </p:val>
                                        </p:tav>
                                      </p:tavLst>
                                    </p:anim>
                                    <p:anim calcmode="lin" valueType="num">
                                      <p:cBhvr>
                                        <p:cTn id="12" dur="500" fill="hold"/>
                                        <p:tgtEl>
                                          <p:spTgt spid="66"/>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300"/>
                                  </p:stCondLst>
                                  <p:childTnLst>
                                    <p:set>
                                      <p:cBhvr>
                                        <p:cTn id="14" dur="1" fill="hold">
                                          <p:stCondLst>
                                            <p:cond delay="0"/>
                                          </p:stCondLst>
                                        </p:cTn>
                                        <p:tgtEl>
                                          <p:spTgt spid="65"/>
                                        </p:tgtEl>
                                        <p:attrNameLst>
                                          <p:attrName>style.visibility</p:attrName>
                                        </p:attrNameLst>
                                      </p:cBhvr>
                                      <p:to>
                                        <p:strVal val="visible"/>
                                      </p:to>
                                    </p:set>
                                    <p:animEffect transition="in" filter="fade">
                                      <p:cBhvr>
                                        <p:cTn id="15" dur="500"/>
                                        <p:tgtEl>
                                          <p:spTgt spid="65"/>
                                        </p:tgtEl>
                                      </p:cBhvr>
                                    </p:animEffect>
                                    <p:anim calcmode="lin" valueType="num">
                                      <p:cBhvr>
                                        <p:cTn id="16" dur="500" fill="hold"/>
                                        <p:tgtEl>
                                          <p:spTgt spid="65"/>
                                        </p:tgtEl>
                                        <p:attrNameLst>
                                          <p:attrName>ppt_x</p:attrName>
                                        </p:attrNameLst>
                                      </p:cBhvr>
                                      <p:tavLst>
                                        <p:tav tm="0">
                                          <p:val>
                                            <p:strVal val="#ppt_x"/>
                                          </p:val>
                                        </p:tav>
                                        <p:tav tm="100000">
                                          <p:val>
                                            <p:strVal val="#ppt_x"/>
                                          </p:val>
                                        </p:tav>
                                      </p:tavLst>
                                    </p:anim>
                                    <p:anim calcmode="lin" valueType="num">
                                      <p:cBhvr>
                                        <p:cTn id="17" dur="500" fill="hold"/>
                                        <p:tgtEl>
                                          <p:spTgt spid="65"/>
                                        </p:tgtEl>
                                        <p:attrNameLst>
                                          <p:attrName>ppt_y</p:attrName>
                                        </p:attrNameLst>
                                      </p:cBhvr>
                                      <p:tavLst>
                                        <p:tav tm="0">
                                          <p:val>
                                            <p:strVal val="#ppt_y+.1"/>
                                          </p:val>
                                        </p:tav>
                                        <p:tav tm="100000">
                                          <p:val>
                                            <p:strVal val="#ppt_y"/>
                                          </p:val>
                                        </p:tav>
                                      </p:tavLst>
                                    </p:anim>
                                  </p:childTnLst>
                                </p:cTn>
                              </p:par>
                              <p:par>
                                <p:cTn id="18" presetID="47" presetClass="entr" presetSubtype="0" fill="hold" nodeType="withEffect">
                                  <p:stCondLst>
                                    <p:cond delay="50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par>
                                <p:cTn id="23" presetID="47" presetClass="entr" presetSubtype="0" fill="hold" nodeType="withEffect">
                                  <p:stCondLst>
                                    <p:cond delay="400"/>
                                  </p:stCondLst>
                                  <p:childTnLst>
                                    <p:set>
                                      <p:cBhvr>
                                        <p:cTn id="24" dur="1" fill="hold">
                                          <p:stCondLst>
                                            <p:cond delay="0"/>
                                          </p:stCondLst>
                                        </p:cTn>
                                        <p:tgtEl>
                                          <p:spTgt spid="57"/>
                                        </p:tgtEl>
                                        <p:attrNameLst>
                                          <p:attrName>style.visibility</p:attrName>
                                        </p:attrNameLst>
                                      </p:cBhvr>
                                      <p:to>
                                        <p:strVal val="visible"/>
                                      </p:to>
                                    </p:set>
                                    <p:animEffect transition="in" filter="fade">
                                      <p:cBhvr>
                                        <p:cTn id="25" dur="1000"/>
                                        <p:tgtEl>
                                          <p:spTgt spid="57"/>
                                        </p:tgtEl>
                                      </p:cBhvr>
                                    </p:animEffect>
                                    <p:anim calcmode="lin" valueType="num">
                                      <p:cBhvr>
                                        <p:cTn id="26" dur="1000" fill="hold"/>
                                        <p:tgtEl>
                                          <p:spTgt spid="57"/>
                                        </p:tgtEl>
                                        <p:attrNameLst>
                                          <p:attrName>ppt_x</p:attrName>
                                        </p:attrNameLst>
                                      </p:cBhvr>
                                      <p:tavLst>
                                        <p:tav tm="0">
                                          <p:val>
                                            <p:strVal val="#ppt_x"/>
                                          </p:val>
                                        </p:tav>
                                        <p:tav tm="100000">
                                          <p:val>
                                            <p:strVal val="#ppt_x"/>
                                          </p:val>
                                        </p:tav>
                                      </p:tavLst>
                                    </p:anim>
                                    <p:anim calcmode="lin" valueType="num">
                                      <p:cBhvr>
                                        <p:cTn id="27" dur="1000" fill="hold"/>
                                        <p:tgtEl>
                                          <p:spTgt spid="57"/>
                                        </p:tgtEl>
                                        <p:attrNameLst>
                                          <p:attrName>ppt_y</p:attrName>
                                        </p:attrNameLst>
                                      </p:cBhvr>
                                      <p:tavLst>
                                        <p:tav tm="0">
                                          <p:val>
                                            <p:strVal val="#ppt_y-.1"/>
                                          </p:val>
                                        </p:tav>
                                        <p:tav tm="100000">
                                          <p:val>
                                            <p:strVal val="#ppt_y"/>
                                          </p:val>
                                        </p:tav>
                                      </p:tavLst>
                                    </p:anim>
                                  </p:childTnLst>
                                </p:cTn>
                              </p:par>
                              <p:par>
                                <p:cTn id="28" presetID="47" presetClass="entr" presetSubtype="0" fill="hold" nodeType="withEffect">
                                  <p:stCondLst>
                                    <p:cond delay="20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par>
                                <p:cTn id="33" presetID="47" presetClass="entr" presetSubtype="0" fill="hold" nodeType="withEffect">
                                  <p:stCondLst>
                                    <p:cond delay="40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anim calcmode="lin" valueType="num">
                                      <p:cBhvr>
                                        <p:cTn id="36" dur="1000" fill="hold"/>
                                        <p:tgtEl>
                                          <p:spTgt spid="2"/>
                                        </p:tgtEl>
                                        <p:attrNameLst>
                                          <p:attrName>ppt_x</p:attrName>
                                        </p:attrNameLst>
                                      </p:cBhvr>
                                      <p:tavLst>
                                        <p:tav tm="0">
                                          <p:val>
                                            <p:strVal val="#ppt_x"/>
                                          </p:val>
                                        </p:tav>
                                        <p:tav tm="100000">
                                          <p:val>
                                            <p:strVal val="#ppt_x"/>
                                          </p:val>
                                        </p:tav>
                                      </p:tavLst>
                                    </p:anim>
                                    <p:anim calcmode="lin" valueType="num">
                                      <p:cBhvr>
                                        <p:cTn id="37" dur="1000" fill="hold"/>
                                        <p:tgtEl>
                                          <p:spTgt spid="2"/>
                                        </p:tgtEl>
                                        <p:attrNameLst>
                                          <p:attrName>ppt_y</p:attrName>
                                        </p:attrNameLst>
                                      </p:cBhvr>
                                      <p:tavLst>
                                        <p:tav tm="0">
                                          <p:val>
                                            <p:strVal val="#ppt_y-.1"/>
                                          </p:val>
                                        </p:tav>
                                        <p:tav tm="100000">
                                          <p:val>
                                            <p:strVal val="#ppt_y"/>
                                          </p:val>
                                        </p:tav>
                                      </p:tavLst>
                                    </p:anim>
                                  </p:childTnLst>
                                </p:cTn>
                              </p:par>
                              <p:par>
                                <p:cTn id="38" presetID="10" presetClass="entr" presetSubtype="0" fill="hold" nodeType="withEffect">
                                  <p:stCondLst>
                                    <p:cond delay="180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500"/>
                                        <p:tgtEl>
                                          <p:spTgt spid="3"/>
                                        </p:tgtEl>
                                      </p:cBhvr>
                                    </p:animEffect>
                                  </p:childTnLst>
                                </p:cTn>
                              </p:par>
                              <p:par>
                                <p:cTn id="41" presetID="56" presetClass="path" presetSubtype="0" accel="50000" decel="50000" fill="hold" nodeType="withEffect">
                                  <p:stCondLst>
                                    <p:cond delay="1800"/>
                                  </p:stCondLst>
                                  <p:childTnLst>
                                    <p:animMotion origin="layout" path="M -0.05885 0.09046 L -2.77778E-6 -1.96974E-6 " pathEditMode="relative" rAng="0" ptsTypes="AA">
                                      <p:cBhvr>
                                        <p:cTn id="42" dur="500" fill="hold"/>
                                        <p:tgtEl>
                                          <p:spTgt spid="3"/>
                                        </p:tgtEl>
                                        <p:attrNameLst>
                                          <p:attrName>ppt_x</p:attrName>
                                          <p:attrName>ppt_y</p:attrName>
                                        </p:attrNameLst>
                                      </p:cBhvr>
                                      <p:rCtr x="2900" y="-4500"/>
                                    </p:animMotion>
                                  </p:childTnLst>
                                </p:cTn>
                              </p:par>
                            </p:childTnLst>
                          </p:cTn>
                        </p:par>
                        <p:par>
                          <p:cTn id="43" fill="hold">
                            <p:stCondLst>
                              <p:cond delay="2300"/>
                            </p:stCondLst>
                            <p:childTnLst>
                              <p:par>
                                <p:cTn id="44" presetID="53" presetClass="entr" presetSubtype="0" fill="hold" nodeType="afterEffect">
                                  <p:stCondLst>
                                    <p:cond delay="0"/>
                                  </p:stCondLst>
                                  <p:childTnLst>
                                    <p:set>
                                      <p:cBhvr>
                                        <p:cTn id="45" dur="1" fill="hold">
                                          <p:stCondLst>
                                            <p:cond delay="0"/>
                                          </p:stCondLst>
                                        </p:cTn>
                                        <p:tgtEl>
                                          <p:spTgt spid="93"/>
                                        </p:tgtEl>
                                        <p:attrNameLst>
                                          <p:attrName>style.visibility</p:attrName>
                                        </p:attrNameLst>
                                      </p:cBhvr>
                                      <p:to>
                                        <p:strVal val="visible"/>
                                      </p:to>
                                    </p:set>
                                    <p:anim calcmode="lin" valueType="num">
                                      <p:cBhvr>
                                        <p:cTn id="46" dur="500" fill="hold"/>
                                        <p:tgtEl>
                                          <p:spTgt spid="93"/>
                                        </p:tgtEl>
                                        <p:attrNameLst>
                                          <p:attrName>ppt_w</p:attrName>
                                        </p:attrNameLst>
                                      </p:cBhvr>
                                      <p:tavLst>
                                        <p:tav tm="0">
                                          <p:val>
                                            <p:fltVal val="0"/>
                                          </p:val>
                                        </p:tav>
                                        <p:tav tm="100000">
                                          <p:val>
                                            <p:strVal val="#ppt_w"/>
                                          </p:val>
                                        </p:tav>
                                      </p:tavLst>
                                    </p:anim>
                                    <p:anim calcmode="lin" valueType="num">
                                      <p:cBhvr>
                                        <p:cTn id="47" dur="500" fill="hold"/>
                                        <p:tgtEl>
                                          <p:spTgt spid="93"/>
                                        </p:tgtEl>
                                        <p:attrNameLst>
                                          <p:attrName>ppt_h</p:attrName>
                                        </p:attrNameLst>
                                      </p:cBhvr>
                                      <p:tavLst>
                                        <p:tav tm="0">
                                          <p:val>
                                            <p:fltVal val="0"/>
                                          </p:val>
                                        </p:tav>
                                        <p:tav tm="100000">
                                          <p:val>
                                            <p:strVal val="#ppt_h"/>
                                          </p:val>
                                        </p:tav>
                                      </p:tavLst>
                                    </p:anim>
                                    <p:animEffect transition="in" filter="fade">
                                      <p:cBhvr>
                                        <p:cTn id="48"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683654" y="357809"/>
            <a:ext cx="7935183" cy="1508866"/>
          </a:xfrm>
        </p:spPr>
        <p:txBody>
          <a:bodyPr>
            <a:noAutofit/>
          </a:bodyPr>
          <a:lstStyle/>
          <a:p>
            <a:r>
              <a:rPr lang="lt-LT" altLang="ko-KR" sz="4000" b="1" dirty="0">
                <a:latin typeface="Bebas Neue"/>
              </a:rPr>
              <a:t>PASITAIKANTYS </a:t>
            </a:r>
            <a:r>
              <a:rPr lang="en-GB" altLang="ko-KR" sz="4000" b="1" dirty="0">
                <a:latin typeface="Bebas Neue"/>
              </a:rPr>
              <a:t>I</a:t>
            </a:r>
            <a:r>
              <a:rPr lang="lt-LT" altLang="ko-KR" sz="4000" b="1" dirty="0">
                <a:latin typeface="Bebas Neue"/>
              </a:rPr>
              <a:t>ŠVADŲ DĖL KPT TRŪKUMAI</a:t>
            </a:r>
            <a:br>
              <a:rPr lang="lt-LT" altLang="ko-KR" sz="4000" b="1" dirty="0">
                <a:solidFill>
                  <a:schemeClr val="accent2"/>
                </a:solidFill>
              </a:rPr>
            </a:br>
            <a:endParaRPr lang="ko-KR" altLang="en-US" sz="4000" b="1" dirty="0">
              <a:solidFill>
                <a:schemeClr val="accent2"/>
              </a:solidFill>
            </a:endParaRPr>
          </a:p>
        </p:txBody>
      </p:sp>
      <p:sp>
        <p:nvSpPr>
          <p:cNvPr id="3" name="텍스트 개체 틀 2"/>
          <p:cNvSpPr>
            <a:spLocks noGrp="1"/>
          </p:cNvSpPr>
          <p:nvPr>
            <p:ph type="body" sz="quarter" idx="10"/>
          </p:nvPr>
        </p:nvSpPr>
        <p:spPr>
          <a:xfrm>
            <a:off x="683653" y="1604835"/>
            <a:ext cx="8287352" cy="4232188"/>
          </a:xfrm>
        </p:spPr>
        <p:txBody>
          <a:bodyPr/>
          <a:lstStyle/>
          <a:p>
            <a:pPr marL="342900" indent="-342900">
              <a:buFont typeface="Wingdings" panose="05000000000000000000" pitchFamily="2" charset="2"/>
              <a:buChar char="Ø"/>
            </a:pPr>
            <a:r>
              <a:rPr lang="lt-LT" sz="2200" dirty="0">
                <a:solidFill>
                  <a:schemeClr val="tx1"/>
                </a:solidFill>
              </a:rPr>
              <a:t>KPT išvados nemotyvuotos.</a:t>
            </a:r>
            <a:endParaRPr lang="en-US" sz="2200" dirty="0">
              <a:solidFill>
                <a:schemeClr val="tx1"/>
              </a:solidFill>
            </a:endParaRPr>
          </a:p>
          <a:p>
            <a:pPr marL="342900" indent="-342900">
              <a:buFont typeface="Wingdings" panose="05000000000000000000" pitchFamily="2" charset="2"/>
              <a:buChar char="Ø"/>
            </a:pPr>
            <a:r>
              <a:rPr lang="lt-LT" altLang="ko-KR" sz="2200" dirty="0">
                <a:solidFill>
                  <a:schemeClr val="tx1"/>
                </a:solidFill>
              </a:rPr>
              <a:t>Savivaldybių veiklos sritys nevertinamos pagal joms tinkamus kriterijus. </a:t>
            </a:r>
          </a:p>
          <a:p>
            <a:pPr marL="342900" indent="-342900">
              <a:buFont typeface="Wingdings" panose="05000000000000000000" pitchFamily="2" charset="2"/>
              <a:buChar char="Ø"/>
            </a:pPr>
            <a:r>
              <a:rPr lang="lt-LT" altLang="ko-KR" sz="2200" dirty="0">
                <a:solidFill>
                  <a:schemeClr val="tx1"/>
                </a:solidFill>
              </a:rPr>
              <a:t>KPT nustatymas atliekamas ne korupcijos rizikos požiūriu rizikingiausiose srityse.</a:t>
            </a:r>
            <a:endParaRPr lang="lt-LT" sz="2200" dirty="0">
              <a:solidFill>
                <a:schemeClr val="tx1"/>
              </a:solidFill>
            </a:endParaRPr>
          </a:p>
          <a:p>
            <a:pPr marL="342900" indent="-342900">
              <a:buFont typeface="Wingdings" panose="05000000000000000000" pitchFamily="2" charset="2"/>
              <a:buChar char="Ø"/>
            </a:pPr>
            <a:r>
              <a:rPr lang="lt-LT" sz="2200" dirty="0">
                <a:solidFill>
                  <a:schemeClr val="tx1"/>
                </a:solidFill>
              </a:rPr>
              <a:t>Nenustatyti korupcijos rizikos veiksniai.</a:t>
            </a:r>
            <a:endParaRPr lang="en-US" sz="2200" dirty="0">
              <a:solidFill>
                <a:schemeClr val="tx1"/>
              </a:solidFill>
            </a:endParaRPr>
          </a:p>
          <a:p>
            <a:pPr marL="342900" indent="-342900">
              <a:buFont typeface="Wingdings" panose="05000000000000000000" pitchFamily="2" charset="2"/>
              <a:buChar char="Ø"/>
            </a:pPr>
            <a:r>
              <a:rPr lang="lt-LT" sz="2200" dirty="0">
                <a:solidFill>
                  <a:schemeClr val="tx1"/>
                </a:solidFill>
              </a:rPr>
              <a:t>Nenumatytos priemonės </a:t>
            </a:r>
            <a:r>
              <a:rPr lang="lt-LT" altLang="ko-KR" sz="2200" dirty="0">
                <a:solidFill>
                  <a:schemeClr val="tx1"/>
                </a:solidFill>
              </a:rPr>
              <a:t>nustatytiems korupcijos rizikos veiksniams valdyti ar pašalinti ir korupcijos pasireiškimo tikimybei sumažinti</a:t>
            </a:r>
            <a:r>
              <a:rPr lang="lt-LT" sz="2200" dirty="0">
                <a:solidFill>
                  <a:schemeClr val="tx1"/>
                </a:solidFill>
              </a:rPr>
              <a:t>.</a:t>
            </a:r>
          </a:p>
          <a:p>
            <a:pPr marL="342900" indent="-342900">
              <a:buFont typeface="Wingdings" panose="05000000000000000000" pitchFamily="2" charset="2"/>
              <a:buChar char="Ø"/>
            </a:pPr>
            <a:r>
              <a:rPr lang="lt-LT" sz="2200" dirty="0">
                <a:solidFill>
                  <a:schemeClr val="tx1"/>
                </a:solidFill>
              </a:rPr>
              <a:t>Vengimas konstatuoti didelę KPT.</a:t>
            </a:r>
          </a:p>
          <a:p>
            <a:pPr marL="342900" indent="-342900">
              <a:buFont typeface="Wingdings" panose="05000000000000000000" pitchFamily="2" charset="2"/>
              <a:buChar char="Ø"/>
            </a:pPr>
            <a:r>
              <a:rPr lang="lt-LT" sz="2200" dirty="0">
                <a:solidFill>
                  <a:schemeClr val="tx1"/>
                </a:solidFill>
              </a:rPr>
              <a:t>Laiku nepateikiama.</a:t>
            </a:r>
            <a:endParaRPr lang="en-US" sz="2200" dirty="0">
              <a:solidFill>
                <a:schemeClr val="tx1"/>
              </a:solidFill>
            </a:endParaRPr>
          </a:p>
          <a:p>
            <a:endParaRPr lang="en-US" sz="2400" dirty="0"/>
          </a:p>
          <a:p>
            <a:endParaRPr lang="lt-LT" sz="1200" i="1" dirty="0"/>
          </a:p>
        </p:txBody>
      </p:sp>
      <p:pic>
        <p:nvPicPr>
          <p:cNvPr id="73" name="Paveikslėlis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9338" y="357809"/>
            <a:ext cx="551649" cy="601607"/>
          </a:xfrm>
          <a:prstGeom prst="rect">
            <a:avLst/>
          </a:prstGeom>
        </p:spPr>
      </p:pic>
    </p:spTree>
    <p:extLst>
      <p:ext uri="{BB962C8B-B14F-4D97-AF65-F5344CB8AC3E}">
        <p14:creationId xmlns:p14="http://schemas.microsoft.com/office/powerpoint/2010/main" val="2062451271"/>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extBox 77"/>
          <p:cNvSpPr txBox="1"/>
          <p:nvPr/>
        </p:nvSpPr>
        <p:spPr>
          <a:xfrm>
            <a:off x="3075047" y="4368800"/>
            <a:ext cx="1187672" cy="787400"/>
          </a:xfrm>
          <a:prstGeom prst="rect">
            <a:avLst/>
          </a:prstGeom>
          <a:noFill/>
        </p:spPr>
        <p:txBody>
          <a:bodyPr wrap="square" lIns="0" tIns="0" rIns="0" bIns="0" rtlCol="0">
            <a:noAutofit/>
          </a:bodyPr>
          <a:lstStyle/>
          <a:p>
            <a:pPr lvl="0" algn="ctr">
              <a:buClr>
                <a:schemeClr val="bg2"/>
              </a:buClr>
            </a:pPr>
            <a:endParaRPr lang="pt-BR" altLang="ko-KR" sz="700" dirty="0">
              <a:gradFill>
                <a:gsLst>
                  <a:gs pos="0">
                    <a:schemeClr val="tx1">
                      <a:alpha val="50000"/>
                    </a:schemeClr>
                  </a:gs>
                  <a:gs pos="100000">
                    <a:schemeClr val="tx1">
                      <a:alpha val="50000"/>
                    </a:schemeClr>
                  </a:gs>
                </a:gsLst>
                <a:lin ang="5400000" scaled="0"/>
              </a:gradFill>
              <a:ea typeface="Roboto Light" pitchFamily="2" charset="0"/>
              <a:cs typeface="Roboto Condensed Regular"/>
            </a:endParaRPr>
          </a:p>
        </p:txBody>
      </p:sp>
      <p:grpSp>
        <p:nvGrpSpPr>
          <p:cNvPr id="51" name="그룹 50"/>
          <p:cNvGrpSpPr/>
          <p:nvPr/>
        </p:nvGrpSpPr>
        <p:grpSpPr>
          <a:xfrm>
            <a:off x="309185" y="2514410"/>
            <a:ext cx="8578506" cy="2482890"/>
            <a:chOff x="2722363" y="1554980"/>
            <a:chExt cx="5525037" cy="2055867"/>
          </a:xfrm>
        </p:grpSpPr>
        <p:sp>
          <p:nvSpPr>
            <p:cNvPr id="74" name="사다리꼴 73"/>
            <p:cNvSpPr>
              <a:spLocks/>
            </p:cNvSpPr>
            <p:nvPr/>
          </p:nvSpPr>
          <p:spPr>
            <a:xfrm rot="16200000">
              <a:off x="6317160" y="2530805"/>
              <a:ext cx="2055867" cy="104218"/>
            </a:xfrm>
            <a:prstGeom prst="trapezoid">
              <a:avLst>
                <a:gd name="adj" fmla="val 75086"/>
              </a:avLst>
            </a:prstGeom>
            <a:pattFill prst="dkDnDiag">
              <a:fgClr>
                <a:schemeClr val="accent4"/>
              </a:fgClr>
              <a:bgClr>
                <a:schemeClr val="accent3">
                  <a:lumMod val="75000"/>
                </a:schemeClr>
              </a:bgClr>
            </a:pattFill>
            <a:ln w="3175">
              <a:solidFill>
                <a:schemeClr val="accent3">
                  <a:lumMod val="65000"/>
                </a:schemeClr>
              </a:solidFill>
            </a:ln>
          </p:spPr>
          <p:txBody>
            <a:bodyPr vert="horz" wrap="square" lIns="91440" tIns="45720" rIns="91440" bIns="45720" numCol="1" anchor="t" anchorCtr="0" compatLnSpc="1">
              <a:prstTxWarp prst="textNoShape">
                <a:avLst/>
              </a:prstTxWarp>
            </a:bodyPr>
            <a:lstStyle/>
            <a:p>
              <a:endParaRPr lang="ko-KR" altLang="en-US" dirty="0"/>
            </a:p>
          </p:txBody>
        </p:sp>
        <p:grpSp>
          <p:nvGrpSpPr>
            <p:cNvPr id="50" name="그룹 49"/>
            <p:cNvGrpSpPr/>
            <p:nvPr/>
          </p:nvGrpSpPr>
          <p:grpSpPr>
            <a:xfrm>
              <a:off x="2722363" y="1554980"/>
              <a:ext cx="5525037" cy="2055867"/>
              <a:chOff x="2722363" y="1554980"/>
              <a:chExt cx="5525037" cy="2055867"/>
            </a:xfrm>
          </p:grpSpPr>
          <p:sp>
            <p:nvSpPr>
              <p:cNvPr id="76" name="위쪽 화살표 75"/>
              <p:cNvSpPr/>
              <p:nvPr/>
            </p:nvSpPr>
            <p:spPr>
              <a:xfrm rot="5400000">
                <a:off x="4504834" y="-131719"/>
                <a:ext cx="2055867" cy="5429265"/>
              </a:xfrm>
              <a:prstGeom prst="upArrow">
                <a:avLst>
                  <a:gd name="adj1" fmla="val 63377"/>
                  <a:gd name="adj2" fmla="val 50000"/>
                </a:avLst>
              </a:prstGeom>
              <a:solidFill>
                <a:schemeClr val="accent1"/>
              </a:solidFill>
              <a:ln w="3175" cap="flat" cmpd="sng" algn="ctr">
                <a:solidFill>
                  <a:schemeClr val="accent3">
                    <a:lumMod val="6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75" name="사다리꼴 74"/>
              <p:cNvSpPr>
                <a:spLocks/>
              </p:cNvSpPr>
              <p:nvPr/>
            </p:nvSpPr>
            <p:spPr>
              <a:xfrm rot="16200000">
                <a:off x="2207747" y="2447090"/>
                <a:ext cx="1300880" cy="271647"/>
              </a:xfrm>
              <a:prstGeom prst="trapezoid">
                <a:avLst>
                  <a:gd name="adj" fmla="val 75086"/>
                </a:avLst>
              </a:prstGeom>
              <a:pattFill prst="dkDnDiag">
                <a:fgClr>
                  <a:schemeClr val="accent1"/>
                </a:fgClr>
                <a:bgClr>
                  <a:schemeClr val="accent3">
                    <a:lumMod val="75000"/>
                  </a:schemeClr>
                </a:bgClr>
              </a:pattFill>
              <a:ln w="3175">
                <a:solidFill>
                  <a:schemeClr val="accent3">
                    <a:lumMod val="65000"/>
                  </a:schemeClr>
                </a:solidFill>
              </a:ln>
            </p:spPr>
            <p:txBody>
              <a:bodyPr vert="horz" wrap="square" lIns="91440" tIns="45720" rIns="91440" bIns="45720" numCol="1" anchor="t" anchorCtr="0" compatLnSpc="1">
                <a:prstTxWarp prst="textNoShape">
                  <a:avLst/>
                </a:prstTxWarp>
              </a:bodyPr>
              <a:lstStyle/>
              <a:p>
                <a:endParaRPr lang="ko-KR" altLang="en-US" dirty="0"/>
              </a:p>
            </p:txBody>
          </p:sp>
        </p:grpSp>
      </p:grpSp>
      <p:sp>
        <p:nvSpPr>
          <p:cNvPr id="11" name="Title 10"/>
          <p:cNvSpPr>
            <a:spLocks noGrp="1"/>
          </p:cNvSpPr>
          <p:nvPr>
            <p:ph type="title"/>
          </p:nvPr>
        </p:nvSpPr>
        <p:spPr>
          <a:xfrm>
            <a:off x="720725" y="1196976"/>
            <a:ext cx="6814608" cy="813451"/>
          </a:xfrm>
        </p:spPr>
        <p:txBody>
          <a:bodyPr>
            <a:normAutofit/>
          </a:bodyPr>
          <a:lstStyle/>
          <a:p>
            <a:pPr algn="ctr"/>
            <a:r>
              <a:rPr lang="lt-LT" sz="2200" b="1" dirty="0"/>
              <a:t>Korupcijos pasireiškimo tikimybės nustatymo procedūrą </a:t>
            </a:r>
            <a:br>
              <a:rPr lang="lt-LT" sz="2200" b="1" dirty="0"/>
            </a:br>
            <a:r>
              <a:rPr lang="lt-LT" sz="2200" b="1" u="sng" dirty="0"/>
              <a:t>REGLAMENTUOJA</a:t>
            </a:r>
            <a:r>
              <a:rPr lang="lt-LT" sz="2000" dirty="0">
                <a:solidFill>
                  <a:schemeClr val="accent1"/>
                </a:solidFill>
              </a:rPr>
              <a:t>:</a:t>
            </a:r>
            <a:endParaRPr lang="en-US" sz="2000" dirty="0">
              <a:solidFill>
                <a:schemeClr val="accent1"/>
              </a:solidFill>
              <a:latin typeface="Bebas Neue"/>
              <a:cs typeface="Times New Roman" panose="02020603050405020304" pitchFamily="18" charset="0"/>
            </a:endParaRPr>
          </a:p>
        </p:txBody>
      </p:sp>
      <p:sp>
        <p:nvSpPr>
          <p:cNvPr id="5" name="텍스트 개체 틀 4"/>
          <p:cNvSpPr>
            <a:spLocks noGrp="1"/>
          </p:cNvSpPr>
          <p:nvPr>
            <p:ph type="body" sz="quarter" idx="10"/>
          </p:nvPr>
        </p:nvSpPr>
        <p:spPr/>
        <p:txBody>
          <a:bodyPr/>
          <a:lstStyle/>
          <a:p>
            <a:endParaRPr lang="ko-KR" altLang="en-US" dirty="0"/>
          </a:p>
          <a:p>
            <a:endParaRPr lang="ko-KR" altLang="en-US" dirty="0"/>
          </a:p>
        </p:txBody>
      </p:sp>
      <p:sp>
        <p:nvSpPr>
          <p:cNvPr id="152" name="오른쪽 화살표 151"/>
          <p:cNvSpPr/>
          <p:nvPr/>
        </p:nvSpPr>
        <p:spPr>
          <a:xfrm>
            <a:off x="4327338" y="3329529"/>
            <a:ext cx="308913" cy="221271"/>
          </a:xfrm>
          <a:prstGeom prst="rightArrow">
            <a:avLst>
              <a:gd name="adj1" fmla="val 50000"/>
              <a:gd name="adj2" fmla="val 60784"/>
            </a:avLst>
          </a:prstGeom>
          <a:pattFill prst="ltUpDiag">
            <a:fgClr>
              <a:schemeClr val="accent3">
                <a:lumMod val="65000"/>
              </a:schemeClr>
            </a:fgClr>
            <a:bgClr>
              <a:schemeClr val="accent3"/>
            </a:bgClr>
          </a:pattFill>
          <a:ln w="952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nvGrpSpPr>
          <p:cNvPr id="49" name="그룹 48"/>
          <p:cNvGrpSpPr/>
          <p:nvPr/>
        </p:nvGrpSpPr>
        <p:grpSpPr>
          <a:xfrm>
            <a:off x="790417" y="2727876"/>
            <a:ext cx="2284628" cy="3058931"/>
            <a:chOff x="3097605" y="1818547"/>
            <a:chExt cx="1165115" cy="1736176"/>
          </a:xfrm>
        </p:grpSpPr>
        <p:grpSp>
          <p:nvGrpSpPr>
            <p:cNvPr id="3" name="그룹 2"/>
            <p:cNvGrpSpPr/>
            <p:nvPr/>
          </p:nvGrpSpPr>
          <p:grpSpPr>
            <a:xfrm>
              <a:off x="3097606" y="1818547"/>
              <a:ext cx="281363" cy="1528734"/>
              <a:chOff x="3097606" y="1820083"/>
              <a:chExt cx="281363" cy="1528734"/>
            </a:xfrm>
          </p:grpSpPr>
          <p:sp>
            <p:nvSpPr>
              <p:cNvPr id="59" name="직사각형 3"/>
              <p:cNvSpPr/>
              <p:nvPr/>
            </p:nvSpPr>
            <p:spPr>
              <a:xfrm flipH="1">
                <a:off x="3097606" y="1820083"/>
                <a:ext cx="281363" cy="110317"/>
              </a:xfrm>
              <a:custGeom>
                <a:avLst/>
                <a:gdLst/>
                <a:ahLst/>
                <a:cxnLst/>
                <a:rect l="l" t="t" r="r" b="b"/>
                <a:pathLst>
                  <a:path w="281363" h="110317">
                    <a:moveTo>
                      <a:pt x="110317" y="0"/>
                    </a:moveTo>
                    <a:lnTo>
                      <a:pt x="171046" y="0"/>
                    </a:lnTo>
                    <a:lnTo>
                      <a:pt x="181755" y="0"/>
                    </a:lnTo>
                    <a:lnTo>
                      <a:pt x="181755" y="2162"/>
                    </a:lnTo>
                    <a:cubicBezTo>
                      <a:pt x="237740" y="5988"/>
                      <a:pt x="281363" y="53058"/>
                      <a:pt x="281363" y="110317"/>
                    </a:cubicBezTo>
                    <a:lnTo>
                      <a:pt x="181755" y="110317"/>
                    </a:lnTo>
                    <a:lnTo>
                      <a:pt x="171046" y="110317"/>
                    </a:lnTo>
                    <a:lnTo>
                      <a:pt x="110317" y="110317"/>
                    </a:lnTo>
                    <a:lnTo>
                      <a:pt x="0" y="110317"/>
                    </a:lnTo>
                    <a:cubicBezTo>
                      <a:pt x="0" y="49391"/>
                      <a:pt x="49391" y="0"/>
                      <a:pt x="110317" y="0"/>
                    </a:cubicBezTo>
                    <a:close/>
                  </a:path>
                </a:pathLst>
              </a:custGeom>
              <a:pattFill prst="pct10">
                <a:fgClr>
                  <a:schemeClr val="accent3">
                    <a:lumMod val="50000"/>
                  </a:schemeClr>
                </a:fgClr>
                <a:bgClr>
                  <a:schemeClr val="accent1"/>
                </a:bgClr>
              </a:pattFill>
              <a:ln w="3175" cap="rnd">
                <a:solidFill>
                  <a:schemeClr val="accent4">
                    <a:lumMod val="65000"/>
                    <a:lumOff val="3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68" name="직사각형 3"/>
              <p:cNvSpPr/>
              <p:nvPr/>
            </p:nvSpPr>
            <p:spPr>
              <a:xfrm flipH="1" flipV="1">
                <a:off x="3097606" y="3238500"/>
                <a:ext cx="281363" cy="110317"/>
              </a:xfrm>
              <a:custGeom>
                <a:avLst/>
                <a:gdLst/>
                <a:ahLst/>
                <a:cxnLst/>
                <a:rect l="l" t="t" r="r" b="b"/>
                <a:pathLst>
                  <a:path w="281363" h="110317">
                    <a:moveTo>
                      <a:pt x="0" y="110317"/>
                    </a:moveTo>
                    <a:lnTo>
                      <a:pt x="110317" y="110317"/>
                    </a:lnTo>
                    <a:lnTo>
                      <a:pt x="171046" y="110317"/>
                    </a:lnTo>
                    <a:lnTo>
                      <a:pt x="181755" y="110317"/>
                    </a:lnTo>
                    <a:lnTo>
                      <a:pt x="281363" y="110317"/>
                    </a:lnTo>
                    <a:cubicBezTo>
                      <a:pt x="281363" y="53058"/>
                      <a:pt x="237740" y="5988"/>
                      <a:pt x="181755" y="2162"/>
                    </a:cubicBezTo>
                    <a:lnTo>
                      <a:pt x="181755" y="0"/>
                    </a:lnTo>
                    <a:lnTo>
                      <a:pt x="171046" y="0"/>
                    </a:lnTo>
                    <a:lnTo>
                      <a:pt x="110317" y="0"/>
                    </a:lnTo>
                    <a:cubicBezTo>
                      <a:pt x="49391" y="0"/>
                      <a:pt x="0" y="49391"/>
                      <a:pt x="0" y="110317"/>
                    </a:cubicBezTo>
                    <a:close/>
                  </a:path>
                </a:pathLst>
              </a:custGeom>
              <a:pattFill prst="ltUpDiag">
                <a:fgClr>
                  <a:schemeClr val="accent3">
                    <a:lumMod val="50000"/>
                  </a:schemeClr>
                </a:fgClr>
                <a:bgClr>
                  <a:schemeClr val="accent1"/>
                </a:bgClr>
              </a:pattFill>
              <a:ln w="3175" cap="rnd">
                <a:solidFill>
                  <a:schemeClr val="accent4">
                    <a:lumMod val="65000"/>
                    <a:lumOff val="3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dirty="0"/>
              </a:p>
            </p:txBody>
          </p:sp>
        </p:grpSp>
        <p:grpSp>
          <p:nvGrpSpPr>
            <p:cNvPr id="13" name="그룹 12"/>
            <p:cNvGrpSpPr/>
            <p:nvPr/>
          </p:nvGrpSpPr>
          <p:grpSpPr>
            <a:xfrm>
              <a:off x="3097605" y="1818547"/>
              <a:ext cx="1165115" cy="1736176"/>
              <a:chOff x="3097605" y="1818547"/>
              <a:chExt cx="1165115" cy="1736176"/>
            </a:xfrm>
          </p:grpSpPr>
          <p:sp>
            <p:nvSpPr>
              <p:cNvPr id="88" name="직사각형 87"/>
              <p:cNvSpPr/>
              <p:nvPr/>
            </p:nvSpPr>
            <p:spPr>
              <a:xfrm flipH="1">
                <a:off x="3323810" y="1928864"/>
                <a:ext cx="55158" cy="1308100"/>
              </a:xfrm>
              <a:prstGeom prst="rect">
                <a:avLst/>
              </a:prstGeom>
              <a:solidFill>
                <a:srgbClr val="000000">
                  <a:alpha val="10196"/>
                </a:srgbClr>
              </a:solidFill>
              <a:ln w="3175">
                <a:no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grpSp>
            <p:nvGrpSpPr>
              <p:cNvPr id="4" name="그룹 3"/>
              <p:cNvGrpSpPr/>
              <p:nvPr/>
            </p:nvGrpSpPr>
            <p:grpSpPr>
              <a:xfrm>
                <a:off x="3097605" y="1818547"/>
                <a:ext cx="1165115" cy="1736176"/>
                <a:chOff x="3097605" y="1820083"/>
                <a:chExt cx="1165115" cy="1736176"/>
              </a:xfrm>
            </p:grpSpPr>
            <p:sp>
              <p:nvSpPr>
                <p:cNvPr id="2" name="직사각형 1"/>
                <p:cNvSpPr/>
                <p:nvPr/>
              </p:nvSpPr>
              <p:spPr>
                <a:xfrm flipH="1">
                  <a:off x="3097605" y="1820083"/>
                  <a:ext cx="1165115" cy="1528734"/>
                </a:xfrm>
                <a:custGeom>
                  <a:avLst/>
                  <a:gdLst/>
                  <a:ahLst/>
                  <a:cxnLst/>
                  <a:rect l="l" t="t" r="r" b="b"/>
                  <a:pathLst>
                    <a:path w="994066" h="1528734">
                      <a:moveTo>
                        <a:pt x="994066" y="0"/>
                      </a:moveTo>
                      <a:lnTo>
                        <a:pt x="885487" y="159"/>
                      </a:lnTo>
                      <a:lnTo>
                        <a:pt x="885487" y="0"/>
                      </a:lnTo>
                      <a:lnTo>
                        <a:pt x="834358" y="0"/>
                      </a:lnTo>
                      <a:lnTo>
                        <a:pt x="781050" y="0"/>
                      </a:lnTo>
                      <a:lnTo>
                        <a:pt x="725779" y="0"/>
                      </a:lnTo>
                      <a:lnTo>
                        <a:pt x="672471" y="0"/>
                      </a:lnTo>
                      <a:lnTo>
                        <a:pt x="621342" y="0"/>
                      </a:lnTo>
                      <a:lnTo>
                        <a:pt x="512763" y="0"/>
                      </a:lnTo>
                      <a:lnTo>
                        <a:pt x="483041" y="0"/>
                      </a:lnTo>
                      <a:lnTo>
                        <a:pt x="482247" y="0"/>
                      </a:lnTo>
                      <a:lnTo>
                        <a:pt x="323333" y="0"/>
                      </a:lnTo>
                      <a:lnTo>
                        <a:pt x="322539" y="0"/>
                      </a:lnTo>
                      <a:lnTo>
                        <a:pt x="270025" y="0"/>
                      </a:lnTo>
                      <a:lnTo>
                        <a:pt x="269231" y="0"/>
                      </a:lnTo>
                      <a:lnTo>
                        <a:pt x="110317" y="0"/>
                      </a:lnTo>
                      <a:lnTo>
                        <a:pt x="109523" y="0"/>
                      </a:lnTo>
                      <a:lnTo>
                        <a:pt x="109523" y="160"/>
                      </a:lnTo>
                      <a:cubicBezTo>
                        <a:pt x="48961" y="430"/>
                        <a:pt x="0" y="49656"/>
                        <a:pt x="0" y="110317"/>
                      </a:cubicBezTo>
                      <a:lnTo>
                        <a:pt x="0" y="1418417"/>
                      </a:lnTo>
                      <a:cubicBezTo>
                        <a:pt x="0" y="1479078"/>
                        <a:pt x="48961" y="1528304"/>
                        <a:pt x="109523" y="1528574"/>
                      </a:cubicBezTo>
                      <a:lnTo>
                        <a:pt x="109523" y="1528734"/>
                      </a:lnTo>
                      <a:lnTo>
                        <a:pt x="110317" y="1528734"/>
                      </a:lnTo>
                      <a:lnTo>
                        <a:pt x="269231" y="1528734"/>
                      </a:lnTo>
                      <a:lnTo>
                        <a:pt x="270025" y="1528734"/>
                      </a:lnTo>
                      <a:lnTo>
                        <a:pt x="322539" y="1528734"/>
                      </a:lnTo>
                      <a:lnTo>
                        <a:pt x="323333" y="1528734"/>
                      </a:lnTo>
                      <a:lnTo>
                        <a:pt x="482247" y="1528734"/>
                      </a:lnTo>
                      <a:lnTo>
                        <a:pt x="483041" y="1528734"/>
                      </a:lnTo>
                      <a:lnTo>
                        <a:pt x="512763" y="1528734"/>
                      </a:lnTo>
                      <a:lnTo>
                        <a:pt x="621342" y="1528734"/>
                      </a:lnTo>
                      <a:lnTo>
                        <a:pt x="672471" y="1528734"/>
                      </a:lnTo>
                      <a:lnTo>
                        <a:pt x="725779" y="1528734"/>
                      </a:lnTo>
                      <a:lnTo>
                        <a:pt x="781050" y="1528734"/>
                      </a:lnTo>
                      <a:lnTo>
                        <a:pt x="834358" y="1528734"/>
                      </a:lnTo>
                      <a:lnTo>
                        <a:pt x="885487" y="1528734"/>
                      </a:lnTo>
                      <a:lnTo>
                        <a:pt x="885487" y="1528575"/>
                      </a:lnTo>
                      <a:lnTo>
                        <a:pt x="994066" y="1528734"/>
                      </a:lnTo>
                      <a:cubicBezTo>
                        <a:pt x="936074" y="1528734"/>
                        <a:pt x="888533" y="1483986"/>
                        <a:pt x="885487" y="1427025"/>
                      </a:cubicBezTo>
                      <a:lnTo>
                        <a:pt x="885487" y="1420067"/>
                      </a:lnTo>
                      <a:lnTo>
                        <a:pt x="885487" y="1418417"/>
                      </a:lnTo>
                      <a:lnTo>
                        <a:pt x="883749" y="1418417"/>
                      </a:lnTo>
                      <a:lnTo>
                        <a:pt x="883749" y="110317"/>
                      </a:lnTo>
                      <a:lnTo>
                        <a:pt x="885487" y="110317"/>
                      </a:lnTo>
                      <a:lnTo>
                        <a:pt x="885487" y="109434"/>
                      </a:lnTo>
                      <a:cubicBezTo>
                        <a:pt x="886045" y="108914"/>
                        <a:pt x="885853" y="108727"/>
                        <a:pt x="885487" y="108667"/>
                      </a:cubicBezTo>
                      <a:lnTo>
                        <a:pt x="885487" y="101709"/>
                      </a:lnTo>
                      <a:cubicBezTo>
                        <a:pt x="888533" y="44748"/>
                        <a:pt x="936074" y="0"/>
                        <a:pt x="994066" y="0"/>
                      </a:cubicBezTo>
                      <a:close/>
                    </a:path>
                  </a:pathLst>
                </a:custGeom>
                <a:solidFill>
                  <a:schemeClr val="accent1">
                    <a:lumMod val="20000"/>
                    <a:lumOff val="80000"/>
                  </a:schemeClr>
                </a:solidFill>
                <a:ln w="3175">
                  <a:solidFill>
                    <a:schemeClr val="tx2">
                      <a:lumMod val="20000"/>
                      <a:lumOff val="80000"/>
                    </a:schemeClr>
                  </a:solid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grpSp>
              <p:nvGrpSpPr>
                <p:cNvPr id="24" name="그룹 23"/>
                <p:cNvGrpSpPr/>
                <p:nvPr/>
              </p:nvGrpSpPr>
              <p:grpSpPr>
                <a:xfrm>
                  <a:off x="3230225" y="1913189"/>
                  <a:ext cx="1032493" cy="1643070"/>
                  <a:chOff x="3230225" y="1913189"/>
                  <a:chExt cx="1032493" cy="1643070"/>
                </a:xfrm>
              </p:grpSpPr>
              <p:sp>
                <p:nvSpPr>
                  <p:cNvPr id="183" name="타원 182"/>
                  <p:cNvSpPr/>
                  <p:nvPr/>
                </p:nvSpPr>
                <p:spPr>
                  <a:xfrm>
                    <a:off x="3527265" y="1913189"/>
                    <a:ext cx="384746" cy="275690"/>
                  </a:xfrm>
                  <a:prstGeom prst="ellipse">
                    <a:avLst/>
                  </a:prstGeom>
                  <a:solidFill>
                    <a:schemeClr val="accent5"/>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en-US" altLang="ko-KR" sz="2000" b="1" dirty="0">
                        <a:gradFill>
                          <a:gsLst>
                            <a:gs pos="0">
                              <a:schemeClr val="accent3">
                                <a:lumMod val="50000"/>
                              </a:schemeClr>
                            </a:gs>
                            <a:gs pos="100000">
                              <a:schemeClr val="accent3">
                                <a:lumMod val="50000"/>
                              </a:schemeClr>
                            </a:gs>
                          </a:gsLst>
                          <a:lin ang="5400000" scaled="0"/>
                        </a:gradFill>
                        <a:latin typeface="Bebas Neue" pitchFamily="34" charset="0"/>
                        <a:ea typeface="Roboto Condensed Regular"/>
                      </a:rPr>
                      <a:t>01</a:t>
                    </a:r>
                    <a:endParaRPr lang="ko-KR" altLang="en-US" sz="2000" b="1" dirty="0">
                      <a:gradFill>
                        <a:gsLst>
                          <a:gs pos="0">
                            <a:schemeClr val="accent3">
                              <a:lumMod val="50000"/>
                            </a:schemeClr>
                          </a:gs>
                          <a:gs pos="100000">
                            <a:schemeClr val="accent3">
                              <a:lumMod val="50000"/>
                            </a:schemeClr>
                          </a:gs>
                        </a:gsLst>
                        <a:lin ang="5400000" scaled="0"/>
                      </a:gradFill>
                      <a:latin typeface="Bebas Neue" pitchFamily="34" charset="0"/>
                      <a:ea typeface="Roboto Condensed Regular"/>
                    </a:endParaRPr>
                  </a:p>
                </p:txBody>
              </p:sp>
              <p:sp>
                <p:nvSpPr>
                  <p:cNvPr id="184" name="TextBox 183"/>
                  <p:cNvSpPr txBox="1"/>
                  <p:nvPr/>
                </p:nvSpPr>
                <p:spPr>
                  <a:xfrm>
                    <a:off x="3378969" y="2420669"/>
                    <a:ext cx="883749" cy="45719"/>
                  </a:xfrm>
                  <a:prstGeom prst="rect">
                    <a:avLst/>
                  </a:prstGeom>
                  <a:noFill/>
                </p:spPr>
                <p:txBody>
                  <a:bodyPr wrap="square" lIns="72000" tIns="0" rIns="72000" bIns="0" rtlCol="0" anchor="ctr">
                    <a:noAutofit/>
                  </a:bodyP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algn="ctr"/>
                    <a:endParaRPr lang="ko-KR" altLang="en-US" sz="1000" dirty="0">
                      <a:gradFill>
                        <a:gsLst>
                          <a:gs pos="0">
                            <a:schemeClr val="accent3"/>
                          </a:gs>
                          <a:gs pos="100000">
                            <a:schemeClr val="accent3"/>
                          </a:gs>
                        </a:gsLst>
                        <a:lin ang="5400000" scaled="0"/>
                      </a:gradFill>
                    </a:endParaRPr>
                  </a:p>
                </p:txBody>
              </p:sp>
              <p:sp>
                <p:nvSpPr>
                  <p:cNvPr id="185" name="TextBox 184"/>
                  <p:cNvSpPr txBox="1"/>
                  <p:nvPr/>
                </p:nvSpPr>
                <p:spPr>
                  <a:xfrm>
                    <a:off x="3230225" y="2315227"/>
                    <a:ext cx="1025551" cy="1241032"/>
                  </a:xfrm>
                  <a:prstGeom prst="rect">
                    <a:avLst/>
                  </a:prstGeom>
                  <a:noFill/>
                  <a:ln>
                    <a:solidFill>
                      <a:schemeClr val="tx2">
                        <a:lumMod val="20000"/>
                        <a:lumOff val="80000"/>
                      </a:schemeClr>
                    </a:solidFill>
                  </a:ln>
                </p:spPr>
                <p:txBody>
                  <a:bodyPr wrap="square" lIns="72000" tIns="0" rIns="72000" bIns="0" rtlCol="0">
                    <a:noAutofit/>
                  </a:bodyPr>
                  <a:lstStyle/>
                  <a:p>
                    <a:pPr lvl="0" algn="ctr">
                      <a:buClr>
                        <a:schemeClr val="bg2"/>
                      </a:buClr>
                    </a:pPr>
                    <a:endParaRPr lang="lt-LT" altLang="ko-KR" sz="1200" b="1" dirty="0">
                      <a:ea typeface="Roboto Light" pitchFamily="2" charset="0"/>
                      <a:cs typeface="Roboto Condensed Regular"/>
                    </a:endParaRPr>
                  </a:p>
                  <a:p>
                    <a:pPr lvl="0" algn="ctr">
                      <a:buClr>
                        <a:schemeClr val="bg2"/>
                      </a:buClr>
                    </a:pPr>
                    <a:r>
                      <a:rPr lang="lt-LT" altLang="ko-KR" b="1" dirty="0">
                        <a:ea typeface="Roboto Light" pitchFamily="2" charset="0"/>
                        <a:cs typeface="Roboto Condensed Regular"/>
                      </a:rPr>
                      <a:t>Lietuvos Respublikos </a:t>
                    </a:r>
                  </a:p>
                  <a:p>
                    <a:pPr lvl="0" algn="ctr">
                      <a:buClr>
                        <a:schemeClr val="bg2"/>
                      </a:buClr>
                    </a:pPr>
                    <a:r>
                      <a:rPr lang="lt-LT" altLang="ko-KR" b="1" u="sng" dirty="0">
                        <a:ea typeface="Roboto Light" pitchFamily="2" charset="0"/>
                        <a:cs typeface="Roboto Condensed Regular"/>
                      </a:rPr>
                      <a:t>Korupcijos prevencijos įstatymas</a:t>
                    </a:r>
                    <a:endParaRPr lang="pt-BR" altLang="ko-KR" b="1" u="sng" dirty="0">
                      <a:latin typeface="Bebas Neue"/>
                      <a:ea typeface="Roboto Light" pitchFamily="2" charset="0"/>
                      <a:cs typeface="Roboto Condensed Regular"/>
                    </a:endParaRPr>
                  </a:p>
                  <a:p>
                    <a:pPr lvl="0" algn="ctr">
                      <a:buClr>
                        <a:schemeClr val="bg2"/>
                      </a:buClr>
                    </a:pPr>
                    <a:r>
                      <a:rPr lang="pt-BR" altLang="ko-KR" sz="1200" dirty="0">
                        <a:gradFill>
                          <a:gsLst>
                            <a:gs pos="0">
                              <a:schemeClr val="accent3"/>
                            </a:gs>
                            <a:gs pos="99000">
                              <a:schemeClr val="accent3"/>
                            </a:gs>
                          </a:gsLst>
                          <a:lin ang="5400000" scaled="0"/>
                        </a:gradFill>
                        <a:latin typeface="Times New Roman" panose="02020603050405020304" pitchFamily="18" charset="0"/>
                        <a:ea typeface="Roboto Light" pitchFamily="2" charset="0"/>
                        <a:cs typeface="Times New Roman" panose="02020603050405020304" pitchFamily="18" charset="0"/>
                      </a:rPr>
                      <a:t>.</a:t>
                    </a:r>
                  </a:p>
                </p:txBody>
              </p:sp>
              <p:cxnSp>
                <p:nvCxnSpPr>
                  <p:cNvPr id="22" name="직선 연결선 21"/>
                  <p:cNvCxnSpPr/>
                  <p:nvPr/>
                </p:nvCxnSpPr>
                <p:spPr>
                  <a:xfrm>
                    <a:off x="3436832" y="3179275"/>
                    <a:ext cx="730234"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grpSp>
        </p:grpSp>
      </p:grpSp>
      <p:sp>
        <p:nvSpPr>
          <p:cNvPr id="186" name="TextBox 185"/>
          <p:cNvSpPr txBox="1"/>
          <p:nvPr/>
        </p:nvSpPr>
        <p:spPr>
          <a:xfrm>
            <a:off x="4348787" y="4692954"/>
            <a:ext cx="1187672" cy="787400"/>
          </a:xfrm>
          <a:prstGeom prst="rect">
            <a:avLst/>
          </a:prstGeom>
          <a:noFill/>
        </p:spPr>
        <p:txBody>
          <a:bodyPr wrap="square" lIns="0" tIns="0" rIns="0" bIns="0" rtlCol="0">
            <a:noAutofit/>
          </a:bodyPr>
          <a:lstStyle/>
          <a:p>
            <a:pPr lvl="0" algn="ctr">
              <a:buClr>
                <a:schemeClr val="bg2"/>
              </a:buClr>
            </a:pPr>
            <a:endParaRPr lang="pt-BR" altLang="ko-KR" sz="700" dirty="0">
              <a:gradFill>
                <a:gsLst>
                  <a:gs pos="0">
                    <a:schemeClr val="tx1">
                      <a:alpha val="50000"/>
                    </a:schemeClr>
                  </a:gs>
                  <a:gs pos="100000">
                    <a:schemeClr val="tx1">
                      <a:alpha val="50000"/>
                    </a:schemeClr>
                  </a:gs>
                </a:gsLst>
                <a:lin ang="5400000" scaled="0"/>
              </a:gradFill>
              <a:ea typeface="Roboto Light" pitchFamily="2" charset="0"/>
              <a:cs typeface="Roboto Condensed Regular"/>
            </a:endParaRPr>
          </a:p>
        </p:txBody>
      </p:sp>
      <p:sp>
        <p:nvSpPr>
          <p:cNvPr id="175" name="오른쪽 화살표 174"/>
          <p:cNvSpPr/>
          <p:nvPr/>
        </p:nvSpPr>
        <p:spPr>
          <a:xfrm>
            <a:off x="5649250" y="3330900"/>
            <a:ext cx="308913" cy="221271"/>
          </a:xfrm>
          <a:prstGeom prst="rightArrow">
            <a:avLst>
              <a:gd name="adj1" fmla="val 50000"/>
              <a:gd name="adj2" fmla="val 60784"/>
            </a:avLst>
          </a:prstGeom>
          <a:pattFill prst="ltUpDiag">
            <a:fgClr>
              <a:schemeClr val="accent3">
                <a:lumMod val="65000"/>
              </a:schemeClr>
            </a:fgClr>
            <a:bgClr>
              <a:schemeClr val="accent3"/>
            </a:bgClr>
          </a:pattFill>
          <a:ln w="952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92" name="TextBox 191"/>
          <p:cNvSpPr txBox="1"/>
          <p:nvPr/>
        </p:nvSpPr>
        <p:spPr>
          <a:xfrm>
            <a:off x="5722469" y="4368800"/>
            <a:ext cx="1187672" cy="787400"/>
          </a:xfrm>
          <a:prstGeom prst="rect">
            <a:avLst/>
          </a:prstGeom>
          <a:noFill/>
        </p:spPr>
        <p:txBody>
          <a:bodyPr wrap="square" lIns="0" tIns="0" rIns="0" bIns="0" rtlCol="0">
            <a:noAutofit/>
          </a:bodyPr>
          <a:lstStyle/>
          <a:p>
            <a:pPr lvl="0" algn="ctr">
              <a:buClr>
                <a:schemeClr val="bg2"/>
              </a:buClr>
            </a:pPr>
            <a:endParaRPr lang="pt-BR" altLang="ko-KR" sz="700" dirty="0">
              <a:gradFill>
                <a:gsLst>
                  <a:gs pos="0">
                    <a:schemeClr val="tx1">
                      <a:alpha val="50000"/>
                    </a:schemeClr>
                  </a:gs>
                  <a:gs pos="100000">
                    <a:schemeClr val="tx1">
                      <a:alpha val="50000"/>
                    </a:schemeClr>
                  </a:gs>
                </a:gsLst>
                <a:lin ang="5400000" scaled="0"/>
              </a:gradFill>
              <a:ea typeface="Roboto Light" pitchFamily="2" charset="0"/>
              <a:cs typeface="Roboto Condensed Regular"/>
            </a:endParaRPr>
          </a:p>
        </p:txBody>
      </p:sp>
      <p:sp>
        <p:nvSpPr>
          <p:cNvPr id="181" name="오른쪽 화살표 180"/>
          <p:cNvSpPr/>
          <p:nvPr/>
        </p:nvSpPr>
        <p:spPr>
          <a:xfrm>
            <a:off x="6971163" y="3330900"/>
            <a:ext cx="308913" cy="221271"/>
          </a:xfrm>
          <a:prstGeom prst="rightArrow">
            <a:avLst>
              <a:gd name="adj1" fmla="val 50000"/>
              <a:gd name="adj2" fmla="val 60784"/>
            </a:avLst>
          </a:prstGeom>
          <a:pattFill prst="ltUpDiag">
            <a:fgClr>
              <a:schemeClr val="accent1"/>
            </a:fgClr>
            <a:bgClr>
              <a:schemeClr val="accent3"/>
            </a:bgClr>
          </a:pattFill>
          <a:ln w="952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nvGrpSpPr>
          <p:cNvPr id="53" name="그룹 52"/>
          <p:cNvGrpSpPr/>
          <p:nvPr/>
        </p:nvGrpSpPr>
        <p:grpSpPr>
          <a:xfrm>
            <a:off x="5139514" y="2747205"/>
            <a:ext cx="2231104" cy="2640480"/>
            <a:chOff x="5741431" y="1818547"/>
            <a:chExt cx="1168709" cy="1528734"/>
          </a:xfrm>
        </p:grpSpPr>
        <p:grpSp>
          <p:nvGrpSpPr>
            <p:cNvPr id="9" name="그룹 8"/>
            <p:cNvGrpSpPr/>
            <p:nvPr/>
          </p:nvGrpSpPr>
          <p:grpSpPr>
            <a:xfrm>
              <a:off x="5741431" y="1818547"/>
              <a:ext cx="281363" cy="1528734"/>
              <a:chOff x="5741431" y="1818547"/>
              <a:chExt cx="281363" cy="1528734"/>
            </a:xfrm>
          </p:grpSpPr>
          <p:sp>
            <p:nvSpPr>
              <p:cNvPr id="179" name="직사각형 3"/>
              <p:cNvSpPr/>
              <p:nvPr/>
            </p:nvSpPr>
            <p:spPr>
              <a:xfrm flipH="1">
                <a:off x="5741431" y="1818547"/>
                <a:ext cx="281363" cy="110317"/>
              </a:xfrm>
              <a:custGeom>
                <a:avLst/>
                <a:gdLst/>
                <a:ahLst/>
                <a:cxnLst/>
                <a:rect l="l" t="t" r="r" b="b"/>
                <a:pathLst>
                  <a:path w="281363" h="110317">
                    <a:moveTo>
                      <a:pt x="110317" y="0"/>
                    </a:moveTo>
                    <a:lnTo>
                      <a:pt x="171046" y="0"/>
                    </a:lnTo>
                    <a:lnTo>
                      <a:pt x="181755" y="0"/>
                    </a:lnTo>
                    <a:lnTo>
                      <a:pt x="181755" y="2162"/>
                    </a:lnTo>
                    <a:cubicBezTo>
                      <a:pt x="237740" y="5988"/>
                      <a:pt x="281363" y="53058"/>
                      <a:pt x="281363" y="110317"/>
                    </a:cubicBezTo>
                    <a:lnTo>
                      <a:pt x="181755" y="110317"/>
                    </a:lnTo>
                    <a:lnTo>
                      <a:pt x="171046" y="110317"/>
                    </a:lnTo>
                    <a:lnTo>
                      <a:pt x="110317" y="110317"/>
                    </a:lnTo>
                    <a:lnTo>
                      <a:pt x="0" y="110317"/>
                    </a:lnTo>
                    <a:cubicBezTo>
                      <a:pt x="0" y="49391"/>
                      <a:pt x="49391" y="0"/>
                      <a:pt x="110317" y="0"/>
                    </a:cubicBezTo>
                    <a:close/>
                  </a:path>
                </a:pathLst>
              </a:custGeom>
              <a:pattFill prst="ltUpDiag">
                <a:fgClr>
                  <a:schemeClr val="accent1">
                    <a:lumMod val="75000"/>
                  </a:schemeClr>
                </a:fgClr>
                <a:bgClr>
                  <a:schemeClr val="accent1">
                    <a:lumMod val="50000"/>
                  </a:schemeClr>
                </a:bgClr>
              </a:pattFill>
              <a:ln w="3175" cap="rnd">
                <a:solidFill>
                  <a:schemeClr val="accent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180" name="직사각형 3"/>
              <p:cNvSpPr/>
              <p:nvPr/>
            </p:nvSpPr>
            <p:spPr>
              <a:xfrm flipH="1" flipV="1">
                <a:off x="5741431" y="3236964"/>
                <a:ext cx="281363" cy="110317"/>
              </a:xfrm>
              <a:custGeom>
                <a:avLst/>
                <a:gdLst/>
                <a:ahLst/>
                <a:cxnLst/>
                <a:rect l="l" t="t" r="r" b="b"/>
                <a:pathLst>
                  <a:path w="281363" h="110317">
                    <a:moveTo>
                      <a:pt x="0" y="110317"/>
                    </a:moveTo>
                    <a:lnTo>
                      <a:pt x="110317" y="110317"/>
                    </a:lnTo>
                    <a:lnTo>
                      <a:pt x="171046" y="110317"/>
                    </a:lnTo>
                    <a:lnTo>
                      <a:pt x="181755" y="110317"/>
                    </a:lnTo>
                    <a:lnTo>
                      <a:pt x="281363" y="110317"/>
                    </a:lnTo>
                    <a:cubicBezTo>
                      <a:pt x="281363" y="53058"/>
                      <a:pt x="237740" y="5988"/>
                      <a:pt x="181755" y="2162"/>
                    </a:cubicBezTo>
                    <a:lnTo>
                      <a:pt x="181755" y="0"/>
                    </a:lnTo>
                    <a:lnTo>
                      <a:pt x="171046" y="0"/>
                    </a:lnTo>
                    <a:lnTo>
                      <a:pt x="110317" y="0"/>
                    </a:lnTo>
                    <a:cubicBezTo>
                      <a:pt x="49391" y="0"/>
                      <a:pt x="0" y="49391"/>
                      <a:pt x="0" y="110317"/>
                    </a:cubicBezTo>
                    <a:close/>
                  </a:path>
                </a:pathLst>
              </a:custGeom>
              <a:pattFill prst="ltUpDiag">
                <a:fgClr>
                  <a:schemeClr val="accent1">
                    <a:lumMod val="75000"/>
                  </a:schemeClr>
                </a:fgClr>
                <a:bgClr>
                  <a:schemeClr val="accent1">
                    <a:lumMod val="50000"/>
                  </a:schemeClr>
                </a:bgClr>
              </a:pattFill>
              <a:ln w="3175" cap="rnd">
                <a:solidFill>
                  <a:schemeClr val="accent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dirty="0"/>
              </a:p>
            </p:txBody>
          </p:sp>
        </p:grpSp>
        <p:sp>
          <p:nvSpPr>
            <p:cNvPr id="178" name="직사각형 177"/>
            <p:cNvSpPr/>
            <p:nvPr/>
          </p:nvSpPr>
          <p:spPr>
            <a:xfrm flipH="1">
              <a:off x="5967635" y="1928864"/>
              <a:ext cx="55158" cy="1308100"/>
            </a:xfrm>
            <a:prstGeom prst="rect">
              <a:avLst/>
            </a:prstGeom>
            <a:solidFill>
              <a:srgbClr val="000000">
                <a:alpha val="10196"/>
              </a:srgbClr>
            </a:solidFill>
            <a:ln w="3175">
              <a:no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grpSp>
          <p:nvGrpSpPr>
            <p:cNvPr id="14" name="그룹 13"/>
            <p:cNvGrpSpPr/>
            <p:nvPr/>
          </p:nvGrpSpPr>
          <p:grpSpPr>
            <a:xfrm>
              <a:off x="5741431" y="1818547"/>
              <a:ext cx="1168709" cy="1528734"/>
              <a:chOff x="5741431" y="1818547"/>
              <a:chExt cx="1168709" cy="1528734"/>
            </a:xfrm>
          </p:grpSpPr>
          <p:sp>
            <p:nvSpPr>
              <p:cNvPr id="182" name="직사각형 1"/>
              <p:cNvSpPr/>
              <p:nvPr/>
            </p:nvSpPr>
            <p:spPr>
              <a:xfrm flipH="1">
                <a:off x="5741431" y="1818547"/>
                <a:ext cx="1165113" cy="1528734"/>
              </a:xfrm>
              <a:custGeom>
                <a:avLst/>
                <a:gdLst/>
                <a:ahLst/>
                <a:cxnLst/>
                <a:rect l="l" t="t" r="r" b="b"/>
                <a:pathLst>
                  <a:path w="994066" h="1528734">
                    <a:moveTo>
                      <a:pt x="994066" y="0"/>
                    </a:moveTo>
                    <a:lnTo>
                      <a:pt x="885487" y="159"/>
                    </a:lnTo>
                    <a:lnTo>
                      <a:pt x="885487" y="0"/>
                    </a:lnTo>
                    <a:lnTo>
                      <a:pt x="834358" y="0"/>
                    </a:lnTo>
                    <a:lnTo>
                      <a:pt x="781050" y="0"/>
                    </a:lnTo>
                    <a:lnTo>
                      <a:pt x="725779" y="0"/>
                    </a:lnTo>
                    <a:lnTo>
                      <a:pt x="672471" y="0"/>
                    </a:lnTo>
                    <a:lnTo>
                      <a:pt x="621342" y="0"/>
                    </a:lnTo>
                    <a:lnTo>
                      <a:pt x="512763" y="0"/>
                    </a:lnTo>
                    <a:lnTo>
                      <a:pt x="483041" y="0"/>
                    </a:lnTo>
                    <a:lnTo>
                      <a:pt x="482247" y="0"/>
                    </a:lnTo>
                    <a:lnTo>
                      <a:pt x="323333" y="0"/>
                    </a:lnTo>
                    <a:lnTo>
                      <a:pt x="322539" y="0"/>
                    </a:lnTo>
                    <a:lnTo>
                      <a:pt x="270025" y="0"/>
                    </a:lnTo>
                    <a:lnTo>
                      <a:pt x="269231" y="0"/>
                    </a:lnTo>
                    <a:lnTo>
                      <a:pt x="110317" y="0"/>
                    </a:lnTo>
                    <a:lnTo>
                      <a:pt x="109523" y="0"/>
                    </a:lnTo>
                    <a:lnTo>
                      <a:pt x="109523" y="160"/>
                    </a:lnTo>
                    <a:cubicBezTo>
                      <a:pt x="48961" y="430"/>
                      <a:pt x="0" y="49656"/>
                      <a:pt x="0" y="110317"/>
                    </a:cubicBezTo>
                    <a:lnTo>
                      <a:pt x="0" y="1418417"/>
                    </a:lnTo>
                    <a:cubicBezTo>
                      <a:pt x="0" y="1479078"/>
                      <a:pt x="48961" y="1528304"/>
                      <a:pt x="109523" y="1528574"/>
                    </a:cubicBezTo>
                    <a:lnTo>
                      <a:pt x="109523" y="1528734"/>
                    </a:lnTo>
                    <a:lnTo>
                      <a:pt x="110317" y="1528734"/>
                    </a:lnTo>
                    <a:lnTo>
                      <a:pt x="269231" y="1528734"/>
                    </a:lnTo>
                    <a:lnTo>
                      <a:pt x="270025" y="1528734"/>
                    </a:lnTo>
                    <a:lnTo>
                      <a:pt x="322539" y="1528734"/>
                    </a:lnTo>
                    <a:lnTo>
                      <a:pt x="323333" y="1528734"/>
                    </a:lnTo>
                    <a:lnTo>
                      <a:pt x="482247" y="1528734"/>
                    </a:lnTo>
                    <a:lnTo>
                      <a:pt x="483041" y="1528734"/>
                    </a:lnTo>
                    <a:lnTo>
                      <a:pt x="512763" y="1528734"/>
                    </a:lnTo>
                    <a:lnTo>
                      <a:pt x="621342" y="1528734"/>
                    </a:lnTo>
                    <a:lnTo>
                      <a:pt x="672471" y="1528734"/>
                    </a:lnTo>
                    <a:lnTo>
                      <a:pt x="725779" y="1528734"/>
                    </a:lnTo>
                    <a:lnTo>
                      <a:pt x="781050" y="1528734"/>
                    </a:lnTo>
                    <a:lnTo>
                      <a:pt x="834358" y="1528734"/>
                    </a:lnTo>
                    <a:lnTo>
                      <a:pt x="885487" y="1528734"/>
                    </a:lnTo>
                    <a:lnTo>
                      <a:pt x="885487" y="1528575"/>
                    </a:lnTo>
                    <a:lnTo>
                      <a:pt x="994066" y="1528734"/>
                    </a:lnTo>
                    <a:cubicBezTo>
                      <a:pt x="936074" y="1528734"/>
                      <a:pt x="888533" y="1483986"/>
                      <a:pt x="885487" y="1427025"/>
                    </a:cubicBezTo>
                    <a:lnTo>
                      <a:pt x="885487" y="1420067"/>
                    </a:lnTo>
                    <a:lnTo>
                      <a:pt x="885487" y="1418417"/>
                    </a:lnTo>
                    <a:lnTo>
                      <a:pt x="883749" y="1418417"/>
                    </a:lnTo>
                    <a:lnTo>
                      <a:pt x="883749" y="110317"/>
                    </a:lnTo>
                    <a:lnTo>
                      <a:pt x="885487" y="110317"/>
                    </a:lnTo>
                    <a:lnTo>
                      <a:pt x="885487" y="109434"/>
                    </a:lnTo>
                    <a:cubicBezTo>
                      <a:pt x="886045" y="108914"/>
                      <a:pt x="885853" y="108727"/>
                      <a:pt x="885487" y="108667"/>
                    </a:cubicBezTo>
                    <a:lnTo>
                      <a:pt x="885487" y="101709"/>
                    </a:lnTo>
                    <a:cubicBezTo>
                      <a:pt x="888533" y="44748"/>
                      <a:pt x="936074" y="0"/>
                      <a:pt x="994066" y="0"/>
                    </a:cubicBezTo>
                    <a:close/>
                  </a:path>
                </a:pathLst>
              </a:custGeom>
              <a:solidFill>
                <a:schemeClr val="accent1"/>
              </a:solidFill>
              <a:ln w="3175" cap="flat" cmpd="sng" algn="ctr">
                <a:solidFill>
                  <a:schemeClr val="accent1">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nvGrpSpPr>
              <p:cNvPr id="193" name="그룹 192"/>
              <p:cNvGrpSpPr/>
              <p:nvPr/>
            </p:nvGrpSpPr>
            <p:grpSpPr>
              <a:xfrm>
                <a:off x="5884780" y="1904252"/>
                <a:ext cx="1025360" cy="1332712"/>
                <a:chOff x="3237358" y="1905788"/>
                <a:chExt cx="1025360" cy="1332712"/>
              </a:xfrm>
            </p:grpSpPr>
            <p:sp>
              <p:nvSpPr>
                <p:cNvPr id="194" name="타원 193"/>
                <p:cNvSpPr/>
                <p:nvPr/>
              </p:nvSpPr>
              <p:spPr>
                <a:xfrm>
                  <a:off x="3548536" y="1905788"/>
                  <a:ext cx="384746" cy="283167"/>
                </a:xfrm>
                <a:prstGeom prst="ellipse">
                  <a:avLst/>
                </a:prstGeom>
                <a:solidFill>
                  <a:schemeClr val="accent3"/>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en-US" altLang="ko-KR" sz="2000" b="1" dirty="0">
                      <a:gradFill>
                        <a:gsLst>
                          <a:gs pos="0">
                            <a:schemeClr val="accent1"/>
                          </a:gs>
                          <a:gs pos="100000">
                            <a:schemeClr val="accent1"/>
                          </a:gs>
                        </a:gsLst>
                        <a:lin ang="5400000" scaled="0"/>
                      </a:gradFill>
                      <a:latin typeface="Bebas Neue" pitchFamily="34" charset="0"/>
                      <a:ea typeface="Roboto Condensed Regular"/>
                    </a:rPr>
                    <a:t>03</a:t>
                  </a:r>
                  <a:endParaRPr lang="ko-KR" altLang="en-US" sz="2000" b="1" dirty="0">
                    <a:gradFill>
                      <a:gsLst>
                        <a:gs pos="0">
                          <a:schemeClr val="accent1"/>
                        </a:gs>
                        <a:gs pos="100000">
                          <a:schemeClr val="accent1"/>
                        </a:gs>
                      </a:gsLst>
                      <a:lin ang="5400000" scaled="0"/>
                    </a:gradFill>
                    <a:latin typeface="Bebas Neue" pitchFamily="34" charset="0"/>
                    <a:ea typeface="Roboto Condensed Regular"/>
                  </a:endParaRPr>
                </a:p>
              </p:txBody>
            </p:sp>
            <p:sp>
              <p:nvSpPr>
                <p:cNvPr id="195" name="TextBox 194"/>
                <p:cNvSpPr txBox="1"/>
                <p:nvPr/>
              </p:nvSpPr>
              <p:spPr>
                <a:xfrm flipV="1">
                  <a:off x="3378969" y="2374950"/>
                  <a:ext cx="883749" cy="45719"/>
                </a:xfrm>
                <a:prstGeom prst="rect">
                  <a:avLst/>
                </a:prstGeom>
                <a:noFill/>
              </p:spPr>
              <p:txBody>
                <a:bodyPr wrap="square" lIns="72000" tIns="0" rIns="72000" bIns="0" rtlCol="0" anchor="ctr">
                  <a:noAutofit/>
                </a:bodyP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algn="ctr"/>
                  <a:endParaRPr lang="ko-KR" altLang="en-US" sz="1000" dirty="0">
                    <a:gradFill>
                      <a:gsLst>
                        <a:gs pos="0">
                          <a:schemeClr val="accent3"/>
                        </a:gs>
                        <a:gs pos="100000">
                          <a:schemeClr val="accent3"/>
                        </a:gs>
                      </a:gsLst>
                      <a:lin ang="5400000" scaled="0"/>
                    </a:gradFill>
                  </a:endParaRPr>
                </a:p>
              </p:txBody>
            </p:sp>
            <p:sp>
              <p:nvSpPr>
                <p:cNvPr id="196" name="TextBox 195"/>
                <p:cNvSpPr txBox="1"/>
                <p:nvPr/>
              </p:nvSpPr>
              <p:spPr>
                <a:xfrm>
                  <a:off x="3237358" y="2227147"/>
                  <a:ext cx="1018625" cy="1007609"/>
                </a:xfrm>
                <a:prstGeom prst="rect">
                  <a:avLst/>
                </a:prstGeom>
                <a:noFill/>
              </p:spPr>
              <p:txBody>
                <a:bodyPr wrap="square" lIns="72000" tIns="0" rIns="72000" bIns="0" rtlCol="0">
                  <a:noAutofit/>
                </a:bodyPr>
                <a:lstStyle/>
                <a:p>
                  <a:pPr algn="ctr">
                    <a:buClr>
                      <a:schemeClr val="bg2"/>
                    </a:buClr>
                  </a:pPr>
                  <a:endParaRPr lang="lt-LT" altLang="ko-KR" sz="1600" b="1" u="sng" dirty="0">
                    <a:ea typeface="Roboto Light" pitchFamily="2" charset="0"/>
                    <a:cs typeface="Roboto Condensed Regular"/>
                  </a:endParaRPr>
                </a:p>
                <a:p>
                  <a:pPr algn="ctr">
                    <a:buClr>
                      <a:schemeClr val="bg2"/>
                    </a:buClr>
                  </a:pPr>
                  <a:r>
                    <a:rPr lang="lt-LT" altLang="ko-KR" sz="1600" b="1" u="sng" dirty="0">
                      <a:ea typeface="Roboto Light" pitchFamily="2" charset="0"/>
                      <a:cs typeface="Roboto Condensed Regular"/>
                    </a:rPr>
                    <a:t>Valstybės ar savivaldybės įstaigų veiklos sričių, kuriose egzistuoja didelė KPT, nustatymo rekomendacijos</a:t>
                  </a:r>
                  <a:endParaRPr lang="lt-LT" altLang="ko-KR" sz="1600" b="1" dirty="0">
                    <a:ea typeface="Roboto Light" pitchFamily="2" charset="0"/>
                    <a:cs typeface="Roboto Condensed Regular"/>
                  </a:endParaRPr>
                </a:p>
              </p:txBody>
            </p:sp>
            <p:cxnSp>
              <p:nvCxnSpPr>
                <p:cNvPr id="197" name="직선 연결선 196"/>
                <p:cNvCxnSpPr/>
                <p:nvPr/>
              </p:nvCxnSpPr>
              <p:spPr>
                <a:xfrm>
                  <a:off x="3498054" y="3238500"/>
                  <a:ext cx="730234"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grpSp>
      </p:grpSp>
      <p:sp>
        <p:nvSpPr>
          <p:cNvPr id="201" name="TextBox 200"/>
          <p:cNvSpPr txBox="1"/>
          <p:nvPr/>
        </p:nvSpPr>
        <p:spPr>
          <a:xfrm>
            <a:off x="7218955" y="3270192"/>
            <a:ext cx="943971" cy="339945"/>
          </a:xfrm>
          <a:prstGeom prst="rect">
            <a:avLst/>
          </a:prstGeom>
          <a:noFill/>
        </p:spPr>
        <p:txBody>
          <a:bodyPr wrap="square" lIns="0" tIns="0" rIns="0" bIns="0" rtlCol="0" anchor="ctr">
            <a:noAutofit/>
          </a:bodyPr>
          <a:lstStyle/>
          <a:p>
            <a:pPr lvl="0" algn="ctr"/>
            <a:endParaRPr lang="nb-NO" altLang="ko-KR" sz="1200" b="1" dirty="0">
              <a:gradFill>
                <a:gsLst>
                  <a:gs pos="0">
                    <a:schemeClr val="accent1"/>
                  </a:gs>
                  <a:gs pos="100000">
                    <a:schemeClr val="accent1"/>
                  </a:gs>
                </a:gsLst>
                <a:lin ang="0" scaled="1"/>
              </a:gradFill>
              <a:latin typeface="Bebas Neue" pitchFamily="34" charset="0"/>
              <a:ea typeface="Roboto Light" pitchFamily="2" charset="0"/>
              <a:cs typeface="Roboto Condensed Regular"/>
            </a:endParaRPr>
          </a:p>
        </p:txBody>
      </p:sp>
      <p:grpSp>
        <p:nvGrpSpPr>
          <p:cNvPr id="52" name="그룹 51"/>
          <p:cNvGrpSpPr/>
          <p:nvPr/>
        </p:nvGrpSpPr>
        <p:grpSpPr>
          <a:xfrm>
            <a:off x="2879870" y="2693449"/>
            <a:ext cx="2409957" cy="2807836"/>
            <a:chOff x="4419518" y="1818547"/>
            <a:chExt cx="1188200" cy="1604455"/>
          </a:xfrm>
        </p:grpSpPr>
        <p:grpSp>
          <p:nvGrpSpPr>
            <p:cNvPr id="10" name="그룹 9"/>
            <p:cNvGrpSpPr/>
            <p:nvPr/>
          </p:nvGrpSpPr>
          <p:grpSpPr>
            <a:xfrm>
              <a:off x="4419518" y="1818547"/>
              <a:ext cx="281363" cy="1528734"/>
              <a:chOff x="4419518" y="1818547"/>
              <a:chExt cx="281363" cy="1528734"/>
            </a:xfrm>
          </p:grpSpPr>
          <p:sp>
            <p:nvSpPr>
              <p:cNvPr id="173" name="직사각형 3"/>
              <p:cNvSpPr/>
              <p:nvPr/>
            </p:nvSpPr>
            <p:spPr>
              <a:xfrm flipH="1">
                <a:off x="4419518" y="1818547"/>
                <a:ext cx="281363" cy="110317"/>
              </a:xfrm>
              <a:custGeom>
                <a:avLst/>
                <a:gdLst/>
                <a:ahLst/>
                <a:cxnLst/>
                <a:rect l="l" t="t" r="r" b="b"/>
                <a:pathLst>
                  <a:path w="281363" h="110317">
                    <a:moveTo>
                      <a:pt x="110317" y="0"/>
                    </a:moveTo>
                    <a:lnTo>
                      <a:pt x="171046" y="0"/>
                    </a:lnTo>
                    <a:lnTo>
                      <a:pt x="181755" y="0"/>
                    </a:lnTo>
                    <a:lnTo>
                      <a:pt x="181755" y="2162"/>
                    </a:lnTo>
                    <a:cubicBezTo>
                      <a:pt x="237740" y="5988"/>
                      <a:pt x="281363" y="53058"/>
                      <a:pt x="281363" y="110317"/>
                    </a:cubicBezTo>
                    <a:lnTo>
                      <a:pt x="181755" y="110317"/>
                    </a:lnTo>
                    <a:lnTo>
                      <a:pt x="171046" y="110317"/>
                    </a:lnTo>
                    <a:lnTo>
                      <a:pt x="110317" y="110317"/>
                    </a:lnTo>
                    <a:lnTo>
                      <a:pt x="0" y="110317"/>
                    </a:lnTo>
                    <a:cubicBezTo>
                      <a:pt x="0" y="49391"/>
                      <a:pt x="49391" y="0"/>
                      <a:pt x="110317" y="0"/>
                    </a:cubicBezTo>
                    <a:close/>
                  </a:path>
                </a:pathLst>
              </a:custGeom>
              <a:pattFill prst="ltUpDiag">
                <a:fgClr>
                  <a:schemeClr val="accent3">
                    <a:lumMod val="50000"/>
                  </a:schemeClr>
                </a:fgClr>
                <a:bgClr>
                  <a:schemeClr val="accent1"/>
                </a:bgClr>
              </a:pattFill>
              <a:ln w="3175" cap="rnd">
                <a:solidFill>
                  <a:schemeClr val="accent4">
                    <a:lumMod val="65000"/>
                    <a:lumOff val="3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174" name="직사각형 3"/>
              <p:cNvSpPr/>
              <p:nvPr/>
            </p:nvSpPr>
            <p:spPr>
              <a:xfrm flipH="1" flipV="1">
                <a:off x="4419518" y="3236964"/>
                <a:ext cx="281363" cy="110317"/>
              </a:xfrm>
              <a:custGeom>
                <a:avLst/>
                <a:gdLst/>
                <a:ahLst/>
                <a:cxnLst/>
                <a:rect l="l" t="t" r="r" b="b"/>
                <a:pathLst>
                  <a:path w="281363" h="110317">
                    <a:moveTo>
                      <a:pt x="0" y="110317"/>
                    </a:moveTo>
                    <a:lnTo>
                      <a:pt x="110317" y="110317"/>
                    </a:lnTo>
                    <a:lnTo>
                      <a:pt x="171046" y="110317"/>
                    </a:lnTo>
                    <a:lnTo>
                      <a:pt x="181755" y="110317"/>
                    </a:lnTo>
                    <a:lnTo>
                      <a:pt x="281363" y="110317"/>
                    </a:lnTo>
                    <a:cubicBezTo>
                      <a:pt x="281363" y="53058"/>
                      <a:pt x="237740" y="5988"/>
                      <a:pt x="181755" y="2162"/>
                    </a:cubicBezTo>
                    <a:lnTo>
                      <a:pt x="181755" y="0"/>
                    </a:lnTo>
                    <a:lnTo>
                      <a:pt x="171046" y="0"/>
                    </a:lnTo>
                    <a:lnTo>
                      <a:pt x="110317" y="0"/>
                    </a:lnTo>
                    <a:cubicBezTo>
                      <a:pt x="49391" y="0"/>
                      <a:pt x="0" y="49391"/>
                      <a:pt x="0" y="110317"/>
                    </a:cubicBezTo>
                    <a:close/>
                  </a:path>
                </a:pathLst>
              </a:custGeom>
              <a:pattFill prst="ltUpDiag">
                <a:fgClr>
                  <a:schemeClr val="accent1"/>
                </a:fgClr>
                <a:bgClr>
                  <a:schemeClr val="accent1"/>
                </a:bgClr>
              </a:pattFill>
              <a:ln w="3175" cap="rnd">
                <a:solidFill>
                  <a:schemeClr val="accent4">
                    <a:lumMod val="65000"/>
                    <a:lumOff val="3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dirty="0"/>
              </a:p>
            </p:txBody>
          </p:sp>
        </p:grpSp>
        <p:grpSp>
          <p:nvGrpSpPr>
            <p:cNvPr id="12" name="그룹 11"/>
            <p:cNvGrpSpPr/>
            <p:nvPr/>
          </p:nvGrpSpPr>
          <p:grpSpPr>
            <a:xfrm>
              <a:off x="4566770" y="1838334"/>
              <a:ext cx="1040948" cy="1584668"/>
              <a:chOff x="4566770" y="1838334"/>
              <a:chExt cx="1040948" cy="1584668"/>
            </a:xfrm>
          </p:grpSpPr>
          <p:grpSp>
            <p:nvGrpSpPr>
              <p:cNvPr id="8" name="그룹 7"/>
              <p:cNvGrpSpPr/>
              <p:nvPr/>
            </p:nvGrpSpPr>
            <p:grpSpPr>
              <a:xfrm>
                <a:off x="4566770" y="1838334"/>
                <a:ext cx="1040948" cy="1584668"/>
                <a:chOff x="4566770" y="1838334"/>
                <a:chExt cx="1040948" cy="1584668"/>
              </a:xfrm>
            </p:grpSpPr>
            <p:sp>
              <p:nvSpPr>
                <p:cNvPr id="176" name="직사각형 1"/>
                <p:cNvSpPr/>
                <p:nvPr/>
              </p:nvSpPr>
              <p:spPr>
                <a:xfrm flipH="1">
                  <a:off x="4566770" y="1838334"/>
                  <a:ext cx="994066" cy="1528734"/>
                </a:xfrm>
                <a:custGeom>
                  <a:avLst/>
                  <a:gdLst/>
                  <a:ahLst/>
                  <a:cxnLst/>
                  <a:rect l="l" t="t" r="r" b="b"/>
                  <a:pathLst>
                    <a:path w="994066" h="1528734">
                      <a:moveTo>
                        <a:pt x="994066" y="0"/>
                      </a:moveTo>
                      <a:lnTo>
                        <a:pt x="885487" y="159"/>
                      </a:lnTo>
                      <a:lnTo>
                        <a:pt x="885487" y="0"/>
                      </a:lnTo>
                      <a:lnTo>
                        <a:pt x="834358" y="0"/>
                      </a:lnTo>
                      <a:lnTo>
                        <a:pt x="781050" y="0"/>
                      </a:lnTo>
                      <a:lnTo>
                        <a:pt x="725779" y="0"/>
                      </a:lnTo>
                      <a:lnTo>
                        <a:pt x="672471" y="0"/>
                      </a:lnTo>
                      <a:lnTo>
                        <a:pt x="621342" y="0"/>
                      </a:lnTo>
                      <a:lnTo>
                        <a:pt x="512763" y="0"/>
                      </a:lnTo>
                      <a:lnTo>
                        <a:pt x="483041" y="0"/>
                      </a:lnTo>
                      <a:lnTo>
                        <a:pt x="482247" y="0"/>
                      </a:lnTo>
                      <a:lnTo>
                        <a:pt x="323333" y="0"/>
                      </a:lnTo>
                      <a:lnTo>
                        <a:pt x="322539" y="0"/>
                      </a:lnTo>
                      <a:lnTo>
                        <a:pt x="270025" y="0"/>
                      </a:lnTo>
                      <a:lnTo>
                        <a:pt x="269231" y="0"/>
                      </a:lnTo>
                      <a:lnTo>
                        <a:pt x="110317" y="0"/>
                      </a:lnTo>
                      <a:lnTo>
                        <a:pt x="109523" y="0"/>
                      </a:lnTo>
                      <a:lnTo>
                        <a:pt x="109523" y="160"/>
                      </a:lnTo>
                      <a:cubicBezTo>
                        <a:pt x="48961" y="430"/>
                        <a:pt x="0" y="49656"/>
                        <a:pt x="0" y="110317"/>
                      </a:cubicBezTo>
                      <a:lnTo>
                        <a:pt x="0" y="1418417"/>
                      </a:lnTo>
                      <a:cubicBezTo>
                        <a:pt x="0" y="1479078"/>
                        <a:pt x="48961" y="1528304"/>
                        <a:pt x="109523" y="1528574"/>
                      </a:cubicBezTo>
                      <a:lnTo>
                        <a:pt x="109523" y="1528734"/>
                      </a:lnTo>
                      <a:lnTo>
                        <a:pt x="110317" y="1528734"/>
                      </a:lnTo>
                      <a:lnTo>
                        <a:pt x="269231" y="1528734"/>
                      </a:lnTo>
                      <a:lnTo>
                        <a:pt x="270025" y="1528734"/>
                      </a:lnTo>
                      <a:lnTo>
                        <a:pt x="322539" y="1528734"/>
                      </a:lnTo>
                      <a:lnTo>
                        <a:pt x="323333" y="1528734"/>
                      </a:lnTo>
                      <a:lnTo>
                        <a:pt x="482247" y="1528734"/>
                      </a:lnTo>
                      <a:lnTo>
                        <a:pt x="483041" y="1528734"/>
                      </a:lnTo>
                      <a:lnTo>
                        <a:pt x="512763" y="1528734"/>
                      </a:lnTo>
                      <a:lnTo>
                        <a:pt x="621342" y="1528734"/>
                      </a:lnTo>
                      <a:lnTo>
                        <a:pt x="672471" y="1528734"/>
                      </a:lnTo>
                      <a:lnTo>
                        <a:pt x="725779" y="1528734"/>
                      </a:lnTo>
                      <a:lnTo>
                        <a:pt x="781050" y="1528734"/>
                      </a:lnTo>
                      <a:lnTo>
                        <a:pt x="834358" y="1528734"/>
                      </a:lnTo>
                      <a:lnTo>
                        <a:pt x="885487" y="1528734"/>
                      </a:lnTo>
                      <a:lnTo>
                        <a:pt x="885487" y="1528575"/>
                      </a:lnTo>
                      <a:lnTo>
                        <a:pt x="994066" y="1528734"/>
                      </a:lnTo>
                      <a:cubicBezTo>
                        <a:pt x="936074" y="1528734"/>
                        <a:pt x="888533" y="1483986"/>
                        <a:pt x="885487" y="1427025"/>
                      </a:cubicBezTo>
                      <a:lnTo>
                        <a:pt x="885487" y="1420067"/>
                      </a:lnTo>
                      <a:lnTo>
                        <a:pt x="885487" y="1418417"/>
                      </a:lnTo>
                      <a:lnTo>
                        <a:pt x="883749" y="1418417"/>
                      </a:lnTo>
                      <a:lnTo>
                        <a:pt x="883749" y="110317"/>
                      </a:lnTo>
                      <a:lnTo>
                        <a:pt x="885487" y="110317"/>
                      </a:lnTo>
                      <a:lnTo>
                        <a:pt x="885487" y="109434"/>
                      </a:lnTo>
                      <a:cubicBezTo>
                        <a:pt x="886045" y="108914"/>
                        <a:pt x="885853" y="108727"/>
                        <a:pt x="885487" y="108667"/>
                      </a:cubicBezTo>
                      <a:lnTo>
                        <a:pt x="885487" y="101709"/>
                      </a:lnTo>
                      <a:cubicBezTo>
                        <a:pt x="888533" y="44748"/>
                        <a:pt x="936074" y="0"/>
                        <a:pt x="994066" y="0"/>
                      </a:cubicBezTo>
                      <a:close/>
                    </a:path>
                  </a:pathLst>
                </a:custGeom>
                <a:solidFill>
                  <a:schemeClr val="tx2">
                    <a:lumMod val="20000"/>
                    <a:lumOff val="80000"/>
                  </a:schemeClr>
                </a:solidFill>
                <a:ln w="3175">
                  <a:solidFill>
                    <a:schemeClr val="accent4">
                      <a:lumMod val="65000"/>
                      <a:lumOff val="35000"/>
                    </a:schemeClr>
                  </a:solid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grpSp>
              <p:nvGrpSpPr>
                <p:cNvPr id="187" name="그룹 186"/>
                <p:cNvGrpSpPr/>
                <p:nvPr/>
              </p:nvGrpSpPr>
              <p:grpSpPr>
                <a:xfrm>
                  <a:off x="4673760" y="1910653"/>
                  <a:ext cx="933958" cy="1512349"/>
                  <a:chOff x="3351848" y="1912189"/>
                  <a:chExt cx="933958" cy="1512349"/>
                </a:xfrm>
              </p:grpSpPr>
              <p:sp>
                <p:nvSpPr>
                  <p:cNvPr id="188" name="타원 187"/>
                  <p:cNvSpPr/>
                  <p:nvPr/>
                </p:nvSpPr>
                <p:spPr>
                  <a:xfrm>
                    <a:off x="3587217" y="1912189"/>
                    <a:ext cx="384746" cy="304982"/>
                  </a:xfrm>
                  <a:prstGeom prst="ellipse">
                    <a:avLst/>
                  </a:prstGeom>
                  <a:solidFill>
                    <a:schemeClr val="accent5"/>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r>
                      <a:rPr lang="en-US" altLang="ko-KR" sz="2000" b="1" dirty="0">
                        <a:gradFill>
                          <a:gsLst>
                            <a:gs pos="0">
                              <a:schemeClr val="accent3">
                                <a:lumMod val="50000"/>
                              </a:schemeClr>
                            </a:gs>
                            <a:gs pos="100000">
                              <a:schemeClr val="accent3">
                                <a:lumMod val="50000"/>
                              </a:schemeClr>
                            </a:gs>
                          </a:gsLst>
                          <a:lin ang="5400000" scaled="0"/>
                        </a:gradFill>
                        <a:latin typeface="Bebas Neue" pitchFamily="34" charset="0"/>
                        <a:ea typeface="Roboto Condensed Regular"/>
                      </a:rPr>
                      <a:t>02</a:t>
                    </a:r>
                    <a:endParaRPr lang="ko-KR" altLang="en-US" sz="2000" b="1" dirty="0">
                      <a:gradFill>
                        <a:gsLst>
                          <a:gs pos="0">
                            <a:schemeClr val="accent3">
                              <a:lumMod val="50000"/>
                            </a:schemeClr>
                          </a:gs>
                          <a:gs pos="100000">
                            <a:schemeClr val="accent3">
                              <a:lumMod val="50000"/>
                            </a:schemeClr>
                          </a:gs>
                        </a:gsLst>
                        <a:lin ang="5400000" scaled="0"/>
                      </a:gradFill>
                      <a:latin typeface="Bebas Neue" pitchFamily="34" charset="0"/>
                      <a:ea typeface="Roboto Condensed Regular"/>
                    </a:endParaRPr>
                  </a:p>
                </p:txBody>
              </p:sp>
              <p:sp>
                <p:nvSpPr>
                  <p:cNvPr id="189" name="TextBox 188"/>
                  <p:cNvSpPr txBox="1"/>
                  <p:nvPr/>
                </p:nvSpPr>
                <p:spPr>
                  <a:xfrm flipV="1">
                    <a:off x="3378969" y="2374950"/>
                    <a:ext cx="883749" cy="45719"/>
                  </a:xfrm>
                  <a:prstGeom prst="rect">
                    <a:avLst/>
                  </a:prstGeom>
                  <a:noFill/>
                </p:spPr>
                <p:txBody>
                  <a:bodyPr wrap="square" lIns="72000" tIns="0" rIns="72000" bIns="0" rtlCol="0" anchor="ctr">
                    <a:noAutofit/>
                  </a:bodyP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algn="ctr"/>
                    <a:endParaRPr lang="ko-KR" altLang="en-US" sz="1000" dirty="0">
                      <a:gradFill>
                        <a:gsLst>
                          <a:gs pos="0">
                            <a:schemeClr val="accent3"/>
                          </a:gs>
                          <a:gs pos="100000">
                            <a:schemeClr val="accent3"/>
                          </a:gs>
                        </a:gsLst>
                        <a:lin ang="5400000" scaled="0"/>
                      </a:gradFill>
                    </a:endParaRPr>
                  </a:p>
                </p:txBody>
              </p:sp>
              <p:sp>
                <p:nvSpPr>
                  <p:cNvPr id="190" name="TextBox 189"/>
                  <p:cNvSpPr txBox="1"/>
                  <p:nvPr/>
                </p:nvSpPr>
                <p:spPr>
                  <a:xfrm>
                    <a:off x="3351848" y="2315486"/>
                    <a:ext cx="933958" cy="1109052"/>
                  </a:xfrm>
                  <a:prstGeom prst="rect">
                    <a:avLst/>
                  </a:prstGeom>
                  <a:solidFill>
                    <a:schemeClr val="accent1">
                      <a:lumMod val="20000"/>
                      <a:lumOff val="80000"/>
                    </a:schemeClr>
                  </a:solidFill>
                </p:spPr>
                <p:txBody>
                  <a:bodyPr wrap="square" lIns="72000" tIns="0" rIns="72000" bIns="0" rtlCol="0">
                    <a:noAutofit/>
                  </a:bodyPr>
                  <a:lstStyle/>
                  <a:p>
                    <a:pPr algn="ctr">
                      <a:buClr>
                        <a:schemeClr val="bg2"/>
                      </a:buClr>
                    </a:pPr>
                    <a:endParaRPr lang="lt-LT" altLang="ko-KR" sz="1200" b="1" u="sng" dirty="0">
                      <a:ea typeface="Roboto Light" pitchFamily="2" charset="0"/>
                      <a:cs typeface="Roboto Condensed Regular"/>
                    </a:endParaRPr>
                  </a:p>
                  <a:p>
                    <a:pPr algn="ctr">
                      <a:buClr>
                        <a:schemeClr val="bg2"/>
                      </a:buClr>
                    </a:pPr>
                    <a:r>
                      <a:rPr lang="lt-LT" altLang="ko-KR" sz="1600" b="1" u="sng" dirty="0">
                        <a:ea typeface="Roboto Light" pitchFamily="2" charset="0"/>
                        <a:cs typeface="Roboto Condensed Regular"/>
                      </a:rPr>
                      <a:t>Korupcijos rizikos analizės atlikimo tvarka</a:t>
                    </a:r>
                    <a:r>
                      <a:rPr lang="lt-LT" altLang="ko-KR" sz="1600" b="1" dirty="0">
                        <a:ea typeface="Roboto Light" pitchFamily="2" charset="0"/>
                        <a:cs typeface="Roboto Condensed Regular"/>
                      </a:rPr>
                      <a:t>, </a:t>
                    </a:r>
                    <a:r>
                      <a:rPr lang="lt-LT" altLang="ko-KR" sz="1600" dirty="0">
                        <a:ea typeface="Roboto Light" pitchFamily="2" charset="0"/>
                        <a:cs typeface="Roboto Condensed Regular"/>
                      </a:rPr>
                      <a:t>patvirtinta LRV 2002m. spalio 8 d. nutarimu Nr. 1601</a:t>
                    </a:r>
                    <a:endParaRPr lang="pt-BR" altLang="ko-KR" sz="1600" dirty="0">
                      <a:latin typeface="Bebas Neue"/>
                      <a:ea typeface="Roboto Light" pitchFamily="2" charset="0"/>
                      <a:cs typeface="Roboto Condensed Regular"/>
                    </a:endParaRPr>
                  </a:p>
                  <a:p>
                    <a:pPr algn="ctr">
                      <a:buClr>
                        <a:schemeClr val="bg2"/>
                      </a:buClr>
                    </a:pPr>
                    <a:r>
                      <a:rPr lang="pt-BR" altLang="ko-KR" sz="1400" dirty="0">
                        <a:gradFill>
                          <a:gsLst>
                            <a:gs pos="0">
                              <a:schemeClr val="accent3"/>
                            </a:gs>
                            <a:gs pos="99000">
                              <a:schemeClr val="accent3"/>
                            </a:gs>
                          </a:gsLst>
                          <a:lin ang="5400000" scaled="0"/>
                        </a:gradFill>
                        <a:latin typeface="Times New Roman" panose="02020603050405020304" pitchFamily="18" charset="0"/>
                        <a:ea typeface="Roboto Light" pitchFamily="2" charset="0"/>
                        <a:cs typeface="Times New Roman" panose="02020603050405020304" pitchFamily="18" charset="0"/>
                      </a:rPr>
                      <a:t>.</a:t>
                    </a:r>
                  </a:p>
                </p:txBody>
              </p:sp>
              <p:cxnSp>
                <p:nvCxnSpPr>
                  <p:cNvPr id="191" name="직선 연결선 190"/>
                  <p:cNvCxnSpPr/>
                  <p:nvPr/>
                </p:nvCxnSpPr>
                <p:spPr>
                  <a:xfrm>
                    <a:off x="3430297" y="3238500"/>
                    <a:ext cx="730234"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grpSp>
          <p:sp>
            <p:nvSpPr>
              <p:cNvPr id="172" name="직사각형 171"/>
              <p:cNvSpPr/>
              <p:nvPr/>
            </p:nvSpPr>
            <p:spPr>
              <a:xfrm flipH="1">
                <a:off x="4645722" y="1928864"/>
                <a:ext cx="55158" cy="1308100"/>
              </a:xfrm>
              <a:prstGeom prst="rect">
                <a:avLst/>
              </a:prstGeom>
              <a:solidFill>
                <a:srgbClr val="000000">
                  <a:alpha val="10196"/>
                </a:srgbClr>
              </a:solidFill>
              <a:ln w="3175">
                <a:no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grpSp>
      </p:grpSp>
      <p:pic>
        <p:nvPicPr>
          <p:cNvPr id="54" name="Paveikslėlis 5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8966" y="132618"/>
            <a:ext cx="673255" cy="649632"/>
          </a:xfrm>
          <a:prstGeom prst="rect">
            <a:avLst/>
          </a:prstGeom>
        </p:spPr>
      </p:pic>
    </p:spTree>
    <p:extLst>
      <p:ext uri="{BB962C8B-B14F-4D97-AF65-F5344CB8AC3E}">
        <p14:creationId xmlns:p14="http://schemas.microsoft.com/office/powerpoint/2010/main" val="33833132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anim calcmode="lin" valueType="num">
                                      <p:cBhvr>
                                        <p:cTn id="8" dur="500" fill="hold"/>
                                        <p:tgtEl>
                                          <p:spTgt spid="51"/>
                                        </p:tgtEl>
                                        <p:attrNameLst>
                                          <p:attrName>ppt_x</p:attrName>
                                        </p:attrNameLst>
                                      </p:cBhvr>
                                      <p:tavLst>
                                        <p:tav tm="0">
                                          <p:val>
                                            <p:strVal val="#ppt_x"/>
                                          </p:val>
                                        </p:tav>
                                        <p:tav tm="100000">
                                          <p:val>
                                            <p:strVal val="#ppt_x"/>
                                          </p:val>
                                        </p:tav>
                                      </p:tavLst>
                                    </p:anim>
                                    <p:anim calcmode="lin" valueType="num">
                                      <p:cBhvr>
                                        <p:cTn id="9" dur="500" fill="hold"/>
                                        <p:tgtEl>
                                          <p:spTgt spid="51"/>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7" presetClass="entr" presetSubtype="10" fill="hold" nodeType="after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p:cTn id="13" dur="500" fill="hold"/>
                                        <p:tgtEl>
                                          <p:spTgt spid="49"/>
                                        </p:tgtEl>
                                        <p:attrNameLst>
                                          <p:attrName>ppt_w</p:attrName>
                                        </p:attrNameLst>
                                      </p:cBhvr>
                                      <p:tavLst>
                                        <p:tav tm="0">
                                          <p:val>
                                            <p:fltVal val="0"/>
                                          </p:val>
                                        </p:tav>
                                        <p:tav tm="100000">
                                          <p:val>
                                            <p:strVal val="#ppt_w"/>
                                          </p:val>
                                        </p:tav>
                                      </p:tavLst>
                                    </p:anim>
                                    <p:anim calcmode="lin" valueType="num">
                                      <p:cBhvr>
                                        <p:cTn id="14" dur="500" fill="hold"/>
                                        <p:tgtEl>
                                          <p:spTgt spid="49"/>
                                        </p:tgtEl>
                                        <p:attrNameLst>
                                          <p:attrName>ppt_h</p:attrName>
                                        </p:attrNameLst>
                                      </p:cBhvr>
                                      <p:tavLst>
                                        <p:tav tm="0">
                                          <p:val>
                                            <p:strVal val="#ppt_h"/>
                                          </p:val>
                                        </p:tav>
                                        <p:tav tm="100000">
                                          <p:val>
                                            <p:strVal val="#ppt_h"/>
                                          </p:val>
                                        </p:tav>
                                      </p:tavLst>
                                    </p:anim>
                                  </p:childTnLst>
                                </p:cTn>
                              </p:par>
                              <p:par>
                                <p:cTn id="15" presetID="12" presetClass="entr" presetSubtype="1" fill="hold" grpId="0" nodeType="withEffect" nodePh="1">
                                  <p:stCondLst>
                                    <p:cond delay="0"/>
                                  </p:stCondLst>
                                  <p:endCondLst>
                                    <p:cond evt="begin" delay="0">
                                      <p:tn val="15"/>
                                    </p:cond>
                                  </p:endCondLst>
                                  <p:childTnLst>
                                    <p:set>
                                      <p:cBhvr>
                                        <p:cTn id="16" dur="1" fill="hold">
                                          <p:stCondLst>
                                            <p:cond delay="0"/>
                                          </p:stCondLst>
                                        </p:cTn>
                                        <p:tgtEl>
                                          <p:spTgt spid="78"/>
                                        </p:tgtEl>
                                        <p:attrNameLst>
                                          <p:attrName>style.visibility</p:attrName>
                                        </p:attrNameLst>
                                      </p:cBhvr>
                                      <p:to>
                                        <p:strVal val="visible"/>
                                      </p:to>
                                    </p:set>
                                    <p:animEffect transition="in" filter="slide(fromTop)">
                                      <p:cBhvr>
                                        <p:cTn id="17" dur="500"/>
                                        <p:tgtEl>
                                          <p:spTgt spid="78"/>
                                        </p:tgtEl>
                                      </p:cBhvr>
                                    </p:animEffect>
                                  </p:childTnLst>
                                </p:cTn>
                              </p:par>
                            </p:childTnLst>
                          </p:cTn>
                        </p:par>
                        <p:par>
                          <p:cTn id="18" fill="hold">
                            <p:stCondLst>
                              <p:cond delay="1000"/>
                            </p:stCondLst>
                            <p:childTnLst>
                              <p:par>
                                <p:cTn id="19" presetID="12" presetClass="entr" presetSubtype="8" fill="hold" grpId="0" nodeType="afterEffect">
                                  <p:stCondLst>
                                    <p:cond delay="0"/>
                                  </p:stCondLst>
                                  <p:childTnLst>
                                    <p:set>
                                      <p:cBhvr>
                                        <p:cTn id="20" dur="1" fill="hold">
                                          <p:stCondLst>
                                            <p:cond delay="0"/>
                                          </p:stCondLst>
                                        </p:cTn>
                                        <p:tgtEl>
                                          <p:spTgt spid="152"/>
                                        </p:tgtEl>
                                        <p:attrNameLst>
                                          <p:attrName>style.visibility</p:attrName>
                                        </p:attrNameLst>
                                      </p:cBhvr>
                                      <p:to>
                                        <p:strVal val="visible"/>
                                      </p:to>
                                    </p:set>
                                    <p:animEffect transition="in" filter="slide(fromLeft)">
                                      <p:cBhvr>
                                        <p:cTn id="21" dur="500"/>
                                        <p:tgtEl>
                                          <p:spTgt spid="152"/>
                                        </p:tgtEl>
                                      </p:cBhvr>
                                    </p:animEffect>
                                  </p:childTnLst>
                                </p:cTn>
                              </p:par>
                            </p:childTnLst>
                          </p:cTn>
                        </p:par>
                        <p:par>
                          <p:cTn id="22" fill="hold">
                            <p:stCondLst>
                              <p:cond delay="1500"/>
                            </p:stCondLst>
                            <p:childTnLst>
                              <p:par>
                                <p:cTn id="23" presetID="17" presetClass="entr" presetSubtype="10" fill="hold" nodeType="afterEffect">
                                  <p:stCondLst>
                                    <p:cond delay="0"/>
                                  </p:stCondLst>
                                  <p:childTnLst>
                                    <p:set>
                                      <p:cBhvr>
                                        <p:cTn id="24" dur="1" fill="hold">
                                          <p:stCondLst>
                                            <p:cond delay="0"/>
                                          </p:stCondLst>
                                        </p:cTn>
                                        <p:tgtEl>
                                          <p:spTgt spid="52"/>
                                        </p:tgtEl>
                                        <p:attrNameLst>
                                          <p:attrName>style.visibility</p:attrName>
                                        </p:attrNameLst>
                                      </p:cBhvr>
                                      <p:to>
                                        <p:strVal val="visible"/>
                                      </p:to>
                                    </p:set>
                                    <p:anim calcmode="lin" valueType="num">
                                      <p:cBhvr>
                                        <p:cTn id="25" dur="500" fill="hold"/>
                                        <p:tgtEl>
                                          <p:spTgt spid="52"/>
                                        </p:tgtEl>
                                        <p:attrNameLst>
                                          <p:attrName>ppt_w</p:attrName>
                                        </p:attrNameLst>
                                      </p:cBhvr>
                                      <p:tavLst>
                                        <p:tav tm="0">
                                          <p:val>
                                            <p:fltVal val="0"/>
                                          </p:val>
                                        </p:tav>
                                        <p:tav tm="100000">
                                          <p:val>
                                            <p:strVal val="#ppt_w"/>
                                          </p:val>
                                        </p:tav>
                                      </p:tavLst>
                                    </p:anim>
                                    <p:anim calcmode="lin" valueType="num">
                                      <p:cBhvr>
                                        <p:cTn id="26" dur="500" fill="hold"/>
                                        <p:tgtEl>
                                          <p:spTgt spid="52"/>
                                        </p:tgtEl>
                                        <p:attrNameLst>
                                          <p:attrName>ppt_h</p:attrName>
                                        </p:attrNameLst>
                                      </p:cBhvr>
                                      <p:tavLst>
                                        <p:tav tm="0">
                                          <p:val>
                                            <p:strVal val="#ppt_h"/>
                                          </p:val>
                                        </p:tav>
                                        <p:tav tm="100000">
                                          <p:val>
                                            <p:strVal val="#ppt_h"/>
                                          </p:val>
                                        </p:tav>
                                      </p:tavLst>
                                    </p:anim>
                                  </p:childTnLst>
                                </p:cTn>
                              </p:par>
                              <p:par>
                                <p:cTn id="27" presetID="12" presetClass="entr" presetSubtype="1" fill="hold" grpId="0" nodeType="withEffect" nodePh="1">
                                  <p:stCondLst>
                                    <p:cond delay="0"/>
                                  </p:stCondLst>
                                  <p:endCondLst>
                                    <p:cond evt="begin" delay="0">
                                      <p:tn val="27"/>
                                    </p:cond>
                                  </p:endCondLst>
                                  <p:childTnLst>
                                    <p:set>
                                      <p:cBhvr>
                                        <p:cTn id="28" dur="1" fill="hold">
                                          <p:stCondLst>
                                            <p:cond delay="0"/>
                                          </p:stCondLst>
                                        </p:cTn>
                                        <p:tgtEl>
                                          <p:spTgt spid="186"/>
                                        </p:tgtEl>
                                        <p:attrNameLst>
                                          <p:attrName>style.visibility</p:attrName>
                                        </p:attrNameLst>
                                      </p:cBhvr>
                                      <p:to>
                                        <p:strVal val="visible"/>
                                      </p:to>
                                    </p:set>
                                    <p:animEffect transition="in" filter="slide(fromTop)">
                                      <p:cBhvr>
                                        <p:cTn id="29" dur="500"/>
                                        <p:tgtEl>
                                          <p:spTgt spid="186"/>
                                        </p:tgtEl>
                                      </p:cBhvr>
                                    </p:animEffect>
                                  </p:childTnLst>
                                </p:cTn>
                              </p:par>
                            </p:childTnLst>
                          </p:cTn>
                        </p:par>
                        <p:par>
                          <p:cTn id="30" fill="hold">
                            <p:stCondLst>
                              <p:cond delay="2000"/>
                            </p:stCondLst>
                            <p:childTnLst>
                              <p:par>
                                <p:cTn id="31" presetID="12" presetClass="entr" presetSubtype="8" fill="hold" grpId="0" nodeType="afterEffect">
                                  <p:stCondLst>
                                    <p:cond delay="0"/>
                                  </p:stCondLst>
                                  <p:childTnLst>
                                    <p:set>
                                      <p:cBhvr>
                                        <p:cTn id="32" dur="1" fill="hold">
                                          <p:stCondLst>
                                            <p:cond delay="0"/>
                                          </p:stCondLst>
                                        </p:cTn>
                                        <p:tgtEl>
                                          <p:spTgt spid="175"/>
                                        </p:tgtEl>
                                        <p:attrNameLst>
                                          <p:attrName>style.visibility</p:attrName>
                                        </p:attrNameLst>
                                      </p:cBhvr>
                                      <p:to>
                                        <p:strVal val="visible"/>
                                      </p:to>
                                    </p:set>
                                    <p:animEffect transition="in" filter="slide(fromLeft)">
                                      <p:cBhvr>
                                        <p:cTn id="33" dur="500"/>
                                        <p:tgtEl>
                                          <p:spTgt spid="175"/>
                                        </p:tgtEl>
                                      </p:cBhvr>
                                    </p:animEffect>
                                  </p:childTnLst>
                                </p:cTn>
                              </p:par>
                            </p:childTnLst>
                          </p:cTn>
                        </p:par>
                        <p:par>
                          <p:cTn id="34" fill="hold">
                            <p:stCondLst>
                              <p:cond delay="2500"/>
                            </p:stCondLst>
                            <p:childTnLst>
                              <p:par>
                                <p:cTn id="35" presetID="17" presetClass="entr" presetSubtype="10" fill="hold" nodeType="afterEffect">
                                  <p:stCondLst>
                                    <p:cond delay="0"/>
                                  </p:stCondLst>
                                  <p:childTnLst>
                                    <p:set>
                                      <p:cBhvr>
                                        <p:cTn id="36" dur="1" fill="hold">
                                          <p:stCondLst>
                                            <p:cond delay="0"/>
                                          </p:stCondLst>
                                        </p:cTn>
                                        <p:tgtEl>
                                          <p:spTgt spid="53"/>
                                        </p:tgtEl>
                                        <p:attrNameLst>
                                          <p:attrName>style.visibility</p:attrName>
                                        </p:attrNameLst>
                                      </p:cBhvr>
                                      <p:to>
                                        <p:strVal val="visible"/>
                                      </p:to>
                                    </p:set>
                                    <p:anim calcmode="lin" valueType="num">
                                      <p:cBhvr>
                                        <p:cTn id="37" dur="500" fill="hold"/>
                                        <p:tgtEl>
                                          <p:spTgt spid="53"/>
                                        </p:tgtEl>
                                        <p:attrNameLst>
                                          <p:attrName>ppt_w</p:attrName>
                                        </p:attrNameLst>
                                      </p:cBhvr>
                                      <p:tavLst>
                                        <p:tav tm="0">
                                          <p:val>
                                            <p:fltVal val="0"/>
                                          </p:val>
                                        </p:tav>
                                        <p:tav tm="100000">
                                          <p:val>
                                            <p:strVal val="#ppt_w"/>
                                          </p:val>
                                        </p:tav>
                                      </p:tavLst>
                                    </p:anim>
                                    <p:anim calcmode="lin" valueType="num">
                                      <p:cBhvr>
                                        <p:cTn id="38" dur="500" fill="hold"/>
                                        <p:tgtEl>
                                          <p:spTgt spid="53"/>
                                        </p:tgtEl>
                                        <p:attrNameLst>
                                          <p:attrName>ppt_h</p:attrName>
                                        </p:attrNameLst>
                                      </p:cBhvr>
                                      <p:tavLst>
                                        <p:tav tm="0">
                                          <p:val>
                                            <p:strVal val="#ppt_h"/>
                                          </p:val>
                                        </p:tav>
                                        <p:tav tm="100000">
                                          <p:val>
                                            <p:strVal val="#ppt_h"/>
                                          </p:val>
                                        </p:tav>
                                      </p:tavLst>
                                    </p:anim>
                                  </p:childTnLst>
                                </p:cTn>
                              </p:par>
                              <p:par>
                                <p:cTn id="39" presetID="12" presetClass="entr" presetSubtype="1" fill="hold" grpId="0" nodeType="withEffect" nodePh="1">
                                  <p:stCondLst>
                                    <p:cond delay="0"/>
                                  </p:stCondLst>
                                  <p:endCondLst>
                                    <p:cond evt="begin" delay="0">
                                      <p:tn val="39"/>
                                    </p:cond>
                                  </p:endCondLst>
                                  <p:childTnLst>
                                    <p:set>
                                      <p:cBhvr>
                                        <p:cTn id="40" dur="1" fill="hold">
                                          <p:stCondLst>
                                            <p:cond delay="0"/>
                                          </p:stCondLst>
                                        </p:cTn>
                                        <p:tgtEl>
                                          <p:spTgt spid="192"/>
                                        </p:tgtEl>
                                        <p:attrNameLst>
                                          <p:attrName>style.visibility</p:attrName>
                                        </p:attrNameLst>
                                      </p:cBhvr>
                                      <p:to>
                                        <p:strVal val="visible"/>
                                      </p:to>
                                    </p:set>
                                    <p:animEffect transition="in" filter="slide(fromTop)">
                                      <p:cBhvr>
                                        <p:cTn id="41" dur="500"/>
                                        <p:tgtEl>
                                          <p:spTgt spid="192"/>
                                        </p:tgtEl>
                                      </p:cBhvr>
                                    </p:animEffect>
                                  </p:childTnLst>
                                </p:cTn>
                              </p:par>
                            </p:childTnLst>
                          </p:cTn>
                        </p:par>
                        <p:par>
                          <p:cTn id="42" fill="hold">
                            <p:stCondLst>
                              <p:cond delay="3000"/>
                            </p:stCondLst>
                            <p:childTnLst>
                              <p:par>
                                <p:cTn id="43" presetID="12" presetClass="entr" presetSubtype="8" fill="hold" grpId="0" nodeType="afterEffect">
                                  <p:stCondLst>
                                    <p:cond delay="0"/>
                                  </p:stCondLst>
                                  <p:childTnLst>
                                    <p:set>
                                      <p:cBhvr>
                                        <p:cTn id="44" dur="1" fill="hold">
                                          <p:stCondLst>
                                            <p:cond delay="0"/>
                                          </p:stCondLst>
                                        </p:cTn>
                                        <p:tgtEl>
                                          <p:spTgt spid="181"/>
                                        </p:tgtEl>
                                        <p:attrNameLst>
                                          <p:attrName>style.visibility</p:attrName>
                                        </p:attrNameLst>
                                      </p:cBhvr>
                                      <p:to>
                                        <p:strVal val="visible"/>
                                      </p:to>
                                    </p:set>
                                    <p:animEffect transition="in" filter="slide(fromLeft)">
                                      <p:cBhvr>
                                        <p:cTn id="45" dur="500"/>
                                        <p:tgtEl>
                                          <p:spTgt spid="181"/>
                                        </p:tgtEl>
                                      </p:cBhvr>
                                    </p:animEffect>
                                  </p:childTnLst>
                                </p:cTn>
                              </p:par>
                            </p:childTnLst>
                          </p:cTn>
                        </p:par>
                        <p:par>
                          <p:cTn id="46" fill="hold">
                            <p:stCondLst>
                              <p:cond delay="3500"/>
                            </p:stCondLst>
                            <p:childTnLst>
                              <p:par>
                                <p:cTn id="47" presetID="53" presetClass="entr" presetSubtype="0" fill="hold" grpId="0" nodeType="afterEffect" nodePh="1">
                                  <p:stCondLst>
                                    <p:cond delay="0"/>
                                  </p:stCondLst>
                                  <p:endCondLst>
                                    <p:cond evt="begin" delay="0">
                                      <p:tn val="47"/>
                                    </p:cond>
                                  </p:endCondLst>
                                  <p:childTnLst>
                                    <p:set>
                                      <p:cBhvr>
                                        <p:cTn id="48" dur="1" fill="hold">
                                          <p:stCondLst>
                                            <p:cond delay="0"/>
                                          </p:stCondLst>
                                        </p:cTn>
                                        <p:tgtEl>
                                          <p:spTgt spid="201"/>
                                        </p:tgtEl>
                                        <p:attrNameLst>
                                          <p:attrName>style.visibility</p:attrName>
                                        </p:attrNameLst>
                                      </p:cBhvr>
                                      <p:to>
                                        <p:strVal val="visible"/>
                                      </p:to>
                                    </p:set>
                                    <p:anim calcmode="lin" valueType="num">
                                      <p:cBhvr>
                                        <p:cTn id="49" dur="500" fill="hold"/>
                                        <p:tgtEl>
                                          <p:spTgt spid="201"/>
                                        </p:tgtEl>
                                        <p:attrNameLst>
                                          <p:attrName>ppt_w</p:attrName>
                                        </p:attrNameLst>
                                      </p:cBhvr>
                                      <p:tavLst>
                                        <p:tav tm="0">
                                          <p:val>
                                            <p:fltVal val="0"/>
                                          </p:val>
                                        </p:tav>
                                        <p:tav tm="100000">
                                          <p:val>
                                            <p:strVal val="#ppt_w"/>
                                          </p:val>
                                        </p:tav>
                                      </p:tavLst>
                                    </p:anim>
                                    <p:anim calcmode="lin" valueType="num">
                                      <p:cBhvr>
                                        <p:cTn id="50" dur="500" fill="hold"/>
                                        <p:tgtEl>
                                          <p:spTgt spid="201"/>
                                        </p:tgtEl>
                                        <p:attrNameLst>
                                          <p:attrName>ppt_h</p:attrName>
                                        </p:attrNameLst>
                                      </p:cBhvr>
                                      <p:tavLst>
                                        <p:tav tm="0">
                                          <p:val>
                                            <p:fltVal val="0"/>
                                          </p:val>
                                        </p:tav>
                                        <p:tav tm="100000">
                                          <p:val>
                                            <p:strVal val="#ppt_h"/>
                                          </p:val>
                                        </p:tav>
                                      </p:tavLst>
                                    </p:anim>
                                    <p:animEffect transition="in" filter="fade">
                                      <p:cBhvr>
                                        <p:cTn id="51" dur="500"/>
                                        <p:tgtEl>
                                          <p:spTgt spid="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P spid="152" grpId="0" animBg="1"/>
      <p:bldP spid="186" grpId="0"/>
      <p:bldP spid="175" grpId="0" animBg="1"/>
      <p:bldP spid="192" grpId="0"/>
      <p:bldP spid="181" grpId="0" animBg="1"/>
      <p:bldP spid="20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Freeform 5"/>
          <p:cNvSpPr>
            <a:spLocks/>
          </p:cNvSpPr>
          <p:nvPr/>
        </p:nvSpPr>
        <p:spPr bwMode="auto">
          <a:xfrm>
            <a:off x="0" y="2530917"/>
            <a:ext cx="7007870" cy="2521057"/>
          </a:xfrm>
          <a:custGeom>
            <a:avLst/>
            <a:gdLst>
              <a:gd name="T0" fmla="*/ 2969 w 2969"/>
              <a:gd name="T1" fmla="*/ 0 h 1089"/>
              <a:gd name="T2" fmla="*/ 2498 w 2969"/>
              <a:gd name="T3" fmla="*/ 617 h 1089"/>
              <a:gd name="T4" fmla="*/ 2874 w 2969"/>
              <a:gd name="T5" fmla="*/ 617 h 1089"/>
              <a:gd name="T6" fmla="*/ 2019 w 2969"/>
              <a:gd name="T7" fmla="*/ 689 h 1089"/>
              <a:gd name="T8" fmla="*/ 1182 w 2969"/>
              <a:gd name="T9" fmla="*/ 855 h 1089"/>
              <a:gd name="T10" fmla="*/ 583 w 2969"/>
              <a:gd name="T11" fmla="*/ 954 h 1089"/>
              <a:gd name="T12" fmla="*/ 0 w 2969"/>
              <a:gd name="T13" fmla="*/ 950 h 1089"/>
            </a:gdLst>
            <a:ahLst/>
            <a:cxnLst>
              <a:cxn ang="0">
                <a:pos x="T0" y="T1"/>
              </a:cxn>
              <a:cxn ang="0">
                <a:pos x="T2" y="T3"/>
              </a:cxn>
              <a:cxn ang="0">
                <a:pos x="T4" y="T5"/>
              </a:cxn>
              <a:cxn ang="0">
                <a:pos x="T6" y="T7"/>
              </a:cxn>
              <a:cxn ang="0">
                <a:pos x="T8" y="T9"/>
              </a:cxn>
              <a:cxn ang="0">
                <a:pos x="T10" y="T11"/>
              </a:cxn>
              <a:cxn ang="0">
                <a:pos x="T12" y="T13"/>
              </a:cxn>
            </a:cxnLst>
            <a:rect l="0" t="0" r="r" b="b"/>
            <a:pathLst>
              <a:path w="2969" h="1089">
                <a:moveTo>
                  <a:pt x="2969" y="0"/>
                </a:moveTo>
                <a:cubicBezTo>
                  <a:pt x="2969" y="0"/>
                  <a:pt x="2627" y="194"/>
                  <a:pt x="2498" y="617"/>
                </a:cubicBezTo>
                <a:cubicBezTo>
                  <a:pt x="2370" y="1040"/>
                  <a:pt x="2926" y="964"/>
                  <a:pt x="2874" y="617"/>
                </a:cubicBezTo>
                <a:cubicBezTo>
                  <a:pt x="2822" y="270"/>
                  <a:pt x="2213" y="361"/>
                  <a:pt x="2019" y="689"/>
                </a:cubicBezTo>
                <a:cubicBezTo>
                  <a:pt x="1824" y="1016"/>
                  <a:pt x="1539" y="508"/>
                  <a:pt x="1182" y="855"/>
                </a:cubicBezTo>
                <a:cubicBezTo>
                  <a:pt x="1182" y="855"/>
                  <a:pt x="976" y="1089"/>
                  <a:pt x="583" y="954"/>
                </a:cubicBezTo>
                <a:cubicBezTo>
                  <a:pt x="190" y="818"/>
                  <a:pt x="67" y="888"/>
                  <a:pt x="0" y="950"/>
                </a:cubicBezTo>
              </a:path>
            </a:pathLst>
          </a:custGeom>
          <a:noFill/>
          <a:ln w="28575" cap="rnd">
            <a:solidFill>
              <a:schemeClr val="accent1"/>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dirty="0"/>
          </a:p>
        </p:txBody>
      </p:sp>
      <p:sp>
        <p:nvSpPr>
          <p:cNvPr id="11" name="Title 10"/>
          <p:cNvSpPr>
            <a:spLocks noGrp="1"/>
          </p:cNvSpPr>
          <p:nvPr>
            <p:ph type="title"/>
          </p:nvPr>
        </p:nvSpPr>
        <p:spPr/>
        <p:txBody>
          <a:bodyPr>
            <a:normAutofit/>
          </a:bodyPr>
          <a:lstStyle/>
          <a:p>
            <a:r>
              <a:rPr lang="lt-LT" sz="3600" dirty="0">
                <a:solidFill>
                  <a:schemeClr val="accent1"/>
                </a:solidFill>
              </a:rPr>
              <a:t>Diskusija</a:t>
            </a:r>
            <a:endParaRPr lang="en-US" sz="3600" dirty="0">
              <a:solidFill>
                <a:schemeClr val="accent1"/>
              </a:solidFill>
              <a:latin typeface="Bebas Neue"/>
            </a:endParaRPr>
          </a:p>
        </p:txBody>
      </p:sp>
      <p:grpSp>
        <p:nvGrpSpPr>
          <p:cNvPr id="3" name="그룹 2"/>
          <p:cNvGrpSpPr/>
          <p:nvPr/>
        </p:nvGrpSpPr>
        <p:grpSpPr>
          <a:xfrm>
            <a:off x="6829150" y="2119403"/>
            <a:ext cx="739055" cy="413131"/>
            <a:chOff x="3353306" y="1175150"/>
            <a:chExt cx="4679444" cy="2615800"/>
          </a:xfrm>
          <a:effectLst/>
        </p:grpSpPr>
        <p:sp>
          <p:nvSpPr>
            <p:cNvPr id="109" name="Freeform 6"/>
            <p:cNvSpPr>
              <a:spLocks/>
            </p:cNvSpPr>
            <p:nvPr/>
          </p:nvSpPr>
          <p:spPr bwMode="auto">
            <a:xfrm>
              <a:off x="3353306" y="1175150"/>
              <a:ext cx="4679443" cy="1245010"/>
            </a:xfrm>
            <a:custGeom>
              <a:avLst/>
              <a:gdLst>
                <a:gd name="T0" fmla="*/ 0 w 4390"/>
                <a:gd name="T1" fmla="*/ 625 h 1168"/>
                <a:gd name="T2" fmla="*/ 4390 w 4390"/>
                <a:gd name="T3" fmla="*/ 0 h 1168"/>
                <a:gd name="T4" fmla="*/ 858 w 4390"/>
                <a:gd name="T5" fmla="*/ 1168 h 1168"/>
                <a:gd name="T6" fmla="*/ 0 w 4390"/>
                <a:gd name="T7" fmla="*/ 625 h 1168"/>
              </a:gdLst>
              <a:ahLst/>
              <a:cxnLst>
                <a:cxn ang="0">
                  <a:pos x="T0" y="T1"/>
                </a:cxn>
                <a:cxn ang="0">
                  <a:pos x="T2" y="T3"/>
                </a:cxn>
                <a:cxn ang="0">
                  <a:pos x="T4" y="T5"/>
                </a:cxn>
                <a:cxn ang="0">
                  <a:pos x="T6" y="T7"/>
                </a:cxn>
              </a:cxnLst>
              <a:rect l="0" t="0" r="r" b="b"/>
              <a:pathLst>
                <a:path w="4390" h="1168">
                  <a:moveTo>
                    <a:pt x="0" y="625"/>
                  </a:moveTo>
                  <a:lnTo>
                    <a:pt x="4390" y="0"/>
                  </a:lnTo>
                  <a:lnTo>
                    <a:pt x="858" y="1168"/>
                  </a:lnTo>
                  <a:lnTo>
                    <a:pt x="0" y="625"/>
                  </a:lnTo>
                  <a:close/>
                </a:path>
              </a:pathLst>
            </a:custGeom>
            <a:solidFill>
              <a:schemeClr val="accent1"/>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10" name="Freeform 7"/>
            <p:cNvSpPr>
              <a:spLocks/>
            </p:cNvSpPr>
            <p:nvPr/>
          </p:nvSpPr>
          <p:spPr bwMode="auto">
            <a:xfrm>
              <a:off x="4782722" y="1175150"/>
              <a:ext cx="3250028" cy="2431393"/>
            </a:xfrm>
            <a:custGeom>
              <a:avLst/>
              <a:gdLst>
                <a:gd name="T0" fmla="*/ 3049 w 3049"/>
                <a:gd name="T1" fmla="*/ 0 h 2281"/>
                <a:gd name="T2" fmla="*/ 1282 w 3049"/>
                <a:gd name="T3" fmla="*/ 2281 h 2281"/>
                <a:gd name="T4" fmla="*/ 0 w 3049"/>
                <a:gd name="T5" fmla="*/ 1471 h 2281"/>
                <a:gd name="T6" fmla="*/ 3049 w 3049"/>
                <a:gd name="T7" fmla="*/ 0 h 2281"/>
              </a:gdLst>
              <a:ahLst/>
              <a:cxnLst>
                <a:cxn ang="0">
                  <a:pos x="T0" y="T1"/>
                </a:cxn>
                <a:cxn ang="0">
                  <a:pos x="T2" y="T3"/>
                </a:cxn>
                <a:cxn ang="0">
                  <a:pos x="T4" y="T5"/>
                </a:cxn>
                <a:cxn ang="0">
                  <a:pos x="T6" y="T7"/>
                </a:cxn>
              </a:cxnLst>
              <a:rect l="0" t="0" r="r" b="b"/>
              <a:pathLst>
                <a:path w="3049" h="2281">
                  <a:moveTo>
                    <a:pt x="3049" y="0"/>
                  </a:moveTo>
                  <a:lnTo>
                    <a:pt x="1282" y="2281"/>
                  </a:lnTo>
                  <a:lnTo>
                    <a:pt x="0" y="1471"/>
                  </a:lnTo>
                  <a:lnTo>
                    <a:pt x="3049" y="0"/>
                  </a:lnTo>
                  <a:close/>
                </a:path>
              </a:pathLst>
            </a:custGeom>
            <a:solidFill>
              <a:schemeClr val="accent1"/>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11" name="Freeform 8"/>
            <p:cNvSpPr>
              <a:spLocks/>
            </p:cNvSpPr>
            <p:nvPr/>
          </p:nvSpPr>
          <p:spPr bwMode="auto">
            <a:xfrm>
              <a:off x="4267876" y="1175150"/>
              <a:ext cx="3764873" cy="2615800"/>
            </a:xfrm>
            <a:custGeom>
              <a:avLst/>
              <a:gdLst/>
              <a:ahLst/>
              <a:cxnLst/>
              <a:rect l="l" t="t" r="r" b="b"/>
              <a:pathLst>
                <a:path w="3764873" h="2615800">
                  <a:moveTo>
                    <a:pt x="3764873" y="0"/>
                  </a:moveTo>
                  <a:lnTo>
                    <a:pt x="514846" y="1567988"/>
                  </a:lnTo>
                  <a:lnTo>
                    <a:pt x="514846" y="2615800"/>
                  </a:lnTo>
                  <a:lnTo>
                    <a:pt x="0" y="1245010"/>
                  </a:lnTo>
                  <a:close/>
                </a:path>
              </a:pathLst>
            </a:custGeom>
            <a:pattFill prst="ltDnDiag">
              <a:fgClr>
                <a:schemeClr val="accent1"/>
              </a:fgClr>
              <a:bgClr>
                <a:schemeClr val="accent1">
                  <a:lumMod val="75000"/>
                </a:schemeClr>
              </a:bgClr>
            </a:patt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12" name="Freeform 9"/>
            <p:cNvSpPr>
              <a:spLocks/>
            </p:cNvSpPr>
            <p:nvPr/>
          </p:nvSpPr>
          <p:spPr bwMode="auto">
            <a:xfrm>
              <a:off x="4782722" y="2743138"/>
              <a:ext cx="736560" cy="1047812"/>
            </a:xfrm>
            <a:custGeom>
              <a:avLst/>
              <a:gdLst>
                <a:gd name="T0" fmla="*/ 0 w 691"/>
                <a:gd name="T1" fmla="*/ 0 h 983"/>
                <a:gd name="T2" fmla="*/ 691 w 691"/>
                <a:gd name="T3" fmla="*/ 436 h 983"/>
                <a:gd name="T4" fmla="*/ 0 w 691"/>
                <a:gd name="T5" fmla="*/ 983 h 983"/>
                <a:gd name="T6" fmla="*/ 0 w 691"/>
                <a:gd name="T7" fmla="*/ 0 h 983"/>
              </a:gdLst>
              <a:ahLst/>
              <a:cxnLst>
                <a:cxn ang="0">
                  <a:pos x="T0" y="T1"/>
                </a:cxn>
                <a:cxn ang="0">
                  <a:pos x="T2" y="T3"/>
                </a:cxn>
                <a:cxn ang="0">
                  <a:pos x="T4" y="T5"/>
                </a:cxn>
                <a:cxn ang="0">
                  <a:pos x="T6" y="T7"/>
                </a:cxn>
              </a:cxnLst>
              <a:rect l="0" t="0" r="r" b="b"/>
              <a:pathLst>
                <a:path w="691" h="983">
                  <a:moveTo>
                    <a:pt x="0" y="0"/>
                  </a:moveTo>
                  <a:lnTo>
                    <a:pt x="691" y="436"/>
                  </a:lnTo>
                  <a:lnTo>
                    <a:pt x="0" y="983"/>
                  </a:lnTo>
                  <a:lnTo>
                    <a:pt x="0" y="0"/>
                  </a:lnTo>
                  <a:close/>
                </a:path>
              </a:pathLst>
            </a:custGeom>
            <a:solidFill>
              <a:schemeClr val="accent1">
                <a:lumMod val="75000"/>
              </a:scheme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grpSp>
        <p:nvGrpSpPr>
          <p:cNvPr id="5" name="그룹 4"/>
          <p:cNvGrpSpPr/>
          <p:nvPr/>
        </p:nvGrpSpPr>
        <p:grpSpPr>
          <a:xfrm>
            <a:off x="2846913" y="1823682"/>
            <a:ext cx="1277658" cy="649318"/>
            <a:chOff x="2846913" y="966432"/>
            <a:chExt cx="1277658" cy="649318"/>
          </a:xfrm>
          <a:solidFill>
            <a:schemeClr val="tx2">
              <a:lumMod val="20000"/>
              <a:lumOff val="80000"/>
            </a:schemeClr>
          </a:solidFill>
        </p:grpSpPr>
        <p:sp>
          <p:nvSpPr>
            <p:cNvPr id="74" name="자유형 73"/>
            <p:cNvSpPr>
              <a:spLocks/>
            </p:cNvSpPr>
            <p:nvPr/>
          </p:nvSpPr>
          <p:spPr bwMode="auto">
            <a:xfrm>
              <a:off x="2849794" y="966432"/>
              <a:ext cx="1274777" cy="572398"/>
            </a:xfrm>
            <a:custGeom>
              <a:avLst/>
              <a:gdLst>
                <a:gd name="connsiteX0" fmla="*/ 599384 w 1274777"/>
                <a:gd name="connsiteY0" fmla="*/ 14 h 572398"/>
                <a:gd name="connsiteX1" fmla="*/ 807380 w 1274777"/>
                <a:gd name="connsiteY1" fmla="*/ 110683 h 572398"/>
                <a:gd name="connsiteX2" fmla="*/ 1032830 w 1274777"/>
                <a:gd name="connsiteY2" fmla="*/ 192229 h 572398"/>
                <a:gd name="connsiteX3" fmla="*/ 1261189 w 1274777"/>
                <a:gd name="connsiteY3" fmla="*/ 359689 h 572398"/>
                <a:gd name="connsiteX4" fmla="*/ 1243735 w 1274777"/>
                <a:gd name="connsiteY4" fmla="*/ 388813 h 572398"/>
                <a:gd name="connsiteX5" fmla="*/ 1243575 w 1274777"/>
                <a:gd name="connsiteY5" fmla="*/ 388864 h 572398"/>
                <a:gd name="connsiteX6" fmla="*/ 1208805 w 1274777"/>
                <a:gd name="connsiteY6" fmla="*/ 423612 h 572398"/>
                <a:gd name="connsiteX7" fmla="*/ 992172 w 1274777"/>
                <a:gd name="connsiteY7" fmla="*/ 454140 h 572398"/>
                <a:gd name="connsiteX8" fmla="*/ 680854 w 1274777"/>
                <a:gd name="connsiteY8" fmla="*/ 532793 h 572398"/>
                <a:gd name="connsiteX9" fmla="*/ 216787 w 1274777"/>
                <a:gd name="connsiteY9" fmla="*/ 471618 h 572398"/>
                <a:gd name="connsiteX10" fmla="*/ 29 w 1274777"/>
                <a:gd name="connsiteY10" fmla="*/ 379856 h 572398"/>
                <a:gd name="connsiteX11" fmla="*/ 142 w 1274777"/>
                <a:gd name="connsiteY11" fmla="*/ 379934 h 572398"/>
                <a:gd name="connsiteX12" fmla="*/ 4486 w 1274777"/>
                <a:gd name="connsiteY12" fmla="*/ 349496 h 572398"/>
                <a:gd name="connsiteX13" fmla="*/ 228481 w 1274777"/>
                <a:gd name="connsiteY13" fmla="*/ 234458 h 572398"/>
                <a:gd name="connsiteX14" fmla="*/ 398660 w 1274777"/>
                <a:gd name="connsiteY14" fmla="*/ 150000 h 572398"/>
                <a:gd name="connsiteX15" fmla="*/ 599384 w 1274777"/>
                <a:gd name="connsiteY15" fmla="*/ 14 h 57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74777" h="572398">
                  <a:moveTo>
                    <a:pt x="599384" y="14"/>
                  </a:moveTo>
                  <a:cubicBezTo>
                    <a:pt x="760835" y="-1442"/>
                    <a:pt x="807380" y="110683"/>
                    <a:pt x="807380" y="110683"/>
                  </a:cubicBezTo>
                  <a:cubicBezTo>
                    <a:pt x="958650" y="74279"/>
                    <a:pt x="1032830" y="192229"/>
                    <a:pt x="1032830" y="192229"/>
                  </a:cubicBezTo>
                  <a:cubicBezTo>
                    <a:pt x="1093920" y="155825"/>
                    <a:pt x="1333915" y="212616"/>
                    <a:pt x="1261189" y="359689"/>
                  </a:cubicBezTo>
                  <a:cubicBezTo>
                    <a:pt x="1255371" y="371339"/>
                    <a:pt x="1249553" y="380076"/>
                    <a:pt x="1243735" y="388813"/>
                  </a:cubicBezTo>
                  <a:lnTo>
                    <a:pt x="1243575" y="388864"/>
                  </a:lnTo>
                  <a:lnTo>
                    <a:pt x="1208805" y="423612"/>
                  </a:lnTo>
                  <a:cubicBezTo>
                    <a:pt x="1120258" y="489825"/>
                    <a:pt x="992172" y="454140"/>
                    <a:pt x="992172" y="454140"/>
                  </a:cubicBezTo>
                  <a:cubicBezTo>
                    <a:pt x="872882" y="607077"/>
                    <a:pt x="680854" y="532793"/>
                    <a:pt x="680854" y="532793"/>
                  </a:cubicBezTo>
                  <a:cubicBezTo>
                    <a:pt x="276432" y="649317"/>
                    <a:pt x="216787" y="471618"/>
                    <a:pt x="216787" y="471618"/>
                  </a:cubicBezTo>
                  <a:cubicBezTo>
                    <a:pt x="216787" y="471618"/>
                    <a:pt x="-2881" y="503662"/>
                    <a:pt x="29" y="379856"/>
                  </a:cubicBezTo>
                  <a:lnTo>
                    <a:pt x="142" y="379934"/>
                  </a:lnTo>
                  <a:lnTo>
                    <a:pt x="4486" y="349496"/>
                  </a:lnTo>
                  <a:cubicBezTo>
                    <a:pt x="43758" y="189317"/>
                    <a:pt x="228481" y="234458"/>
                    <a:pt x="228481" y="234458"/>
                  </a:cubicBezTo>
                  <a:cubicBezTo>
                    <a:pt x="272117" y="116508"/>
                    <a:pt x="398660" y="155825"/>
                    <a:pt x="398660" y="150000"/>
                  </a:cubicBezTo>
                  <a:cubicBezTo>
                    <a:pt x="398660" y="144175"/>
                    <a:pt x="437932" y="1470"/>
                    <a:pt x="599384" y="14"/>
                  </a:cubicBezTo>
                  <a:close/>
                </a:path>
              </a:pathLst>
            </a:custGeom>
            <a:grpFill/>
            <a:ln w="9525">
              <a:solidFill>
                <a:schemeClr val="accent1"/>
              </a:solid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ko-KR" altLang="en-US" sz="900" dirty="0">
                <a:gradFill>
                  <a:gsLst>
                    <a:gs pos="0">
                      <a:schemeClr val="bg1">
                        <a:lumMod val="65000"/>
                      </a:schemeClr>
                    </a:gs>
                    <a:gs pos="100000">
                      <a:schemeClr val="bg1">
                        <a:lumMod val="65000"/>
                      </a:schemeClr>
                    </a:gs>
                  </a:gsLst>
                  <a:lin ang="5400000" scaled="0"/>
                </a:gradFill>
                <a:latin typeface="+mj-lt"/>
                <a:ea typeface="+mj-ea"/>
              </a:endParaRPr>
            </a:p>
          </p:txBody>
        </p:sp>
        <p:sp>
          <p:nvSpPr>
            <p:cNvPr id="75" name="Freeform 6"/>
            <p:cNvSpPr>
              <a:spLocks/>
            </p:cNvSpPr>
            <p:nvPr/>
          </p:nvSpPr>
          <p:spPr bwMode="auto">
            <a:xfrm>
              <a:off x="2846913" y="1346289"/>
              <a:ext cx="1246725" cy="269461"/>
            </a:xfrm>
            <a:custGeom>
              <a:avLst/>
              <a:gdLst>
                <a:gd name="T0" fmla="*/ 692 w 857"/>
                <a:gd name="T1" fmla="*/ 5 h 185"/>
                <a:gd name="T2" fmla="*/ 470 w 857"/>
                <a:gd name="T3" fmla="*/ 38 h 185"/>
                <a:gd name="T4" fmla="*/ 188 w 857"/>
                <a:gd name="T5" fmla="*/ 29 h 185"/>
                <a:gd name="T6" fmla="*/ 2 w 857"/>
                <a:gd name="T7" fmla="*/ 0 h 185"/>
                <a:gd name="T8" fmla="*/ 151 w 857"/>
                <a:gd name="T9" fmla="*/ 63 h 185"/>
                <a:gd name="T10" fmla="*/ 470 w 857"/>
                <a:gd name="T11" fmla="*/ 105 h 185"/>
                <a:gd name="T12" fmla="*/ 684 w 857"/>
                <a:gd name="T13" fmla="*/ 51 h 185"/>
                <a:gd name="T14" fmla="*/ 857 w 857"/>
                <a:gd name="T15" fmla="*/ 6 h 185"/>
                <a:gd name="T16" fmla="*/ 692 w 857"/>
                <a:gd name="T17" fmla="*/ 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7" h="185">
                  <a:moveTo>
                    <a:pt x="692" y="5"/>
                  </a:moveTo>
                  <a:cubicBezTo>
                    <a:pt x="564" y="131"/>
                    <a:pt x="470" y="38"/>
                    <a:pt x="470" y="38"/>
                  </a:cubicBezTo>
                  <a:cubicBezTo>
                    <a:pt x="292" y="155"/>
                    <a:pt x="188" y="29"/>
                    <a:pt x="188" y="29"/>
                  </a:cubicBezTo>
                  <a:cubicBezTo>
                    <a:pt x="86" y="51"/>
                    <a:pt x="30" y="25"/>
                    <a:pt x="2" y="0"/>
                  </a:cubicBezTo>
                  <a:cubicBezTo>
                    <a:pt x="0" y="85"/>
                    <a:pt x="151" y="63"/>
                    <a:pt x="151" y="63"/>
                  </a:cubicBezTo>
                  <a:cubicBezTo>
                    <a:pt x="151" y="63"/>
                    <a:pt x="192" y="185"/>
                    <a:pt x="470" y="105"/>
                  </a:cubicBezTo>
                  <a:cubicBezTo>
                    <a:pt x="470" y="105"/>
                    <a:pt x="602" y="156"/>
                    <a:pt x="684" y="51"/>
                  </a:cubicBezTo>
                  <a:cubicBezTo>
                    <a:pt x="684" y="51"/>
                    <a:pt x="799" y="83"/>
                    <a:pt x="857" y="6"/>
                  </a:cubicBezTo>
                  <a:cubicBezTo>
                    <a:pt x="770" y="42"/>
                    <a:pt x="692" y="5"/>
                    <a:pt x="692" y="5"/>
                  </a:cubicBezTo>
                  <a:close/>
                </a:path>
              </a:pathLst>
            </a:custGeom>
            <a:grpFill/>
            <a:ln w="3175" cap="flat" cmpd="sng" algn="ctr">
              <a:solidFill>
                <a:schemeClr val="accen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ko-KR" altLang="en-US" sz="900" b="1" dirty="0">
                <a:gradFill>
                  <a:gsLst>
                    <a:gs pos="0">
                      <a:schemeClr val="tx2"/>
                    </a:gs>
                    <a:gs pos="100000">
                      <a:schemeClr val="tx2"/>
                    </a:gs>
                  </a:gsLst>
                  <a:lin ang="5400000" scaled="0"/>
                </a:gradFill>
                <a:latin typeface="+mj-lt"/>
              </a:endParaRPr>
            </a:p>
          </p:txBody>
        </p:sp>
      </p:grpSp>
      <p:grpSp>
        <p:nvGrpSpPr>
          <p:cNvPr id="57" name="그룹 56"/>
          <p:cNvGrpSpPr/>
          <p:nvPr/>
        </p:nvGrpSpPr>
        <p:grpSpPr>
          <a:xfrm>
            <a:off x="4412603" y="2677439"/>
            <a:ext cx="933914" cy="469854"/>
            <a:chOff x="4412603" y="1820189"/>
            <a:chExt cx="933914" cy="469854"/>
          </a:xfrm>
          <a:solidFill>
            <a:schemeClr val="tx2">
              <a:lumMod val="20000"/>
              <a:lumOff val="80000"/>
            </a:schemeClr>
          </a:solidFill>
        </p:grpSpPr>
        <p:sp>
          <p:nvSpPr>
            <p:cNvPr id="78" name="자유형 77"/>
            <p:cNvSpPr>
              <a:spLocks/>
            </p:cNvSpPr>
            <p:nvPr/>
          </p:nvSpPr>
          <p:spPr bwMode="auto">
            <a:xfrm rot="21436258" flipH="1">
              <a:off x="4412603" y="1820189"/>
              <a:ext cx="923959" cy="414874"/>
            </a:xfrm>
            <a:custGeom>
              <a:avLst/>
              <a:gdLst>
                <a:gd name="connsiteX0" fmla="*/ 434433 w 923959"/>
                <a:gd name="connsiteY0" fmla="*/ 10 h 414874"/>
                <a:gd name="connsiteX1" fmla="*/ 288949 w 923959"/>
                <a:gd name="connsiteY1" fmla="*/ 108720 h 414874"/>
                <a:gd name="connsiteX2" fmla="*/ 165603 w 923959"/>
                <a:gd name="connsiteY2" fmla="*/ 169935 h 414874"/>
                <a:gd name="connsiteX3" fmla="*/ 3250 w 923959"/>
                <a:gd name="connsiteY3" fmla="*/ 253315 h 414874"/>
                <a:gd name="connsiteX4" fmla="*/ 102 w 923959"/>
                <a:gd name="connsiteY4" fmla="*/ 275376 h 414874"/>
                <a:gd name="connsiteX5" fmla="*/ 21 w 923959"/>
                <a:gd name="connsiteY5" fmla="*/ 275320 h 414874"/>
                <a:gd name="connsiteX6" fmla="*/ 157128 w 923959"/>
                <a:gd name="connsiteY6" fmla="*/ 341830 h 414874"/>
                <a:gd name="connsiteX7" fmla="*/ 493484 w 923959"/>
                <a:gd name="connsiteY7" fmla="*/ 386169 h 414874"/>
                <a:gd name="connsiteX8" fmla="*/ 719128 w 923959"/>
                <a:gd name="connsiteY8" fmla="*/ 329161 h 414874"/>
                <a:gd name="connsiteX9" fmla="*/ 876144 w 923959"/>
                <a:gd name="connsiteY9" fmla="*/ 307035 h 414874"/>
                <a:gd name="connsiteX10" fmla="*/ 901358 w 923959"/>
                <a:gd name="connsiteY10" fmla="*/ 281836 h 414874"/>
                <a:gd name="connsiteX11" fmla="*/ 901460 w 923959"/>
                <a:gd name="connsiteY11" fmla="*/ 281811 h 414874"/>
                <a:gd name="connsiteX12" fmla="*/ 914111 w 923959"/>
                <a:gd name="connsiteY12" fmla="*/ 260703 h 414874"/>
                <a:gd name="connsiteX13" fmla="*/ 748596 w 923959"/>
                <a:gd name="connsiteY13" fmla="*/ 139328 h 414874"/>
                <a:gd name="connsiteX14" fmla="*/ 585189 w 923959"/>
                <a:gd name="connsiteY14" fmla="*/ 80223 h 414874"/>
                <a:gd name="connsiteX15" fmla="*/ 434433 w 923959"/>
                <a:gd name="connsiteY15" fmla="*/ 10 h 41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23959" h="414874">
                  <a:moveTo>
                    <a:pt x="434433" y="10"/>
                  </a:moveTo>
                  <a:cubicBezTo>
                    <a:pt x="317413" y="1065"/>
                    <a:pt x="288949" y="104498"/>
                    <a:pt x="288949" y="108720"/>
                  </a:cubicBezTo>
                  <a:cubicBezTo>
                    <a:pt x="288949" y="112942"/>
                    <a:pt x="197230" y="84445"/>
                    <a:pt x="165603" y="169935"/>
                  </a:cubicBezTo>
                  <a:cubicBezTo>
                    <a:pt x="165603" y="169935"/>
                    <a:pt x="31715" y="137217"/>
                    <a:pt x="3250" y="253315"/>
                  </a:cubicBezTo>
                  <a:lnTo>
                    <a:pt x="102" y="275376"/>
                  </a:lnTo>
                  <a:lnTo>
                    <a:pt x="21" y="275320"/>
                  </a:lnTo>
                  <a:cubicBezTo>
                    <a:pt x="-2088" y="365055"/>
                    <a:pt x="157128" y="341830"/>
                    <a:pt x="157128" y="341830"/>
                  </a:cubicBezTo>
                  <a:cubicBezTo>
                    <a:pt x="157128" y="341830"/>
                    <a:pt x="200358" y="470626"/>
                    <a:pt x="493484" y="386169"/>
                  </a:cubicBezTo>
                  <a:cubicBezTo>
                    <a:pt x="493484" y="386169"/>
                    <a:pt x="632666" y="440011"/>
                    <a:pt x="719128" y="329161"/>
                  </a:cubicBezTo>
                  <a:cubicBezTo>
                    <a:pt x="719128" y="329161"/>
                    <a:pt x="811965" y="355026"/>
                    <a:pt x="876144" y="307035"/>
                  </a:cubicBezTo>
                  <a:lnTo>
                    <a:pt x="901358" y="281836"/>
                  </a:lnTo>
                  <a:lnTo>
                    <a:pt x="901460" y="281811"/>
                  </a:lnTo>
                  <a:cubicBezTo>
                    <a:pt x="905677" y="275479"/>
                    <a:pt x="909894" y="269146"/>
                    <a:pt x="914111" y="260703"/>
                  </a:cubicBezTo>
                  <a:cubicBezTo>
                    <a:pt x="966823" y="154104"/>
                    <a:pt x="792874" y="112942"/>
                    <a:pt x="748596" y="139328"/>
                  </a:cubicBezTo>
                  <a:cubicBezTo>
                    <a:pt x="748596" y="139328"/>
                    <a:pt x="694830" y="53837"/>
                    <a:pt x="585189" y="80223"/>
                  </a:cubicBezTo>
                  <a:cubicBezTo>
                    <a:pt x="585189" y="80223"/>
                    <a:pt x="551453" y="-1046"/>
                    <a:pt x="434433" y="10"/>
                  </a:cubicBezTo>
                  <a:close/>
                </a:path>
              </a:pathLst>
            </a:custGeom>
            <a:grpFill/>
            <a:ln w="9525">
              <a:solidFill>
                <a:schemeClr val="accent1"/>
              </a:solid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ko-KR" altLang="en-US" sz="900" dirty="0">
                <a:gradFill>
                  <a:gsLst>
                    <a:gs pos="0">
                      <a:schemeClr val="bg1">
                        <a:lumMod val="65000"/>
                      </a:schemeClr>
                    </a:gs>
                    <a:gs pos="100000">
                      <a:schemeClr val="bg1">
                        <a:lumMod val="65000"/>
                      </a:schemeClr>
                    </a:gs>
                  </a:gsLst>
                  <a:lin ang="5400000" scaled="0"/>
                </a:gradFill>
                <a:latin typeface="+mj-lt"/>
                <a:ea typeface="+mj-ea"/>
              </a:endParaRPr>
            </a:p>
          </p:txBody>
        </p:sp>
        <p:sp>
          <p:nvSpPr>
            <p:cNvPr id="79" name="Freeform 6"/>
            <p:cNvSpPr>
              <a:spLocks/>
            </p:cNvSpPr>
            <p:nvPr/>
          </p:nvSpPr>
          <p:spPr bwMode="auto">
            <a:xfrm rot="21436258" flipH="1">
              <a:off x="4442889" y="2094737"/>
              <a:ext cx="903628" cy="195306"/>
            </a:xfrm>
            <a:custGeom>
              <a:avLst/>
              <a:gdLst>
                <a:gd name="T0" fmla="*/ 692 w 857"/>
                <a:gd name="T1" fmla="*/ 5 h 185"/>
                <a:gd name="T2" fmla="*/ 470 w 857"/>
                <a:gd name="T3" fmla="*/ 38 h 185"/>
                <a:gd name="T4" fmla="*/ 188 w 857"/>
                <a:gd name="T5" fmla="*/ 29 h 185"/>
                <a:gd name="T6" fmla="*/ 2 w 857"/>
                <a:gd name="T7" fmla="*/ 0 h 185"/>
                <a:gd name="T8" fmla="*/ 151 w 857"/>
                <a:gd name="T9" fmla="*/ 63 h 185"/>
                <a:gd name="T10" fmla="*/ 470 w 857"/>
                <a:gd name="T11" fmla="*/ 105 h 185"/>
                <a:gd name="T12" fmla="*/ 684 w 857"/>
                <a:gd name="T13" fmla="*/ 51 h 185"/>
                <a:gd name="T14" fmla="*/ 857 w 857"/>
                <a:gd name="T15" fmla="*/ 6 h 185"/>
                <a:gd name="T16" fmla="*/ 692 w 857"/>
                <a:gd name="T17" fmla="*/ 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7" h="185">
                  <a:moveTo>
                    <a:pt x="692" y="5"/>
                  </a:moveTo>
                  <a:cubicBezTo>
                    <a:pt x="564" y="131"/>
                    <a:pt x="470" y="38"/>
                    <a:pt x="470" y="38"/>
                  </a:cubicBezTo>
                  <a:cubicBezTo>
                    <a:pt x="292" y="155"/>
                    <a:pt x="188" y="29"/>
                    <a:pt x="188" y="29"/>
                  </a:cubicBezTo>
                  <a:cubicBezTo>
                    <a:pt x="86" y="51"/>
                    <a:pt x="30" y="25"/>
                    <a:pt x="2" y="0"/>
                  </a:cubicBezTo>
                  <a:cubicBezTo>
                    <a:pt x="0" y="85"/>
                    <a:pt x="151" y="63"/>
                    <a:pt x="151" y="63"/>
                  </a:cubicBezTo>
                  <a:cubicBezTo>
                    <a:pt x="151" y="63"/>
                    <a:pt x="192" y="185"/>
                    <a:pt x="470" y="105"/>
                  </a:cubicBezTo>
                  <a:cubicBezTo>
                    <a:pt x="470" y="105"/>
                    <a:pt x="602" y="156"/>
                    <a:pt x="684" y="51"/>
                  </a:cubicBezTo>
                  <a:cubicBezTo>
                    <a:pt x="684" y="51"/>
                    <a:pt x="799" y="83"/>
                    <a:pt x="857" y="6"/>
                  </a:cubicBezTo>
                  <a:cubicBezTo>
                    <a:pt x="770" y="42"/>
                    <a:pt x="692" y="5"/>
                    <a:pt x="692" y="5"/>
                  </a:cubicBezTo>
                  <a:close/>
                </a:path>
              </a:pathLst>
            </a:custGeom>
            <a:grpFill/>
            <a:ln w="3175" cap="flat" cmpd="sng" algn="ctr">
              <a:solidFill>
                <a:schemeClr val="accen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ko-KR" altLang="en-US" sz="900" b="1" dirty="0">
                <a:gradFill>
                  <a:gsLst>
                    <a:gs pos="0">
                      <a:schemeClr val="tx2"/>
                    </a:gs>
                    <a:gs pos="100000">
                      <a:schemeClr val="tx2"/>
                    </a:gs>
                  </a:gsLst>
                  <a:lin ang="5400000" scaled="0"/>
                </a:gradFill>
                <a:latin typeface="+mj-lt"/>
              </a:endParaRPr>
            </a:p>
          </p:txBody>
        </p:sp>
      </p:grpSp>
      <p:grpSp>
        <p:nvGrpSpPr>
          <p:cNvPr id="4" name="그룹 3"/>
          <p:cNvGrpSpPr/>
          <p:nvPr/>
        </p:nvGrpSpPr>
        <p:grpSpPr>
          <a:xfrm>
            <a:off x="5518493" y="2120146"/>
            <a:ext cx="658322" cy="334565"/>
            <a:chOff x="5518493" y="1262895"/>
            <a:chExt cx="658322" cy="334565"/>
          </a:xfrm>
          <a:solidFill>
            <a:schemeClr val="tx2">
              <a:lumMod val="20000"/>
              <a:lumOff val="80000"/>
            </a:schemeClr>
          </a:solidFill>
        </p:grpSpPr>
        <p:sp>
          <p:nvSpPr>
            <p:cNvPr id="82" name="자유형 81"/>
            <p:cNvSpPr>
              <a:spLocks/>
            </p:cNvSpPr>
            <p:nvPr/>
          </p:nvSpPr>
          <p:spPr bwMode="auto">
            <a:xfrm>
              <a:off x="5519977" y="1262895"/>
              <a:ext cx="656838" cy="294931"/>
            </a:xfrm>
            <a:custGeom>
              <a:avLst/>
              <a:gdLst>
                <a:gd name="connsiteX0" fmla="*/ 308837 w 656838"/>
                <a:gd name="connsiteY0" fmla="*/ 7 h 294931"/>
                <a:gd name="connsiteX1" fmla="*/ 416008 w 656838"/>
                <a:gd name="connsiteY1" fmla="*/ 57030 h 294931"/>
                <a:gd name="connsiteX2" fmla="*/ 532173 w 656838"/>
                <a:gd name="connsiteY2" fmla="*/ 99047 h 294931"/>
                <a:gd name="connsiteX3" fmla="*/ 649837 w 656838"/>
                <a:gd name="connsiteY3" fmla="*/ 185332 h 294931"/>
                <a:gd name="connsiteX4" fmla="*/ 640843 w 656838"/>
                <a:gd name="connsiteY4" fmla="*/ 200339 h 294931"/>
                <a:gd name="connsiteX5" fmla="*/ 640770 w 656838"/>
                <a:gd name="connsiteY5" fmla="*/ 200356 h 294931"/>
                <a:gd name="connsiteX6" fmla="*/ 622846 w 656838"/>
                <a:gd name="connsiteY6" fmla="*/ 218269 h 294931"/>
                <a:gd name="connsiteX7" fmla="*/ 511224 w 656838"/>
                <a:gd name="connsiteY7" fmla="*/ 233998 h 294931"/>
                <a:gd name="connsiteX8" fmla="*/ 350816 w 656838"/>
                <a:gd name="connsiteY8" fmla="*/ 274525 h 294931"/>
                <a:gd name="connsiteX9" fmla="*/ 111702 w 656838"/>
                <a:gd name="connsiteY9" fmla="*/ 243004 h 294931"/>
                <a:gd name="connsiteX10" fmla="*/ 15 w 656838"/>
                <a:gd name="connsiteY10" fmla="*/ 195723 h 294931"/>
                <a:gd name="connsiteX11" fmla="*/ 75 w 656838"/>
                <a:gd name="connsiteY11" fmla="*/ 195753 h 294931"/>
                <a:gd name="connsiteX12" fmla="*/ 2312 w 656838"/>
                <a:gd name="connsiteY12" fmla="*/ 180080 h 294931"/>
                <a:gd name="connsiteX13" fmla="*/ 117727 w 656838"/>
                <a:gd name="connsiteY13" fmla="*/ 120806 h 294931"/>
                <a:gd name="connsiteX14" fmla="*/ 205413 w 656838"/>
                <a:gd name="connsiteY14" fmla="*/ 77289 h 294931"/>
                <a:gd name="connsiteX15" fmla="*/ 308837 w 656838"/>
                <a:gd name="connsiteY15" fmla="*/ 7 h 29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6838" h="294931">
                  <a:moveTo>
                    <a:pt x="308837" y="7"/>
                  </a:moveTo>
                  <a:cubicBezTo>
                    <a:pt x="392026" y="-743"/>
                    <a:pt x="416008" y="57030"/>
                    <a:pt x="416008" y="57030"/>
                  </a:cubicBezTo>
                  <a:cubicBezTo>
                    <a:pt x="493951" y="38273"/>
                    <a:pt x="532173" y="99047"/>
                    <a:pt x="532173" y="99047"/>
                  </a:cubicBezTo>
                  <a:cubicBezTo>
                    <a:pt x="563650" y="80290"/>
                    <a:pt x="687309" y="109552"/>
                    <a:pt x="649837" y="185332"/>
                  </a:cubicBezTo>
                  <a:cubicBezTo>
                    <a:pt x="646839" y="191335"/>
                    <a:pt x="643841" y="195837"/>
                    <a:pt x="640843" y="200339"/>
                  </a:cubicBezTo>
                  <a:lnTo>
                    <a:pt x="640770" y="200356"/>
                  </a:lnTo>
                  <a:lnTo>
                    <a:pt x="622846" y="218269"/>
                  </a:lnTo>
                  <a:cubicBezTo>
                    <a:pt x="577222" y="252386"/>
                    <a:pt x="511224" y="233998"/>
                    <a:pt x="511224" y="233998"/>
                  </a:cubicBezTo>
                  <a:cubicBezTo>
                    <a:pt x="449759" y="312801"/>
                    <a:pt x="350816" y="274525"/>
                    <a:pt x="350816" y="274525"/>
                  </a:cubicBezTo>
                  <a:cubicBezTo>
                    <a:pt x="142434" y="334565"/>
                    <a:pt x="111702" y="243004"/>
                    <a:pt x="111702" y="243004"/>
                  </a:cubicBezTo>
                  <a:cubicBezTo>
                    <a:pt x="111702" y="243004"/>
                    <a:pt x="-1484" y="259515"/>
                    <a:pt x="15" y="195723"/>
                  </a:cubicBezTo>
                  <a:lnTo>
                    <a:pt x="75" y="195753"/>
                  </a:lnTo>
                  <a:lnTo>
                    <a:pt x="2312" y="180080"/>
                  </a:lnTo>
                  <a:cubicBezTo>
                    <a:pt x="22547" y="97547"/>
                    <a:pt x="117727" y="120806"/>
                    <a:pt x="117727" y="120806"/>
                  </a:cubicBezTo>
                  <a:cubicBezTo>
                    <a:pt x="140210" y="60032"/>
                    <a:pt x="205413" y="80290"/>
                    <a:pt x="205413" y="77289"/>
                  </a:cubicBezTo>
                  <a:cubicBezTo>
                    <a:pt x="205413" y="74287"/>
                    <a:pt x="225648" y="758"/>
                    <a:pt x="308837" y="7"/>
                  </a:cubicBezTo>
                  <a:close/>
                </a:path>
              </a:pathLst>
            </a:custGeom>
            <a:grpFill/>
            <a:ln w="9525">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ko-KR" altLang="en-US" sz="900" dirty="0">
                <a:gradFill>
                  <a:gsLst>
                    <a:gs pos="0">
                      <a:schemeClr val="bg1">
                        <a:lumMod val="65000"/>
                      </a:schemeClr>
                    </a:gs>
                    <a:gs pos="100000">
                      <a:schemeClr val="bg1">
                        <a:lumMod val="65000"/>
                      </a:schemeClr>
                    </a:gs>
                  </a:gsLst>
                  <a:lin ang="5400000" scaled="0"/>
                </a:gradFill>
                <a:latin typeface="+mj-lt"/>
                <a:ea typeface="+mj-ea"/>
              </a:endParaRPr>
            </a:p>
          </p:txBody>
        </p:sp>
        <p:sp>
          <p:nvSpPr>
            <p:cNvPr id="83" name="Freeform 6"/>
            <p:cNvSpPr>
              <a:spLocks/>
            </p:cNvSpPr>
            <p:nvPr/>
          </p:nvSpPr>
          <p:spPr bwMode="auto">
            <a:xfrm>
              <a:off x="5518493" y="1458618"/>
              <a:ext cx="642384" cy="138842"/>
            </a:xfrm>
            <a:custGeom>
              <a:avLst/>
              <a:gdLst>
                <a:gd name="T0" fmla="*/ 692 w 857"/>
                <a:gd name="T1" fmla="*/ 5 h 185"/>
                <a:gd name="T2" fmla="*/ 470 w 857"/>
                <a:gd name="T3" fmla="*/ 38 h 185"/>
                <a:gd name="T4" fmla="*/ 188 w 857"/>
                <a:gd name="T5" fmla="*/ 29 h 185"/>
                <a:gd name="T6" fmla="*/ 2 w 857"/>
                <a:gd name="T7" fmla="*/ 0 h 185"/>
                <a:gd name="T8" fmla="*/ 151 w 857"/>
                <a:gd name="T9" fmla="*/ 63 h 185"/>
                <a:gd name="T10" fmla="*/ 470 w 857"/>
                <a:gd name="T11" fmla="*/ 105 h 185"/>
                <a:gd name="T12" fmla="*/ 684 w 857"/>
                <a:gd name="T13" fmla="*/ 51 h 185"/>
                <a:gd name="T14" fmla="*/ 857 w 857"/>
                <a:gd name="T15" fmla="*/ 6 h 185"/>
                <a:gd name="T16" fmla="*/ 692 w 857"/>
                <a:gd name="T17" fmla="*/ 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7" h="185">
                  <a:moveTo>
                    <a:pt x="692" y="5"/>
                  </a:moveTo>
                  <a:cubicBezTo>
                    <a:pt x="564" y="131"/>
                    <a:pt x="470" y="38"/>
                    <a:pt x="470" y="38"/>
                  </a:cubicBezTo>
                  <a:cubicBezTo>
                    <a:pt x="292" y="155"/>
                    <a:pt x="188" y="29"/>
                    <a:pt x="188" y="29"/>
                  </a:cubicBezTo>
                  <a:cubicBezTo>
                    <a:pt x="86" y="51"/>
                    <a:pt x="30" y="25"/>
                    <a:pt x="2" y="0"/>
                  </a:cubicBezTo>
                  <a:cubicBezTo>
                    <a:pt x="0" y="85"/>
                    <a:pt x="151" y="63"/>
                    <a:pt x="151" y="63"/>
                  </a:cubicBezTo>
                  <a:cubicBezTo>
                    <a:pt x="151" y="63"/>
                    <a:pt x="192" y="185"/>
                    <a:pt x="470" y="105"/>
                  </a:cubicBezTo>
                  <a:cubicBezTo>
                    <a:pt x="470" y="105"/>
                    <a:pt x="602" y="156"/>
                    <a:pt x="684" y="51"/>
                  </a:cubicBezTo>
                  <a:cubicBezTo>
                    <a:pt x="684" y="51"/>
                    <a:pt x="799" y="83"/>
                    <a:pt x="857" y="6"/>
                  </a:cubicBezTo>
                  <a:cubicBezTo>
                    <a:pt x="770" y="42"/>
                    <a:pt x="692" y="5"/>
                    <a:pt x="692" y="5"/>
                  </a:cubicBezTo>
                  <a:close/>
                </a:path>
              </a:pathLst>
            </a:custGeom>
            <a:grp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ko-KR" altLang="en-US" sz="900" b="1" dirty="0">
                <a:gradFill>
                  <a:gsLst>
                    <a:gs pos="0">
                      <a:schemeClr val="tx2"/>
                    </a:gs>
                    <a:gs pos="100000">
                      <a:schemeClr val="tx2"/>
                    </a:gs>
                  </a:gsLst>
                  <a:lin ang="5400000" scaled="0"/>
                </a:gradFill>
                <a:latin typeface="+mj-lt"/>
              </a:endParaRPr>
            </a:p>
          </p:txBody>
        </p:sp>
      </p:grpSp>
      <p:grpSp>
        <p:nvGrpSpPr>
          <p:cNvPr id="2" name="그룹 1"/>
          <p:cNvGrpSpPr/>
          <p:nvPr/>
        </p:nvGrpSpPr>
        <p:grpSpPr>
          <a:xfrm>
            <a:off x="7294552" y="3280259"/>
            <a:ext cx="828369" cy="412073"/>
            <a:chOff x="7294551" y="2423008"/>
            <a:chExt cx="828369" cy="412073"/>
          </a:xfrm>
          <a:solidFill>
            <a:schemeClr val="tx2">
              <a:lumMod val="20000"/>
              <a:lumOff val="80000"/>
            </a:schemeClr>
          </a:solidFill>
        </p:grpSpPr>
        <p:sp>
          <p:nvSpPr>
            <p:cNvPr id="84" name="자유형 83"/>
            <p:cNvSpPr>
              <a:spLocks/>
            </p:cNvSpPr>
            <p:nvPr/>
          </p:nvSpPr>
          <p:spPr bwMode="auto">
            <a:xfrm rot="21264977" flipH="1">
              <a:off x="7294551" y="2423008"/>
              <a:ext cx="812423" cy="364791"/>
            </a:xfrm>
            <a:custGeom>
              <a:avLst/>
              <a:gdLst>
                <a:gd name="connsiteX0" fmla="*/ 381991 w 812423"/>
                <a:gd name="connsiteY0" fmla="*/ 8 h 364791"/>
                <a:gd name="connsiteX1" fmla="*/ 254068 w 812423"/>
                <a:gd name="connsiteY1" fmla="*/ 95595 h 364791"/>
                <a:gd name="connsiteX2" fmla="*/ 145612 w 812423"/>
                <a:gd name="connsiteY2" fmla="*/ 149421 h 364791"/>
                <a:gd name="connsiteX3" fmla="*/ 2859 w 812423"/>
                <a:gd name="connsiteY3" fmla="*/ 222735 h 364791"/>
                <a:gd name="connsiteX4" fmla="*/ 93 w 812423"/>
                <a:gd name="connsiteY4" fmla="*/ 242120 h 364791"/>
                <a:gd name="connsiteX5" fmla="*/ 19 w 812423"/>
                <a:gd name="connsiteY5" fmla="*/ 242083 h 364791"/>
                <a:gd name="connsiteX6" fmla="*/ 138161 w 812423"/>
                <a:gd name="connsiteY6" fmla="*/ 300564 h 364791"/>
                <a:gd name="connsiteX7" fmla="*/ 433913 w 812423"/>
                <a:gd name="connsiteY7" fmla="*/ 339551 h 364791"/>
                <a:gd name="connsiteX8" fmla="*/ 632318 w 812423"/>
                <a:gd name="connsiteY8" fmla="*/ 289425 h 364791"/>
                <a:gd name="connsiteX9" fmla="*/ 770379 w 812423"/>
                <a:gd name="connsiteY9" fmla="*/ 269969 h 364791"/>
                <a:gd name="connsiteX10" fmla="*/ 792549 w 812423"/>
                <a:gd name="connsiteY10" fmla="*/ 247814 h 364791"/>
                <a:gd name="connsiteX11" fmla="*/ 792640 w 812423"/>
                <a:gd name="connsiteY11" fmla="*/ 247792 h 364791"/>
                <a:gd name="connsiteX12" fmla="*/ 803763 w 812423"/>
                <a:gd name="connsiteY12" fmla="*/ 229231 h 364791"/>
                <a:gd name="connsiteX13" fmla="*/ 658229 w 812423"/>
                <a:gd name="connsiteY13" fmla="*/ 122508 h 364791"/>
                <a:gd name="connsiteX14" fmla="*/ 514548 w 812423"/>
                <a:gd name="connsiteY14" fmla="*/ 70538 h 364791"/>
                <a:gd name="connsiteX15" fmla="*/ 381991 w 812423"/>
                <a:gd name="connsiteY15" fmla="*/ 8 h 364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12423" h="364791">
                  <a:moveTo>
                    <a:pt x="381991" y="8"/>
                  </a:moveTo>
                  <a:cubicBezTo>
                    <a:pt x="279097" y="936"/>
                    <a:pt x="254069" y="91883"/>
                    <a:pt x="254068" y="95595"/>
                  </a:cubicBezTo>
                  <a:cubicBezTo>
                    <a:pt x="254069" y="99307"/>
                    <a:pt x="173422" y="74250"/>
                    <a:pt x="145612" y="149421"/>
                  </a:cubicBezTo>
                  <a:cubicBezTo>
                    <a:pt x="145612" y="149421"/>
                    <a:pt x="27887" y="120652"/>
                    <a:pt x="2859" y="222735"/>
                  </a:cubicBezTo>
                  <a:lnTo>
                    <a:pt x="93" y="242120"/>
                  </a:lnTo>
                  <a:lnTo>
                    <a:pt x="19" y="242083"/>
                  </a:lnTo>
                  <a:cubicBezTo>
                    <a:pt x="-1835" y="320986"/>
                    <a:pt x="138161" y="300564"/>
                    <a:pt x="138161" y="300564"/>
                  </a:cubicBezTo>
                  <a:cubicBezTo>
                    <a:pt x="138161" y="300564"/>
                    <a:pt x="176173" y="413812"/>
                    <a:pt x="433913" y="339551"/>
                  </a:cubicBezTo>
                  <a:cubicBezTo>
                    <a:pt x="433913" y="339551"/>
                    <a:pt x="556294" y="386892"/>
                    <a:pt x="632318" y="289425"/>
                  </a:cubicBezTo>
                  <a:cubicBezTo>
                    <a:pt x="632318" y="289425"/>
                    <a:pt x="713948" y="312167"/>
                    <a:pt x="770379" y="269969"/>
                  </a:cubicBezTo>
                  <a:lnTo>
                    <a:pt x="792549" y="247814"/>
                  </a:lnTo>
                  <a:lnTo>
                    <a:pt x="792640" y="247792"/>
                  </a:lnTo>
                  <a:cubicBezTo>
                    <a:pt x="796347" y="242223"/>
                    <a:pt x="800055" y="236655"/>
                    <a:pt x="803763" y="229231"/>
                  </a:cubicBezTo>
                  <a:cubicBezTo>
                    <a:pt x="850112" y="135500"/>
                    <a:pt x="697161" y="99307"/>
                    <a:pt x="658229" y="122508"/>
                  </a:cubicBezTo>
                  <a:cubicBezTo>
                    <a:pt x="658229" y="122508"/>
                    <a:pt x="610953" y="47338"/>
                    <a:pt x="514548" y="70538"/>
                  </a:cubicBezTo>
                  <a:cubicBezTo>
                    <a:pt x="514548" y="70538"/>
                    <a:pt x="484885" y="-920"/>
                    <a:pt x="381991" y="8"/>
                  </a:cubicBezTo>
                  <a:close/>
                </a:path>
              </a:pathLst>
            </a:custGeom>
            <a:grpFill/>
            <a:ln w="9525">
              <a:solidFill>
                <a:schemeClr val="accent1"/>
              </a:solid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ko-KR" altLang="en-US" sz="900" dirty="0">
                <a:gradFill>
                  <a:gsLst>
                    <a:gs pos="0">
                      <a:schemeClr val="bg1">
                        <a:lumMod val="65000"/>
                      </a:schemeClr>
                    </a:gs>
                    <a:gs pos="100000">
                      <a:schemeClr val="bg1">
                        <a:lumMod val="65000"/>
                      </a:schemeClr>
                    </a:gs>
                  </a:gsLst>
                  <a:lin ang="5400000" scaled="0"/>
                </a:gradFill>
                <a:latin typeface="+mj-lt"/>
                <a:ea typeface="+mj-ea"/>
              </a:endParaRPr>
            </a:p>
          </p:txBody>
        </p:sp>
        <p:sp>
          <p:nvSpPr>
            <p:cNvPr id="85" name="Freeform 6"/>
            <p:cNvSpPr>
              <a:spLocks/>
            </p:cNvSpPr>
            <p:nvPr/>
          </p:nvSpPr>
          <p:spPr bwMode="auto">
            <a:xfrm rot="21264977" flipH="1">
              <a:off x="7328375" y="2663352"/>
              <a:ext cx="794545" cy="171729"/>
            </a:xfrm>
            <a:custGeom>
              <a:avLst/>
              <a:gdLst>
                <a:gd name="T0" fmla="*/ 692 w 857"/>
                <a:gd name="T1" fmla="*/ 5 h 185"/>
                <a:gd name="T2" fmla="*/ 470 w 857"/>
                <a:gd name="T3" fmla="*/ 38 h 185"/>
                <a:gd name="T4" fmla="*/ 188 w 857"/>
                <a:gd name="T5" fmla="*/ 29 h 185"/>
                <a:gd name="T6" fmla="*/ 2 w 857"/>
                <a:gd name="T7" fmla="*/ 0 h 185"/>
                <a:gd name="T8" fmla="*/ 151 w 857"/>
                <a:gd name="T9" fmla="*/ 63 h 185"/>
                <a:gd name="T10" fmla="*/ 470 w 857"/>
                <a:gd name="T11" fmla="*/ 105 h 185"/>
                <a:gd name="T12" fmla="*/ 684 w 857"/>
                <a:gd name="T13" fmla="*/ 51 h 185"/>
                <a:gd name="T14" fmla="*/ 857 w 857"/>
                <a:gd name="T15" fmla="*/ 6 h 185"/>
                <a:gd name="T16" fmla="*/ 692 w 857"/>
                <a:gd name="T17" fmla="*/ 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7" h="185">
                  <a:moveTo>
                    <a:pt x="692" y="5"/>
                  </a:moveTo>
                  <a:cubicBezTo>
                    <a:pt x="564" y="131"/>
                    <a:pt x="470" y="38"/>
                    <a:pt x="470" y="38"/>
                  </a:cubicBezTo>
                  <a:cubicBezTo>
                    <a:pt x="292" y="155"/>
                    <a:pt x="188" y="29"/>
                    <a:pt x="188" y="29"/>
                  </a:cubicBezTo>
                  <a:cubicBezTo>
                    <a:pt x="86" y="51"/>
                    <a:pt x="30" y="25"/>
                    <a:pt x="2" y="0"/>
                  </a:cubicBezTo>
                  <a:cubicBezTo>
                    <a:pt x="0" y="85"/>
                    <a:pt x="151" y="63"/>
                    <a:pt x="151" y="63"/>
                  </a:cubicBezTo>
                  <a:cubicBezTo>
                    <a:pt x="151" y="63"/>
                    <a:pt x="192" y="185"/>
                    <a:pt x="470" y="105"/>
                  </a:cubicBezTo>
                  <a:cubicBezTo>
                    <a:pt x="470" y="105"/>
                    <a:pt x="602" y="156"/>
                    <a:pt x="684" y="51"/>
                  </a:cubicBezTo>
                  <a:cubicBezTo>
                    <a:pt x="684" y="51"/>
                    <a:pt x="799" y="83"/>
                    <a:pt x="857" y="6"/>
                  </a:cubicBezTo>
                  <a:cubicBezTo>
                    <a:pt x="770" y="42"/>
                    <a:pt x="692" y="5"/>
                    <a:pt x="692" y="5"/>
                  </a:cubicBezTo>
                  <a:close/>
                </a:path>
              </a:pathLst>
            </a:custGeom>
            <a:grpFill/>
            <a:ln w="3175" cap="flat" cmpd="sng" algn="ctr">
              <a:solidFill>
                <a:schemeClr val="accen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ko-KR" altLang="en-US" sz="900" b="1" dirty="0">
                <a:gradFill>
                  <a:gsLst>
                    <a:gs pos="0">
                      <a:schemeClr val="tx2"/>
                    </a:gs>
                    <a:gs pos="100000">
                      <a:schemeClr val="tx2"/>
                    </a:gs>
                  </a:gsLst>
                  <a:lin ang="5400000" scaled="0"/>
                </a:gradFill>
                <a:latin typeface="+mj-lt"/>
              </a:endParaRPr>
            </a:p>
          </p:txBody>
        </p:sp>
      </p:grpSp>
      <p:grpSp>
        <p:nvGrpSpPr>
          <p:cNvPr id="93" name="그룹 92"/>
          <p:cNvGrpSpPr/>
          <p:nvPr/>
        </p:nvGrpSpPr>
        <p:grpSpPr>
          <a:xfrm>
            <a:off x="7307653" y="1664444"/>
            <a:ext cx="1630282" cy="1433194"/>
            <a:chOff x="7467199" y="2219065"/>
            <a:chExt cx="1384916" cy="1365124"/>
          </a:xfrm>
        </p:grpSpPr>
        <p:sp>
          <p:nvSpPr>
            <p:cNvPr id="94" name="TextBox 93"/>
            <p:cNvSpPr txBox="1"/>
            <p:nvPr/>
          </p:nvSpPr>
          <p:spPr>
            <a:xfrm>
              <a:off x="7479304" y="2219065"/>
              <a:ext cx="943971" cy="603174"/>
            </a:xfrm>
            <a:prstGeom prst="rect">
              <a:avLst/>
            </a:prstGeom>
            <a:noFill/>
          </p:spPr>
          <p:txBody>
            <a:bodyPr wrap="square" lIns="0" tIns="0" rIns="0" bIns="0" rtlCol="0" anchor="ctr">
              <a:noAutofit/>
            </a:bodyPr>
            <a:lstStyle/>
            <a:p>
              <a:pPr algn="ctr"/>
              <a:r>
                <a:rPr lang="en-US" altLang="ko-KR" sz="6000" dirty="0">
                  <a:pattFill prst="pct70">
                    <a:fgClr>
                      <a:schemeClr val="bg2"/>
                    </a:fgClr>
                    <a:bgClr>
                      <a:schemeClr val="accent3">
                        <a:lumMod val="50000"/>
                      </a:schemeClr>
                    </a:bgClr>
                  </a:pattFill>
                  <a:latin typeface="Bebas Neue"/>
                  <a:ea typeface="Roboto Condensed Regular"/>
                  <a:cs typeface="+mj-cs"/>
                </a:rPr>
                <a:t>“</a:t>
              </a:r>
              <a:endParaRPr lang="nb-NO" altLang="ko-KR" sz="6000" dirty="0">
                <a:pattFill prst="pct70">
                  <a:fgClr>
                    <a:schemeClr val="bg2"/>
                  </a:fgClr>
                  <a:bgClr>
                    <a:schemeClr val="accent3">
                      <a:lumMod val="50000"/>
                    </a:schemeClr>
                  </a:bgClr>
                </a:pattFill>
                <a:latin typeface="Bebas Neue"/>
                <a:ea typeface="Roboto Condensed Regular"/>
                <a:cs typeface="+mj-cs"/>
              </a:endParaRPr>
            </a:p>
          </p:txBody>
        </p:sp>
        <p:sp>
          <p:nvSpPr>
            <p:cNvPr id="95" name="TextBox 94"/>
            <p:cNvSpPr txBox="1"/>
            <p:nvPr/>
          </p:nvSpPr>
          <p:spPr>
            <a:xfrm>
              <a:off x="7479304" y="2981015"/>
              <a:ext cx="943971" cy="603174"/>
            </a:xfrm>
            <a:prstGeom prst="rect">
              <a:avLst/>
            </a:prstGeom>
            <a:noFill/>
          </p:spPr>
          <p:txBody>
            <a:bodyPr wrap="square" lIns="0" tIns="0" rIns="0" bIns="0" rtlCol="0" anchor="ctr">
              <a:noAutofit/>
            </a:bodyPr>
            <a:lstStyle/>
            <a:p>
              <a:pPr algn="ctr"/>
              <a:r>
                <a:rPr lang="en-US" altLang="ko-KR" sz="6000" dirty="0">
                  <a:pattFill prst="pct70">
                    <a:fgClr>
                      <a:schemeClr val="bg2"/>
                    </a:fgClr>
                    <a:bgClr>
                      <a:schemeClr val="accent3">
                        <a:lumMod val="50000"/>
                      </a:schemeClr>
                    </a:bgClr>
                  </a:pattFill>
                  <a:latin typeface="Bebas Neue"/>
                  <a:ea typeface="Roboto Condensed Regular"/>
                  <a:cs typeface="+mj-cs"/>
                </a:rPr>
                <a:t>”</a:t>
              </a:r>
              <a:endParaRPr lang="nb-NO" altLang="ko-KR" sz="6000" dirty="0">
                <a:pattFill prst="pct70">
                  <a:fgClr>
                    <a:schemeClr val="bg2"/>
                  </a:fgClr>
                  <a:bgClr>
                    <a:schemeClr val="accent3">
                      <a:lumMod val="50000"/>
                    </a:schemeClr>
                  </a:bgClr>
                </a:pattFill>
                <a:latin typeface="Bebas Neue"/>
                <a:ea typeface="Roboto Condensed Regular"/>
                <a:cs typeface="+mj-cs"/>
              </a:endParaRPr>
            </a:p>
          </p:txBody>
        </p:sp>
        <p:sp>
          <p:nvSpPr>
            <p:cNvPr id="96" name="TextBox 95"/>
            <p:cNvSpPr txBox="1"/>
            <p:nvPr/>
          </p:nvSpPr>
          <p:spPr>
            <a:xfrm>
              <a:off x="7467199" y="2272198"/>
              <a:ext cx="1384916" cy="843929"/>
            </a:xfrm>
            <a:prstGeom prst="rect">
              <a:avLst/>
            </a:prstGeom>
            <a:noFill/>
          </p:spPr>
          <p:txBody>
            <a:bodyPr wrap="square" lIns="0" tIns="0" rIns="0" bIns="0" rtlCol="0" anchor="ctr">
              <a:noAutofit/>
            </a:bodyPr>
            <a:lstStyle/>
            <a:p>
              <a:pPr lvl="0" algn="ctr"/>
              <a:r>
                <a:rPr lang="en-US" altLang="ko-KR" sz="2100" b="1" dirty="0">
                  <a:solidFill>
                    <a:schemeClr val="accent1"/>
                  </a:solidFill>
                  <a:effectLst>
                    <a:outerShdw blurRad="38100" dist="38100" dir="2700000" algn="tl">
                      <a:srgbClr val="000000">
                        <a:alpha val="43137"/>
                      </a:srgbClr>
                    </a:outerShdw>
                  </a:effectLst>
                  <a:latin typeface="Bebas Neue"/>
                  <a:ea typeface="Roboto Light" pitchFamily="2" charset="0"/>
                  <a:cs typeface="+mj-cs"/>
                </a:rPr>
                <a:t>Gal turite klausim</a:t>
              </a:r>
              <a:r>
                <a:rPr lang="lt-LT" altLang="ko-KR" sz="2100" b="1" dirty="0">
                  <a:solidFill>
                    <a:schemeClr val="accent1"/>
                  </a:solidFill>
                  <a:effectLst>
                    <a:outerShdw blurRad="38100" dist="38100" dir="2700000" algn="tl">
                      <a:srgbClr val="000000">
                        <a:alpha val="43137"/>
                      </a:srgbClr>
                    </a:outerShdw>
                  </a:effectLst>
                  <a:latin typeface="+mj-lt"/>
                  <a:ea typeface="Roboto Light" pitchFamily="2" charset="0"/>
                  <a:cs typeface="+mj-cs"/>
                </a:rPr>
                <a:t>ų</a:t>
              </a:r>
              <a:r>
                <a:rPr lang="lt-LT" altLang="ko-KR" sz="2100" b="1" dirty="0">
                  <a:solidFill>
                    <a:schemeClr val="accent1"/>
                  </a:solidFill>
                  <a:effectLst>
                    <a:outerShdw blurRad="38100" dist="38100" dir="2700000" algn="tl">
                      <a:srgbClr val="000000">
                        <a:alpha val="43137"/>
                      </a:srgbClr>
                    </a:outerShdw>
                  </a:effectLst>
                  <a:latin typeface="Bebas Neue"/>
                  <a:ea typeface="Roboto Light" pitchFamily="2" charset="0"/>
                  <a:cs typeface="+mj-cs"/>
                </a:rPr>
                <a:t>?</a:t>
              </a:r>
              <a:endParaRPr lang="nb-NO" altLang="ko-KR" sz="2100" b="1" dirty="0">
                <a:solidFill>
                  <a:schemeClr val="accent1"/>
                </a:solidFill>
                <a:effectLst>
                  <a:outerShdw blurRad="38100" dist="38100" dir="2700000" algn="tl">
                    <a:srgbClr val="000000">
                      <a:alpha val="43137"/>
                    </a:srgbClr>
                  </a:outerShdw>
                </a:effectLst>
                <a:latin typeface="Bebas Neue"/>
                <a:ea typeface="Roboto Light" pitchFamily="2" charset="0"/>
                <a:cs typeface="Roboto Condensed Regular"/>
              </a:endParaRPr>
            </a:p>
          </p:txBody>
        </p:sp>
      </p:grpSp>
    </p:spTree>
    <p:extLst>
      <p:ext uri="{BB962C8B-B14F-4D97-AF65-F5344CB8AC3E}">
        <p14:creationId xmlns:p14="http://schemas.microsoft.com/office/powerpoint/2010/main" val="415697104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80"/>
                                        </p:tgtEl>
                                        <p:attrNameLst>
                                          <p:attrName>style.visibility</p:attrName>
                                        </p:attrNameLst>
                                      </p:cBhvr>
                                      <p:to>
                                        <p:strVal val="visible"/>
                                      </p:to>
                                    </p:set>
                                    <p:animEffect transition="in" filter="wipe(left)">
                                      <p:cBhvr>
                                        <p:cTn id="7" dur="2000"/>
                                        <p:tgtEl>
                                          <p:spTgt spid="180"/>
                                        </p:tgtEl>
                                      </p:cBhvr>
                                    </p:animEffect>
                                  </p:childTnLst>
                                </p:cTn>
                              </p:par>
                              <p:par>
                                <p:cTn id="8" presetID="47" presetClass="entr" presetSubtype="0" fill="hold" nodeType="with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anim calcmode="lin" valueType="num">
                                      <p:cBhvr>
                                        <p:cTn id="11" dur="1000" fill="hold"/>
                                        <p:tgtEl>
                                          <p:spTgt spid="5"/>
                                        </p:tgtEl>
                                        <p:attrNameLst>
                                          <p:attrName>ppt_x</p:attrName>
                                        </p:attrNameLst>
                                      </p:cBhvr>
                                      <p:tavLst>
                                        <p:tav tm="0">
                                          <p:val>
                                            <p:strVal val="#ppt_x"/>
                                          </p:val>
                                        </p:tav>
                                        <p:tav tm="100000">
                                          <p:val>
                                            <p:strVal val="#ppt_x"/>
                                          </p:val>
                                        </p:tav>
                                      </p:tavLst>
                                    </p:anim>
                                    <p:anim calcmode="lin" valueType="num">
                                      <p:cBhvr>
                                        <p:cTn id="12" dur="1000" fill="hold"/>
                                        <p:tgtEl>
                                          <p:spTgt spid="5"/>
                                        </p:tgtEl>
                                        <p:attrNameLst>
                                          <p:attrName>ppt_y</p:attrName>
                                        </p:attrNameLst>
                                      </p:cBhvr>
                                      <p:tavLst>
                                        <p:tav tm="0">
                                          <p:val>
                                            <p:strVal val="#ppt_y-.1"/>
                                          </p:val>
                                        </p:tav>
                                        <p:tav tm="100000">
                                          <p:val>
                                            <p:strVal val="#ppt_y"/>
                                          </p:val>
                                        </p:tav>
                                      </p:tavLst>
                                    </p:anim>
                                  </p:childTnLst>
                                </p:cTn>
                              </p:par>
                              <p:par>
                                <p:cTn id="13" presetID="47" presetClass="entr" presetSubtype="0" fill="hold" nodeType="withEffect">
                                  <p:stCondLst>
                                    <p:cond delay="400"/>
                                  </p:stCondLst>
                                  <p:childTnLst>
                                    <p:set>
                                      <p:cBhvr>
                                        <p:cTn id="14" dur="1" fill="hold">
                                          <p:stCondLst>
                                            <p:cond delay="0"/>
                                          </p:stCondLst>
                                        </p:cTn>
                                        <p:tgtEl>
                                          <p:spTgt spid="57"/>
                                        </p:tgtEl>
                                        <p:attrNameLst>
                                          <p:attrName>style.visibility</p:attrName>
                                        </p:attrNameLst>
                                      </p:cBhvr>
                                      <p:to>
                                        <p:strVal val="visible"/>
                                      </p:to>
                                    </p:set>
                                    <p:animEffect transition="in" filter="fade">
                                      <p:cBhvr>
                                        <p:cTn id="15" dur="1000"/>
                                        <p:tgtEl>
                                          <p:spTgt spid="57"/>
                                        </p:tgtEl>
                                      </p:cBhvr>
                                    </p:animEffect>
                                    <p:anim calcmode="lin" valueType="num">
                                      <p:cBhvr>
                                        <p:cTn id="16" dur="1000" fill="hold"/>
                                        <p:tgtEl>
                                          <p:spTgt spid="57"/>
                                        </p:tgtEl>
                                        <p:attrNameLst>
                                          <p:attrName>ppt_x</p:attrName>
                                        </p:attrNameLst>
                                      </p:cBhvr>
                                      <p:tavLst>
                                        <p:tav tm="0">
                                          <p:val>
                                            <p:strVal val="#ppt_x"/>
                                          </p:val>
                                        </p:tav>
                                        <p:tav tm="100000">
                                          <p:val>
                                            <p:strVal val="#ppt_x"/>
                                          </p:val>
                                        </p:tav>
                                      </p:tavLst>
                                    </p:anim>
                                    <p:anim calcmode="lin" valueType="num">
                                      <p:cBhvr>
                                        <p:cTn id="17" dur="1000" fill="hold"/>
                                        <p:tgtEl>
                                          <p:spTgt spid="57"/>
                                        </p:tgtEl>
                                        <p:attrNameLst>
                                          <p:attrName>ppt_y</p:attrName>
                                        </p:attrNameLst>
                                      </p:cBhvr>
                                      <p:tavLst>
                                        <p:tav tm="0">
                                          <p:val>
                                            <p:strVal val="#ppt_y-.1"/>
                                          </p:val>
                                        </p:tav>
                                        <p:tav tm="100000">
                                          <p:val>
                                            <p:strVal val="#ppt_y"/>
                                          </p:val>
                                        </p:tav>
                                      </p:tavLst>
                                    </p:anim>
                                  </p:childTnLst>
                                </p:cTn>
                              </p:par>
                              <p:par>
                                <p:cTn id="18" presetID="47" presetClass="entr" presetSubtype="0" fill="hold" nodeType="withEffect">
                                  <p:stCondLst>
                                    <p:cond delay="20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par>
                                <p:cTn id="23" presetID="47" presetClass="entr" presetSubtype="0" fill="hold" nodeType="withEffect">
                                  <p:stCondLst>
                                    <p:cond delay="40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par>
                                <p:cTn id="28" presetID="10" presetClass="entr" presetSubtype="0" fill="hold" nodeType="withEffect">
                                  <p:stCondLst>
                                    <p:cond delay="180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par>
                                <p:cTn id="31" presetID="56" presetClass="path" presetSubtype="0" accel="50000" decel="50000" fill="hold" nodeType="withEffect">
                                  <p:stCondLst>
                                    <p:cond delay="1800"/>
                                  </p:stCondLst>
                                  <p:childTnLst>
                                    <p:animMotion origin="layout" path="M -0.05885 0.09046 L -2.77778E-6 -1.96974E-6 " pathEditMode="relative" rAng="0" ptsTypes="AA">
                                      <p:cBhvr>
                                        <p:cTn id="32" dur="500" fill="hold"/>
                                        <p:tgtEl>
                                          <p:spTgt spid="3"/>
                                        </p:tgtEl>
                                        <p:attrNameLst>
                                          <p:attrName>ppt_x</p:attrName>
                                          <p:attrName>ppt_y</p:attrName>
                                        </p:attrNameLst>
                                      </p:cBhvr>
                                      <p:rCtr x="2900" y="-4500"/>
                                    </p:animMotion>
                                  </p:childTnLst>
                                </p:cTn>
                              </p:par>
                            </p:childTnLst>
                          </p:cTn>
                        </p:par>
                        <p:par>
                          <p:cTn id="33" fill="hold">
                            <p:stCondLst>
                              <p:cond delay="2300"/>
                            </p:stCondLst>
                            <p:childTnLst>
                              <p:par>
                                <p:cTn id="34" presetID="53" presetClass="entr" presetSubtype="0" fill="hold" nodeType="afterEffect">
                                  <p:stCondLst>
                                    <p:cond delay="0"/>
                                  </p:stCondLst>
                                  <p:childTnLst>
                                    <p:set>
                                      <p:cBhvr>
                                        <p:cTn id="35" dur="1" fill="hold">
                                          <p:stCondLst>
                                            <p:cond delay="0"/>
                                          </p:stCondLst>
                                        </p:cTn>
                                        <p:tgtEl>
                                          <p:spTgt spid="93"/>
                                        </p:tgtEl>
                                        <p:attrNameLst>
                                          <p:attrName>style.visibility</p:attrName>
                                        </p:attrNameLst>
                                      </p:cBhvr>
                                      <p:to>
                                        <p:strVal val="visible"/>
                                      </p:to>
                                    </p:set>
                                    <p:anim calcmode="lin" valueType="num">
                                      <p:cBhvr>
                                        <p:cTn id="36" dur="500" fill="hold"/>
                                        <p:tgtEl>
                                          <p:spTgt spid="93"/>
                                        </p:tgtEl>
                                        <p:attrNameLst>
                                          <p:attrName>ppt_w</p:attrName>
                                        </p:attrNameLst>
                                      </p:cBhvr>
                                      <p:tavLst>
                                        <p:tav tm="0">
                                          <p:val>
                                            <p:fltVal val="0"/>
                                          </p:val>
                                        </p:tav>
                                        <p:tav tm="100000">
                                          <p:val>
                                            <p:strVal val="#ppt_w"/>
                                          </p:val>
                                        </p:tav>
                                      </p:tavLst>
                                    </p:anim>
                                    <p:anim calcmode="lin" valueType="num">
                                      <p:cBhvr>
                                        <p:cTn id="37" dur="500" fill="hold"/>
                                        <p:tgtEl>
                                          <p:spTgt spid="93"/>
                                        </p:tgtEl>
                                        <p:attrNameLst>
                                          <p:attrName>ppt_h</p:attrName>
                                        </p:attrNameLst>
                                      </p:cBhvr>
                                      <p:tavLst>
                                        <p:tav tm="0">
                                          <p:val>
                                            <p:fltVal val="0"/>
                                          </p:val>
                                        </p:tav>
                                        <p:tav tm="100000">
                                          <p:val>
                                            <p:strVal val="#ppt_h"/>
                                          </p:val>
                                        </p:tav>
                                      </p:tavLst>
                                    </p:anim>
                                    <p:animEffect transition="in" filter="fade">
                                      <p:cBhvr>
                                        <p:cTn id="38"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 name="그룹 78"/>
          <p:cNvGrpSpPr/>
          <p:nvPr/>
        </p:nvGrpSpPr>
        <p:grpSpPr>
          <a:xfrm>
            <a:off x="6731248" y="2762965"/>
            <a:ext cx="2102406" cy="2761158"/>
            <a:chOff x="6354763" y="1885950"/>
            <a:chExt cx="1938337" cy="2598738"/>
          </a:xfrm>
        </p:grpSpPr>
        <p:grpSp>
          <p:nvGrpSpPr>
            <p:cNvPr id="67" name="그룹 66"/>
            <p:cNvGrpSpPr/>
            <p:nvPr/>
          </p:nvGrpSpPr>
          <p:grpSpPr>
            <a:xfrm>
              <a:off x="6354763" y="1885950"/>
              <a:ext cx="1938337" cy="2598738"/>
              <a:chOff x="6354763" y="1885950"/>
              <a:chExt cx="1938337" cy="2598738"/>
            </a:xfrm>
          </p:grpSpPr>
          <p:sp>
            <p:nvSpPr>
              <p:cNvPr id="4" name="Freeform 5"/>
              <p:cNvSpPr>
                <a:spLocks/>
              </p:cNvSpPr>
              <p:nvPr/>
            </p:nvSpPr>
            <p:spPr bwMode="auto">
              <a:xfrm>
                <a:off x="6354763" y="1885950"/>
                <a:ext cx="303212" cy="304800"/>
              </a:xfrm>
              <a:custGeom>
                <a:avLst/>
                <a:gdLst>
                  <a:gd name="T0" fmla="*/ 119 w 119"/>
                  <a:gd name="T1" fmla="*/ 1 h 119"/>
                  <a:gd name="T2" fmla="*/ 51 w 119"/>
                  <a:gd name="T3" fmla="*/ 69 h 119"/>
                  <a:gd name="T4" fmla="*/ 1 w 119"/>
                  <a:gd name="T5" fmla="*/ 119 h 119"/>
                  <a:gd name="T6" fmla="*/ 27 w 119"/>
                  <a:gd name="T7" fmla="*/ 44 h 119"/>
                  <a:gd name="T8" fmla="*/ 119 w 119"/>
                  <a:gd name="T9" fmla="*/ 1 h 119"/>
                </a:gdLst>
                <a:ahLst/>
                <a:cxnLst>
                  <a:cxn ang="0">
                    <a:pos x="T0" y="T1"/>
                  </a:cxn>
                  <a:cxn ang="0">
                    <a:pos x="T2" y="T3"/>
                  </a:cxn>
                  <a:cxn ang="0">
                    <a:pos x="T4" y="T5"/>
                  </a:cxn>
                  <a:cxn ang="0">
                    <a:pos x="T6" y="T7"/>
                  </a:cxn>
                  <a:cxn ang="0">
                    <a:pos x="T8" y="T9"/>
                  </a:cxn>
                </a:cxnLst>
                <a:rect l="0" t="0" r="r" b="b"/>
                <a:pathLst>
                  <a:path w="119" h="119">
                    <a:moveTo>
                      <a:pt x="119" y="1"/>
                    </a:moveTo>
                    <a:cubicBezTo>
                      <a:pt x="82" y="1"/>
                      <a:pt x="51" y="31"/>
                      <a:pt x="51" y="69"/>
                    </a:cubicBezTo>
                    <a:cubicBezTo>
                      <a:pt x="1" y="119"/>
                      <a:pt x="1" y="119"/>
                      <a:pt x="1" y="119"/>
                    </a:cubicBezTo>
                    <a:cubicBezTo>
                      <a:pt x="1" y="119"/>
                      <a:pt x="0" y="84"/>
                      <a:pt x="27" y="44"/>
                    </a:cubicBezTo>
                    <a:cubicBezTo>
                      <a:pt x="58" y="0"/>
                      <a:pt x="119" y="1"/>
                      <a:pt x="119" y="1"/>
                    </a:cubicBezTo>
                  </a:path>
                </a:pathLst>
              </a:custGeom>
              <a:pattFill prst="dkDnDiag">
                <a:fgClr>
                  <a:schemeClr val="accent3">
                    <a:lumMod val="65000"/>
                  </a:schemeClr>
                </a:fgClr>
                <a:bgClr>
                  <a:schemeClr val="accent3">
                    <a:lumMod val="50000"/>
                  </a:schemeClr>
                </a:bgClr>
              </a:pattFill>
              <a:ln w="3175">
                <a:solidFill>
                  <a:schemeClr val="accent3">
                    <a:lumMod val="50000"/>
                  </a:schemeClr>
                </a:solidFill>
              </a:ln>
            </p:spPr>
            <p:txBody>
              <a:bodyPr vert="horz" wrap="square" lIns="91440" tIns="45720" rIns="91440" bIns="45720" numCol="1" anchor="t" anchorCtr="0" compatLnSpc="1">
                <a:prstTxWarp prst="textNoShape">
                  <a:avLst/>
                </a:prstTxWarp>
              </a:bodyPr>
              <a:lstStyle/>
              <a:p>
                <a:endParaRPr lang="ko-KR" altLang="en-US" dirty="0"/>
              </a:p>
            </p:txBody>
          </p:sp>
          <p:sp>
            <p:nvSpPr>
              <p:cNvPr id="8" name="Freeform 8"/>
              <p:cNvSpPr>
                <a:spLocks/>
              </p:cNvSpPr>
              <p:nvPr/>
            </p:nvSpPr>
            <p:spPr bwMode="auto">
              <a:xfrm>
                <a:off x="6357938" y="2062163"/>
                <a:ext cx="127000" cy="2422525"/>
              </a:xfrm>
              <a:custGeom>
                <a:avLst/>
                <a:gdLst>
                  <a:gd name="T0" fmla="*/ 80 w 80"/>
                  <a:gd name="T1" fmla="*/ 0 h 1526"/>
                  <a:gd name="T2" fmla="*/ 0 w 80"/>
                  <a:gd name="T3" fmla="*/ 81 h 1526"/>
                  <a:gd name="T4" fmla="*/ 0 w 80"/>
                  <a:gd name="T5" fmla="*/ 1526 h 1526"/>
                  <a:gd name="T6" fmla="*/ 80 w 80"/>
                  <a:gd name="T7" fmla="*/ 1446 h 1526"/>
                  <a:gd name="T8" fmla="*/ 80 w 80"/>
                  <a:gd name="T9" fmla="*/ 0 h 1526"/>
                </a:gdLst>
                <a:ahLst/>
                <a:cxnLst>
                  <a:cxn ang="0">
                    <a:pos x="T0" y="T1"/>
                  </a:cxn>
                  <a:cxn ang="0">
                    <a:pos x="T2" y="T3"/>
                  </a:cxn>
                  <a:cxn ang="0">
                    <a:pos x="T4" y="T5"/>
                  </a:cxn>
                  <a:cxn ang="0">
                    <a:pos x="T6" y="T7"/>
                  </a:cxn>
                  <a:cxn ang="0">
                    <a:pos x="T8" y="T9"/>
                  </a:cxn>
                </a:cxnLst>
                <a:rect l="0" t="0" r="r" b="b"/>
                <a:pathLst>
                  <a:path w="80" h="1526">
                    <a:moveTo>
                      <a:pt x="80" y="0"/>
                    </a:moveTo>
                    <a:lnTo>
                      <a:pt x="0" y="81"/>
                    </a:lnTo>
                    <a:lnTo>
                      <a:pt x="0" y="1526"/>
                    </a:lnTo>
                    <a:lnTo>
                      <a:pt x="80" y="1446"/>
                    </a:lnTo>
                    <a:lnTo>
                      <a:pt x="80" y="0"/>
                    </a:lnTo>
                    <a:close/>
                  </a:path>
                </a:pathLst>
              </a:custGeom>
              <a:solidFill>
                <a:schemeClr val="accent4"/>
              </a:solidFill>
              <a:ln w="3175">
                <a:solidFill>
                  <a:schemeClr val="accent3">
                    <a:lumMod val="50000"/>
                  </a:schemeClr>
                </a:solidFill>
              </a:ln>
            </p:spPr>
            <p:txBody>
              <a:bodyPr vert="horz" wrap="square" lIns="91440" tIns="45720" rIns="91440" bIns="45720" numCol="1" anchor="t" anchorCtr="0" compatLnSpc="1">
                <a:prstTxWarp prst="textNoShape">
                  <a:avLst/>
                </a:prstTxWarp>
              </a:bodyPr>
              <a:lstStyle/>
              <a:p>
                <a:endParaRPr lang="ko-KR" altLang="en-US" dirty="0"/>
              </a:p>
            </p:txBody>
          </p:sp>
          <p:sp>
            <p:nvSpPr>
              <p:cNvPr id="9" name="Freeform 9"/>
              <p:cNvSpPr>
                <a:spLocks/>
              </p:cNvSpPr>
              <p:nvPr/>
            </p:nvSpPr>
            <p:spPr bwMode="auto">
              <a:xfrm>
                <a:off x="6357938" y="4357688"/>
                <a:ext cx="1806575" cy="127000"/>
              </a:xfrm>
              <a:custGeom>
                <a:avLst/>
                <a:gdLst>
                  <a:gd name="T0" fmla="*/ 80 w 1138"/>
                  <a:gd name="T1" fmla="*/ 0 h 80"/>
                  <a:gd name="T2" fmla="*/ 0 w 1138"/>
                  <a:gd name="T3" fmla="*/ 80 h 80"/>
                  <a:gd name="T4" fmla="*/ 1058 w 1138"/>
                  <a:gd name="T5" fmla="*/ 80 h 80"/>
                  <a:gd name="T6" fmla="*/ 1138 w 1138"/>
                  <a:gd name="T7" fmla="*/ 0 h 80"/>
                  <a:gd name="T8" fmla="*/ 80 w 1138"/>
                  <a:gd name="T9" fmla="*/ 0 h 80"/>
                </a:gdLst>
                <a:ahLst/>
                <a:cxnLst>
                  <a:cxn ang="0">
                    <a:pos x="T0" y="T1"/>
                  </a:cxn>
                  <a:cxn ang="0">
                    <a:pos x="T2" y="T3"/>
                  </a:cxn>
                  <a:cxn ang="0">
                    <a:pos x="T4" y="T5"/>
                  </a:cxn>
                  <a:cxn ang="0">
                    <a:pos x="T6" y="T7"/>
                  </a:cxn>
                  <a:cxn ang="0">
                    <a:pos x="T8" y="T9"/>
                  </a:cxn>
                </a:cxnLst>
                <a:rect l="0" t="0" r="r" b="b"/>
                <a:pathLst>
                  <a:path w="1138" h="80">
                    <a:moveTo>
                      <a:pt x="80" y="0"/>
                    </a:moveTo>
                    <a:lnTo>
                      <a:pt x="0" y="80"/>
                    </a:lnTo>
                    <a:lnTo>
                      <a:pt x="1058" y="80"/>
                    </a:lnTo>
                    <a:lnTo>
                      <a:pt x="1138" y="0"/>
                    </a:lnTo>
                    <a:lnTo>
                      <a:pt x="80" y="0"/>
                    </a:lnTo>
                    <a:close/>
                  </a:path>
                </a:pathLst>
              </a:custGeom>
              <a:solidFill>
                <a:schemeClr val="accent4"/>
              </a:solidFill>
              <a:ln w="3175" cap="flat" cmpd="sng" algn="ctr">
                <a:solidFill>
                  <a:schemeClr val="accent3">
                    <a:lumMod val="5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800" b="1" dirty="0">
                  <a:gradFill>
                    <a:gsLst>
                      <a:gs pos="0">
                        <a:schemeClr val="tx2"/>
                      </a:gs>
                      <a:gs pos="100000">
                        <a:schemeClr val="tx2"/>
                      </a:gs>
                    </a:gsLst>
                    <a:lin ang="5400000" scaled="0"/>
                  </a:gradFill>
                  <a:latin typeface="Roboto Condensed Regular"/>
                </a:endParaRPr>
              </a:p>
            </p:txBody>
          </p:sp>
          <p:sp>
            <p:nvSpPr>
              <p:cNvPr id="14" name="Freeform 13"/>
              <p:cNvSpPr>
                <a:spLocks/>
              </p:cNvSpPr>
              <p:nvPr/>
            </p:nvSpPr>
            <p:spPr bwMode="auto">
              <a:xfrm>
                <a:off x="6484938" y="1889125"/>
                <a:ext cx="1679575" cy="2468563"/>
              </a:xfrm>
              <a:custGeom>
                <a:avLst/>
                <a:gdLst>
                  <a:gd name="T0" fmla="*/ 0 w 659"/>
                  <a:gd name="T1" fmla="*/ 967 h 967"/>
                  <a:gd name="T2" fmla="*/ 659 w 659"/>
                  <a:gd name="T3" fmla="*/ 967 h 967"/>
                  <a:gd name="T4" fmla="*/ 659 w 659"/>
                  <a:gd name="T5" fmla="*/ 0 h 967"/>
                  <a:gd name="T6" fmla="*/ 68 w 659"/>
                  <a:gd name="T7" fmla="*/ 0 h 967"/>
                  <a:gd name="T8" fmla="*/ 0 w 659"/>
                  <a:gd name="T9" fmla="*/ 68 h 967"/>
                  <a:gd name="T10" fmla="*/ 0 w 659"/>
                  <a:gd name="T11" fmla="*/ 967 h 967"/>
                </a:gdLst>
                <a:ahLst/>
                <a:cxnLst>
                  <a:cxn ang="0">
                    <a:pos x="T0" y="T1"/>
                  </a:cxn>
                  <a:cxn ang="0">
                    <a:pos x="T2" y="T3"/>
                  </a:cxn>
                  <a:cxn ang="0">
                    <a:pos x="T4" y="T5"/>
                  </a:cxn>
                  <a:cxn ang="0">
                    <a:pos x="T6" y="T7"/>
                  </a:cxn>
                  <a:cxn ang="0">
                    <a:pos x="T8" y="T9"/>
                  </a:cxn>
                  <a:cxn ang="0">
                    <a:pos x="T10" y="T11"/>
                  </a:cxn>
                </a:cxnLst>
                <a:rect l="0" t="0" r="r" b="b"/>
                <a:pathLst>
                  <a:path w="659" h="967">
                    <a:moveTo>
                      <a:pt x="0" y="967"/>
                    </a:moveTo>
                    <a:cubicBezTo>
                      <a:pt x="659" y="967"/>
                      <a:pt x="659" y="967"/>
                      <a:pt x="659" y="967"/>
                    </a:cubicBezTo>
                    <a:cubicBezTo>
                      <a:pt x="659" y="0"/>
                      <a:pt x="659" y="0"/>
                      <a:pt x="659" y="0"/>
                    </a:cubicBezTo>
                    <a:cubicBezTo>
                      <a:pt x="68" y="0"/>
                      <a:pt x="68" y="0"/>
                      <a:pt x="68" y="0"/>
                    </a:cubicBezTo>
                    <a:cubicBezTo>
                      <a:pt x="31" y="0"/>
                      <a:pt x="0" y="30"/>
                      <a:pt x="0" y="68"/>
                    </a:cubicBezTo>
                    <a:lnTo>
                      <a:pt x="0" y="967"/>
                    </a:lnTo>
                    <a:close/>
                  </a:path>
                </a:pathLst>
              </a:custGeom>
              <a:solidFill>
                <a:schemeClr val="accent1">
                  <a:lumMod val="20000"/>
                  <a:lumOff val="80000"/>
                </a:schemeClr>
              </a:solidFill>
              <a:ln w="3175" cap="flat" cmpd="sng" algn="ctr">
                <a:solidFill>
                  <a:schemeClr val="accent3">
                    <a:lumMod val="5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800" b="1" dirty="0">
                  <a:gradFill>
                    <a:gsLst>
                      <a:gs pos="0">
                        <a:schemeClr val="tx2"/>
                      </a:gs>
                      <a:gs pos="100000">
                        <a:schemeClr val="tx2"/>
                      </a:gs>
                    </a:gsLst>
                    <a:lin ang="5400000" scaled="0"/>
                  </a:gradFill>
                  <a:latin typeface="Roboto Condensed Regular"/>
                </a:endParaRPr>
              </a:p>
            </p:txBody>
          </p:sp>
          <p:sp>
            <p:nvSpPr>
              <p:cNvPr id="116" name="Freeform 13"/>
              <p:cNvSpPr>
                <a:spLocks/>
              </p:cNvSpPr>
              <p:nvPr/>
            </p:nvSpPr>
            <p:spPr bwMode="auto">
              <a:xfrm>
                <a:off x="6484938" y="1889125"/>
                <a:ext cx="1679575" cy="273049"/>
              </a:xfrm>
              <a:custGeom>
                <a:avLst/>
                <a:gdLst/>
                <a:ahLst/>
                <a:cxnLst/>
                <a:rect l="l" t="t" r="r" b="b"/>
                <a:pathLst>
                  <a:path w="1679575" h="273049">
                    <a:moveTo>
                      <a:pt x="173310" y="0"/>
                    </a:moveTo>
                    <a:cubicBezTo>
                      <a:pt x="173310" y="0"/>
                      <a:pt x="173310" y="0"/>
                      <a:pt x="1679575" y="0"/>
                    </a:cubicBezTo>
                    <a:cubicBezTo>
                      <a:pt x="1679575" y="0"/>
                      <a:pt x="1679575" y="0"/>
                      <a:pt x="1679575" y="273049"/>
                    </a:cubicBezTo>
                    <a:lnTo>
                      <a:pt x="0" y="273049"/>
                    </a:lnTo>
                    <a:lnTo>
                      <a:pt x="0" y="173591"/>
                    </a:lnTo>
                    <a:cubicBezTo>
                      <a:pt x="0" y="76584"/>
                      <a:pt x="79009" y="0"/>
                      <a:pt x="173310" y="0"/>
                    </a:cubicBezTo>
                    <a:close/>
                  </a:path>
                </a:pathLst>
              </a:custGeom>
              <a:pattFill prst="dkUpDiag">
                <a:fgClr>
                  <a:srgbClr val="7030A0"/>
                </a:fgClr>
                <a:bgClr>
                  <a:schemeClr val="accent3">
                    <a:lumMod val="65000"/>
                  </a:schemeClr>
                </a:bgClr>
              </a:patt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dirty="0"/>
              </a:p>
            </p:txBody>
          </p:sp>
          <p:sp>
            <p:nvSpPr>
              <p:cNvPr id="15" name="Rectangle 14"/>
              <p:cNvSpPr>
                <a:spLocks noChangeArrowheads="1"/>
              </p:cNvSpPr>
              <p:nvPr/>
            </p:nvSpPr>
            <p:spPr bwMode="auto">
              <a:xfrm>
                <a:off x="6421438" y="2143125"/>
                <a:ext cx="1871662" cy="382588"/>
              </a:xfrm>
              <a:prstGeom prst="rect">
                <a:avLst/>
              </a:prstGeom>
              <a:gradFill>
                <a:gsLst>
                  <a:gs pos="0">
                    <a:schemeClr val="accent1">
                      <a:lumMod val="80000"/>
                      <a:lumOff val="20000"/>
                    </a:schemeClr>
                  </a:gs>
                  <a:gs pos="50000">
                    <a:schemeClr val="accent1"/>
                  </a:gs>
                  <a:gs pos="100000">
                    <a:schemeClr val="accent1"/>
                  </a:gs>
                </a:gsLst>
                <a:lin ang="2700000" scaled="0"/>
              </a:gradFill>
              <a:ln w="6350" cap="rnd" cmpd="sng" algn="ctr">
                <a:solidFill>
                  <a:schemeClr val="accent1">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6" name="Freeform 15"/>
              <p:cNvSpPr>
                <a:spLocks/>
              </p:cNvSpPr>
              <p:nvPr/>
            </p:nvSpPr>
            <p:spPr bwMode="auto">
              <a:xfrm>
                <a:off x="8164513" y="2525713"/>
                <a:ext cx="128587" cy="127000"/>
              </a:xfrm>
              <a:custGeom>
                <a:avLst/>
                <a:gdLst>
                  <a:gd name="T0" fmla="*/ 0 w 81"/>
                  <a:gd name="T1" fmla="*/ 0 h 80"/>
                  <a:gd name="T2" fmla="*/ 81 w 81"/>
                  <a:gd name="T3" fmla="*/ 0 h 80"/>
                  <a:gd name="T4" fmla="*/ 0 w 81"/>
                  <a:gd name="T5" fmla="*/ 80 h 80"/>
                  <a:gd name="T6" fmla="*/ 0 w 81"/>
                  <a:gd name="T7" fmla="*/ 0 h 80"/>
                </a:gdLst>
                <a:ahLst/>
                <a:cxnLst>
                  <a:cxn ang="0">
                    <a:pos x="T0" y="T1"/>
                  </a:cxn>
                  <a:cxn ang="0">
                    <a:pos x="T2" y="T3"/>
                  </a:cxn>
                  <a:cxn ang="0">
                    <a:pos x="T4" y="T5"/>
                  </a:cxn>
                  <a:cxn ang="0">
                    <a:pos x="T6" y="T7"/>
                  </a:cxn>
                </a:cxnLst>
                <a:rect l="0" t="0" r="r" b="b"/>
                <a:pathLst>
                  <a:path w="81" h="80">
                    <a:moveTo>
                      <a:pt x="0" y="0"/>
                    </a:moveTo>
                    <a:lnTo>
                      <a:pt x="81" y="0"/>
                    </a:lnTo>
                    <a:lnTo>
                      <a:pt x="0" y="80"/>
                    </a:lnTo>
                    <a:lnTo>
                      <a:pt x="0" y="0"/>
                    </a:lnTo>
                    <a:close/>
                  </a:path>
                </a:pathLst>
              </a:custGeom>
              <a:pattFill prst="ltDnDiag">
                <a:fgClr>
                  <a:schemeClr val="accent1">
                    <a:lumMod val="75000"/>
                  </a:schemeClr>
                </a:fgClr>
                <a:bgClr>
                  <a:schemeClr val="accent1">
                    <a:lumMod val="50000"/>
                  </a:schemeClr>
                </a:bgClr>
              </a:pattFill>
              <a:ln w="6350" cap="rnd" cmpd="sng" algn="ctr">
                <a:solidFill>
                  <a:schemeClr val="accent1">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22" name="Rectangle 21"/>
              <p:cNvSpPr>
                <a:spLocks noChangeArrowheads="1"/>
              </p:cNvSpPr>
              <p:nvPr/>
            </p:nvSpPr>
            <p:spPr bwMode="auto">
              <a:xfrm>
                <a:off x="6421438" y="2525713"/>
                <a:ext cx="1743075" cy="63500"/>
              </a:xfrm>
              <a:prstGeom prst="rect">
                <a:avLst/>
              </a:prstGeom>
              <a:solidFill>
                <a:srgbClr val="000000">
                  <a:alpha val="10196"/>
                </a:srgbClr>
              </a:solidFill>
              <a:ln w="9525">
                <a:noFill/>
                <a:miter lim="800000"/>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nvGrpSpPr>
              <p:cNvPr id="132" name="그룹 131"/>
              <p:cNvGrpSpPr/>
              <p:nvPr/>
            </p:nvGrpSpPr>
            <p:grpSpPr>
              <a:xfrm>
                <a:off x="6492980" y="2235200"/>
                <a:ext cx="1692169" cy="1936749"/>
                <a:chOff x="2987780" y="2292350"/>
                <a:chExt cx="1692169" cy="1936749"/>
              </a:xfrm>
            </p:grpSpPr>
            <p:sp>
              <p:nvSpPr>
                <p:cNvPr id="133" name="TextBox 132"/>
                <p:cNvSpPr txBox="1"/>
                <p:nvPr/>
              </p:nvSpPr>
              <p:spPr>
                <a:xfrm>
                  <a:off x="3131800" y="3002896"/>
                  <a:ext cx="1426250" cy="1226203"/>
                </a:xfrm>
                <a:prstGeom prst="rect">
                  <a:avLst/>
                </a:prstGeom>
                <a:noFill/>
              </p:spPr>
              <p:txBody>
                <a:bodyPr wrap="square" lIns="0" tIns="0" rIns="0" bIns="0" rtlCol="0">
                  <a:noAutofit/>
                </a:bodyPr>
                <a:lstStyle/>
                <a:p>
                  <a:pPr lvl="0">
                    <a:buClr>
                      <a:schemeClr val="bg2"/>
                    </a:buClr>
                  </a:pPr>
                  <a:r>
                    <a:rPr lang="en-US" altLang="ko-KR" sz="1200" b="1" dirty="0">
                      <a:latin typeface="Bebas Neue"/>
                      <a:ea typeface="Roboto Light" pitchFamily="2" charset="0"/>
                      <a:cs typeface="Times New Roman" panose="02020603050405020304" pitchFamily="18" charset="0"/>
                    </a:rPr>
                    <a:t> s</a:t>
                  </a:r>
                  <a:r>
                    <a:rPr lang="lt-LT" altLang="ko-KR" sz="1200" b="1" dirty="0">
                      <a:latin typeface="Times New Roman" panose="02020603050405020304" pitchFamily="18" charset="0"/>
                      <a:ea typeface="Roboto Light" pitchFamily="2" charset="0"/>
                      <a:cs typeface="Times New Roman" panose="02020603050405020304" pitchFamily="18" charset="0"/>
                    </a:rPr>
                    <a:t>ąlygos</a:t>
                  </a:r>
                  <a:r>
                    <a:rPr lang="lt-LT" altLang="ko-KR" sz="1200" dirty="0">
                      <a:latin typeface="Times New Roman" panose="02020603050405020304" pitchFamily="18" charset="0"/>
                      <a:ea typeface="Roboto Light" pitchFamily="2" charset="0"/>
                      <a:cs typeface="Times New Roman" panose="02020603050405020304" pitchFamily="18" charset="0"/>
                    </a:rPr>
                    <a:t>, </a:t>
                  </a:r>
                  <a:r>
                    <a:rPr lang="lt-LT" altLang="ko-KR" sz="1200" b="1" dirty="0">
                      <a:latin typeface="Times New Roman" panose="02020603050405020304" pitchFamily="18" charset="0"/>
                      <a:ea typeface="Roboto Light" pitchFamily="2" charset="0"/>
                      <a:cs typeface="Times New Roman" panose="02020603050405020304" pitchFamily="18" charset="0"/>
                    </a:rPr>
                    <a:t>įvykiai</a:t>
                  </a:r>
                  <a:r>
                    <a:rPr lang="lt-LT" altLang="ko-KR" sz="1200" dirty="0">
                      <a:latin typeface="Times New Roman" panose="02020603050405020304" pitchFamily="18" charset="0"/>
                      <a:ea typeface="Roboto Light" pitchFamily="2" charset="0"/>
                      <a:cs typeface="Times New Roman" panose="02020603050405020304" pitchFamily="18" charset="0"/>
                    </a:rPr>
                    <a:t> ir </a:t>
                  </a:r>
                  <a:r>
                    <a:rPr lang="lt-LT" altLang="ko-KR" sz="1200" b="1" dirty="0">
                      <a:latin typeface="Times New Roman" panose="02020603050405020304" pitchFamily="18" charset="0"/>
                      <a:ea typeface="Roboto Light" pitchFamily="2" charset="0"/>
                      <a:cs typeface="Times New Roman" panose="02020603050405020304" pitchFamily="18" charset="0"/>
                    </a:rPr>
                    <a:t>aplinkybės</a:t>
                  </a:r>
                  <a:r>
                    <a:rPr lang="lt-LT" altLang="ko-KR" sz="1200" dirty="0">
                      <a:latin typeface="Times New Roman" panose="02020603050405020304" pitchFamily="18" charset="0"/>
                      <a:ea typeface="Roboto Light" pitchFamily="2" charset="0"/>
                      <a:cs typeface="Times New Roman" panose="02020603050405020304" pitchFamily="18" charset="0"/>
                    </a:rPr>
                    <a:t>, galinčios sudaryti prielaidų korupcijai atsirasti.</a:t>
                  </a:r>
                  <a:endParaRPr lang="pt-BR" altLang="ko-KR" sz="1200" dirty="0">
                    <a:latin typeface="Bebas Neue"/>
                    <a:ea typeface="Roboto Light" pitchFamily="2" charset="0"/>
                    <a:cs typeface="Times New Roman" panose="02020603050405020304" pitchFamily="18" charset="0"/>
                  </a:endParaRPr>
                </a:p>
              </p:txBody>
            </p:sp>
            <p:sp>
              <p:nvSpPr>
                <p:cNvPr id="135" name="TextBox 134"/>
                <p:cNvSpPr txBox="1"/>
                <p:nvPr/>
              </p:nvSpPr>
              <p:spPr>
                <a:xfrm>
                  <a:off x="2987780" y="2292350"/>
                  <a:ext cx="1692169" cy="196849"/>
                </a:xfrm>
                <a:prstGeom prst="rect">
                  <a:avLst/>
                </a:prstGeom>
                <a:noFill/>
              </p:spPr>
              <p:txBody>
                <a:bodyPr wrap="square" lIns="0" tIns="0" rIns="0" bIns="0" rtlCol="0">
                  <a:noAutofit/>
                </a:bodyPr>
                <a:lstStyle/>
                <a:p>
                  <a:pPr lvl="0" algn="ctr"/>
                  <a:endParaRPr lang="ko-KR" altLang="en-US" sz="1200" b="1" dirty="0">
                    <a:gradFill>
                      <a:gsLst>
                        <a:gs pos="0">
                          <a:schemeClr val="accent3"/>
                        </a:gs>
                        <a:gs pos="100000">
                          <a:schemeClr val="accent3"/>
                        </a:gs>
                      </a:gsLst>
                      <a:lin ang="5400000" scaled="0"/>
                    </a:gradFill>
                    <a:latin typeface="Roboto Condensed Regular"/>
                  </a:endParaRPr>
                </a:p>
              </p:txBody>
            </p:sp>
          </p:grpSp>
        </p:grpSp>
        <p:sp>
          <p:nvSpPr>
            <p:cNvPr id="78" name="Freeform 57"/>
            <p:cNvSpPr>
              <a:spLocks noEditPoints="1"/>
            </p:cNvSpPr>
            <p:nvPr/>
          </p:nvSpPr>
          <p:spPr bwMode="auto">
            <a:xfrm>
              <a:off x="7544913" y="3699038"/>
              <a:ext cx="324350" cy="335896"/>
            </a:xfrm>
            <a:custGeom>
              <a:avLst/>
              <a:gdLst/>
              <a:ahLst/>
              <a:cxnLst>
                <a:cxn ang="0">
                  <a:pos x="142" y="175"/>
                </a:cxn>
                <a:cxn ang="0">
                  <a:pos x="147" y="179"/>
                </a:cxn>
                <a:cxn ang="0">
                  <a:pos x="203" y="210"/>
                </a:cxn>
                <a:cxn ang="0">
                  <a:pos x="202" y="146"/>
                </a:cxn>
                <a:cxn ang="0">
                  <a:pos x="200" y="140"/>
                </a:cxn>
                <a:cxn ang="0">
                  <a:pos x="194" y="130"/>
                </a:cxn>
                <a:cxn ang="0">
                  <a:pos x="136" y="165"/>
                </a:cxn>
                <a:cxn ang="0">
                  <a:pos x="142" y="175"/>
                </a:cxn>
                <a:cxn ang="0">
                  <a:pos x="175" y="130"/>
                </a:cxn>
                <a:cxn ang="0">
                  <a:pos x="189" y="122"/>
                </a:cxn>
                <a:cxn ang="0">
                  <a:pos x="129" y="23"/>
                </a:cxn>
                <a:cxn ang="0">
                  <a:pos x="115" y="32"/>
                </a:cxn>
                <a:cxn ang="0">
                  <a:pos x="175" y="130"/>
                </a:cxn>
                <a:cxn ang="0">
                  <a:pos x="169" y="134"/>
                </a:cxn>
                <a:cxn ang="0">
                  <a:pos x="109" y="36"/>
                </a:cxn>
                <a:cxn ang="0">
                  <a:pos x="92" y="46"/>
                </a:cxn>
                <a:cxn ang="0">
                  <a:pos x="151" y="145"/>
                </a:cxn>
                <a:cxn ang="0">
                  <a:pos x="169" y="134"/>
                </a:cxn>
                <a:cxn ang="0">
                  <a:pos x="72" y="58"/>
                </a:cxn>
                <a:cxn ang="0">
                  <a:pos x="131" y="157"/>
                </a:cxn>
                <a:cxn ang="0">
                  <a:pos x="145" y="148"/>
                </a:cxn>
                <a:cxn ang="0">
                  <a:pos x="86" y="50"/>
                </a:cxn>
                <a:cxn ang="0">
                  <a:pos x="72" y="58"/>
                </a:cxn>
                <a:cxn ang="0">
                  <a:pos x="67" y="50"/>
                </a:cxn>
                <a:cxn ang="0">
                  <a:pos x="124" y="15"/>
                </a:cxn>
                <a:cxn ang="0">
                  <a:pos x="120" y="8"/>
                </a:cxn>
                <a:cxn ang="0">
                  <a:pos x="102" y="4"/>
                </a:cxn>
                <a:cxn ang="0">
                  <a:pos x="67" y="25"/>
                </a:cxn>
                <a:cxn ang="0">
                  <a:pos x="62" y="43"/>
                </a:cxn>
                <a:cxn ang="0">
                  <a:pos x="67" y="50"/>
                </a:cxn>
                <a:cxn ang="0">
                  <a:pos x="0" y="210"/>
                </a:cxn>
                <a:cxn ang="0">
                  <a:pos x="155" y="210"/>
                </a:cxn>
                <a:cxn ang="0">
                  <a:pos x="155" y="198"/>
                </a:cxn>
                <a:cxn ang="0">
                  <a:pos x="0" y="198"/>
                </a:cxn>
                <a:cxn ang="0">
                  <a:pos x="0" y="210"/>
                </a:cxn>
              </a:cxnLst>
              <a:rect l="0" t="0" r="r" b="b"/>
              <a:pathLst>
                <a:path w="203" h="210">
                  <a:moveTo>
                    <a:pt x="142" y="175"/>
                  </a:moveTo>
                  <a:cubicBezTo>
                    <a:pt x="143" y="177"/>
                    <a:pt x="145" y="178"/>
                    <a:pt x="147" y="179"/>
                  </a:cubicBezTo>
                  <a:cubicBezTo>
                    <a:pt x="203" y="210"/>
                    <a:pt x="203" y="210"/>
                    <a:pt x="203" y="210"/>
                  </a:cubicBezTo>
                  <a:cubicBezTo>
                    <a:pt x="202" y="146"/>
                    <a:pt x="202" y="146"/>
                    <a:pt x="202" y="146"/>
                  </a:cubicBezTo>
                  <a:cubicBezTo>
                    <a:pt x="202" y="144"/>
                    <a:pt x="201" y="142"/>
                    <a:pt x="200" y="140"/>
                  </a:cubicBezTo>
                  <a:cubicBezTo>
                    <a:pt x="194" y="130"/>
                    <a:pt x="194" y="130"/>
                    <a:pt x="194" y="130"/>
                  </a:cubicBezTo>
                  <a:cubicBezTo>
                    <a:pt x="136" y="165"/>
                    <a:pt x="136" y="165"/>
                    <a:pt x="136" y="165"/>
                  </a:cubicBezTo>
                  <a:lnTo>
                    <a:pt x="142" y="175"/>
                  </a:lnTo>
                  <a:close/>
                  <a:moveTo>
                    <a:pt x="175" y="130"/>
                  </a:moveTo>
                  <a:cubicBezTo>
                    <a:pt x="189" y="122"/>
                    <a:pt x="189" y="122"/>
                    <a:pt x="189" y="122"/>
                  </a:cubicBezTo>
                  <a:cubicBezTo>
                    <a:pt x="129" y="23"/>
                    <a:pt x="129" y="23"/>
                    <a:pt x="129" y="23"/>
                  </a:cubicBezTo>
                  <a:cubicBezTo>
                    <a:pt x="115" y="32"/>
                    <a:pt x="115" y="32"/>
                    <a:pt x="115" y="32"/>
                  </a:cubicBezTo>
                  <a:lnTo>
                    <a:pt x="175" y="130"/>
                  </a:lnTo>
                  <a:close/>
                  <a:moveTo>
                    <a:pt x="169" y="134"/>
                  </a:moveTo>
                  <a:cubicBezTo>
                    <a:pt x="109" y="36"/>
                    <a:pt x="109" y="36"/>
                    <a:pt x="109" y="36"/>
                  </a:cubicBezTo>
                  <a:cubicBezTo>
                    <a:pt x="92" y="46"/>
                    <a:pt x="92" y="46"/>
                    <a:pt x="92" y="46"/>
                  </a:cubicBezTo>
                  <a:cubicBezTo>
                    <a:pt x="151" y="145"/>
                    <a:pt x="151" y="145"/>
                    <a:pt x="151" y="145"/>
                  </a:cubicBezTo>
                  <a:lnTo>
                    <a:pt x="169" y="134"/>
                  </a:lnTo>
                  <a:close/>
                  <a:moveTo>
                    <a:pt x="72" y="58"/>
                  </a:moveTo>
                  <a:cubicBezTo>
                    <a:pt x="131" y="157"/>
                    <a:pt x="131" y="157"/>
                    <a:pt x="131" y="157"/>
                  </a:cubicBezTo>
                  <a:cubicBezTo>
                    <a:pt x="145" y="148"/>
                    <a:pt x="145" y="148"/>
                    <a:pt x="145" y="148"/>
                  </a:cubicBezTo>
                  <a:cubicBezTo>
                    <a:pt x="86" y="50"/>
                    <a:pt x="86" y="50"/>
                    <a:pt x="86" y="50"/>
                  </a:cubicBezTo>
                  <a:lnTo>
                    <a:pt x="72" y="58"/>
                  </a:lnTo>
                  <a:close/>
                  <a:moveTo>
                    <a:pt x="67" y="50"/>
                  </a:moveTo>
                  <a:cubicBezTo>
                    <a:pt x="124" y="15"/>
                    <a:pt x="124" y="15"/>
                    <a:pt x="124" y="15"/>
                  </a:cubicBezTo>
                  <a:cubicBezTo>
                    <a:pt x="120" y="8"/>
                    <a:pt x="120" y="8"/>
                    <a:pt x="120" y="8"/>
                  </a:cubicBezTo>
                  <a:cubicBezTo>
                    <a:pt x="116" y="2"/>
                    <a:pt x="108" y="0"/>
                    <a:pt x="102" y="4"/>
                  </a:cubicBezTo>
                  <a:cubicBezTo>
                    <a:pt x="67" y="25"/>
                    <a:pt x="67" y="25"/>
                    <a:pt x="67" y="25"/>
                  </a:cubicBezTo>
                  <a:cubicBezTo>
                    <a:pt x="61" y="29"/>
                    <a:pt x="59" y="37"/>
                    <a:pt x="62" y="43"/>
                  </a:cubicBezTo>
                  <a:lnTo>
                    <a:pt x="67" y="50"/>
                  </a:lnTo>
                  <a:close/>
                  <a:moveTo>
                    <a:pt x="0" y="210"/>
                  </a:moveTo>
                  <a:cubicBezTo>
                    <a:pt x="155" y="210"/>
                    <a:pt x="155" y="210"/>
                    <a:pt x="155" y="210"/>
                  </a:cubicBezTo>
                  <a:cubicBezTo>
                    <a:pt x="155" y="198"/>
                    <a:pt x="155" y="198"/>
                    <a:pt x="155" y="198"/>
                  </a:cubicBezTo>
                  <a:cubicBezTo>
                    <a:pt x="0" y="198"/>
                    <a:pt x="0" y="198"/>
                    <a:pt x="0" y="198"/>
                  </a:cubicBezTo>
                  <a:lnTo>
                    <a:pt x="0" y="21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grpSp>
      <p:grpSp>
        <p:nvGrpSpPr>
          <p:cNvPr id="74" name="그룹 73"/>
          <p:cNvGrpSpPr/>
          <p:nvPr/>
        </p:nvGrpSpPr>
        <p:grpSpPr>
          <a:xfrm>
            <a:off x="2621890" y="2746376"/>
            <a:ext cx="2186648" cy="2777747"/>
            <a:chOff x="2871788" y="1889125"/>
            <a:chExt cx="1936750" cy="2595563"/>
          </a:xfrm>
        </p:grpSpPr>
        <p:grpSp>
          <p:nvGrpSpPr>
            <p:cNvPr id="66" name="그룹 65"/>
            <p:cNvGrpSpPr/>
            <p:nvPr/>
          </p:nvGrpSpPr>
          <p:grpSpPr>
            <a:xfrm>
              <a:off x="2871788" y="1889125"/>
              <a:ext cx="1936750" cy="2595563"/>
              <a:chOff x="2871788" y="1889125"/>
              <a:chExt cx="1936750" cy="2595563"/>
            </a:xfrm>
          </p:grpSpPr>
          <p:sp>
            <p:nvSpPr>
              <p:cNvPr id="5" name="Freeform 6"/>
              <p:cNvSpPr>
                <a:spLocks/>
              </p:cNvSpPr>
              <p:nvPr/>
            </p:nvSpPr>
            <p:spPr bwMode="auto">
              <a:xfrm>
                <a:off x="4678363" y="1889125"/>
                <a:ext cx="130175" cy="2595563"/>
              </a:xfrm>
              <a:custGeom>
                <a:avLst/>
                <a:gdLst>
                  <a:gd name="T0" fmla="*/ 0 w 82"/>
                  <a:gd name="T1" fmla="*/ 0 h 1635"/>
                  <a:gd name="T2" fmla="*/ 82 w 82"/>
                  <a:gd name="T3" fmla="*/ 80 h 1635"/>
                  <a:gd name="T4" fmla="*/ 82 w 82"/>
                  <a:gd name="T5" fmla="*/ 1635 h 1635"/>
                  <a:gd name="T6" fmla="*/ 0 w 82"/>
                  <a:gd name="T7" fmla="*/ 1555 h 1635"/>
                  <a:gd name="T8" fmla="*/ 0 w 82"/>
                  <a:gd name="T9" fmla="*/ 0 h 1635"/>
                </a:gdLst>
                <a:ahLst/>
                <a:cxnLst>
                  <a:cxn ang="0">
                    <a:pos x="T0" y="T1"/>
                  </a:cxn>
                  <a:cxn ang="0">
                    <a:pos x="T2" y="T3"/>
                  </a:cxn>
                  <a:cxn ang="0">
                    <a:pos x="T4" y="T5"/>
                  </a:cxn>
                  <a:cxn ang="0">
                    <a:pos x="T6" y="T7"/>
                  </a:cxn>
                  <a:cxn ang="0">
                    <a:pos x="T8" y="T9"/>
                  </a:cxn>
                </a:cxnLst>
                <a:rect l="0" t="0" r="r" b="b"/>
                <a:pathLst>
                  <a:path w="82" h="1635">
                    <a:moveTo>
                      <a:pt x="0" y="0"/>
                    </a:moveTo>
                    <a:lnTo>
                      <a:pt x="82" y="80"/>
                    </a:lnTo>
                    <a:lnTo>
                      <a:pt x="82" y="1635"/>
                    </a:lnTo>
                    <a:lnTo>
                      <a:pt x="0" y="1555"/>
                    </a:lnTo>
                    <a:lnTo>
                      <a:pt x="0" y="0"/>
                    </a:lnTo>
                    <a:close/>
                  </a:path>
                </a:pathLst>
              </a:custGeom>
              <a:solidFill>
                <a:schemeClr val="accent4"/>
              </a:solidFill>
              <a:ln w="3175">
                <a:solidFill>
                  <a:schemeClr val="accent3">
                    <a:lumMod val="50000"/>
                  </a:schemeClr>
                </a:solidFill>
              </a:ln>
            </p:spPr>
            <p:txBody>
              <a:bodyPr vert="horz" wrap="square" lIns="91440" tIns="45720" rIns="91440" bIns="45720" numCol="1" anchor="t" anchorCtr="0" compatLnSpc="1">
                <a:prstTxWarp prst="textNoShape">
                  <a:avLst/>
                </a:prstTxWarp>
              </a:bodyPr>
              <a:lstStyle/>
              <a:p>
                <a:endParaRPr lang="ko-KR" altLang="en-US" dirty="0"/>
              </a:p>
            </p:txBody>
          </p:sp>
          <p:sp>
            <p:nvSpPr>
              <p:cNvPr id="7" name="Freeform 7"/>
              <p:cNvSpPr>
                <a:spLocks/>
              </p:cNvSpPr>
              <p:nvPr/>
            </p:nvSpPr>
            <p:spPr bwMode="auto">
              <a:xfrm>
                <a:off x="3001963" y="4357688"/>
                <a:ext cx="1806575" cy="127000"/>
              </a:xfrm>
              <a:custGeom>
                <a:avLst/>
                <a:gdLst>
                  <a:gd name="T0" fmla="*/ 1056 w 1138"/>
                  <a:gd name="T1" fmla="*/ 0 h 80"/>
                  <a:gd name="T2" fmla="*/ 1138 w 1138"/>
                  <a:gd name="T3" fmla="*/ 80 h 80"/>
                  <a:gd name="T4" fmla="*/ 80 w 1138"/>
                  <a:gd name="T5" fmla="*/ 80 h 80"/>
                  <a:gd name="T6" fmla="*/ 0 w 1138"/>
                  <a:gd name="T7" fmla="*/ 0 h 80"/>
                  <a:gd name="T8" fmla="*/ 1056 w 1138"/>
                  <a:gd name="T9" fmla="*/ 0 h 80"/>
                </a:gdLst>
                <a:ahLst/>
                <a:cxnLst>
                  <a:cxn ang="0">
                    <a:pos x="T0" y="T1"/>
                  </a:cxn>
                  <a:cxn ang="0">
                    <a:pos x="T2" y="T3"/>
                  </a:cxn>
                  <a:cxn ang="0">
                    <a:pos x="T4" y="T5"/>
                  </a:cxn>
                  <a:cxn ang="0">
                    <a:pos x="T6" y="T7"/>
                  </a:cxn>
                  <a:cxn ang="0">
                    <a:pos x="T8" y="T9"/>
                  </a:cxn>
                </a:cxnLst>
                <a:rect l="0" t="0" r="r" b="b"/>
                <a:pathLst>
                  <a:path w="1138" h="80">
                    <a:moveTo>
                      <a:pt x="1056" y="0"/>
                    </a:moveTo>
                    <a:lnTo>
                      <a:pt x="1138" y="80"/>
                    </a:lnTo>
                    <a:lnTo>
                      <a:pt x="80" y="80"/>
                    </a:lnTo>
                    <a:lnTo>
                      <a:pt x="0" y="0"/>
                    </a:lnTo>
                    <a:lnTo>
                      <a:pt x="1056" y="0"/>
                    </a:lnTo>
                    <a:close/>
                  </a:path>
                </a:pathLst>
              </a:custGeom>
              <a:solidFill>
                <a:schemeClr val="accent4"/>
              </a:solidFill>
              <a:ln w="3175" cap="flat" cmpd="sng" algn="ctr">
                <a:solidFill>
                  <a:schemeClr val="accent3">
                    <a:lumMod val="5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800" b="1" dirty="0">
                  <a:gradFill>
                    <a:gsLst>
                      <a:gs pos="0">
                        <a:schemeClr val="tx2"/>
                      </a:gs>
                      <a:gs pos="100000">
                        <a:schemeClr val="tx2"/>
                      </a:gs>
                    </a:gsLst>
                    <a:lin ang="5400000" scaled="0"/>
                  </a:gradFill>
                  <a:latin typeface="Roboto Condensed Regular"/>
                </a:endParaRPr>
              </a:p>
            </p:txBody>
          </p:sp>
          <p:sp>
            <p:nvSpPr>
              <p:cNvPr id="10" name="Freeform 10"/>
              <p:cNvSpPr>
                <a:spLocks/>
              </p:cNvSpPr>
              <p:nvPr/>
            </p:nvSpPr>
            <p:spPr bwMode="auto">
              <a:xfrm>
                <a:off x="3001963" y="1889125"/>
                <a:ext cx="1676400" cy="2468563"/>
              </a:xfrm>
              <a:custGeom>
                <a:avLst/>
                <a:gdLst>
                  <a:gd name="T0" fmla="*/ 658 w 658"/>
                  <a:gd name="T1" fmla="*/ 967 h 967"/>
                  <a:gd name="T2" fmla="*/ 0 w 658"/>
                  <a:gd name="T3" fmla="*/ 967 h 967"/>
                  <a:gd name="T4" fmla="*/ 0 w 658"/>
                  <a:gd name="T5" fmla="*/ 68 h 967"/>
                  <a:gd name="T6" fmla="*/ 68 w 658"/>
                  <a:gd name="T7" fmla="*/ 0 h 967"/>
                  <a:gd name="T8" fmla="*/ 658 w 658"/>
                  <a:gd name="T9" fmla="*/ 0 h 967"/>
                  <a:gd name="T10" fmla="*/ 658 w 658"/>
                  <a:gd name="T11" fmla="*/ 967 h 967"/>
                </a:gdLst>
                <a:ahLst/>
                <a:cxnLst>
                  <a:cxn ang="0">
                    <a:pos x="T0" y="T1"/>
                  </a:cxn>
                  <a:cxn ang="0">
                    <a:pos x="T2" y="T3"/>
                  </a:cxn>
                  <a:cxn ang="0">
                    <a:pos x="T4" y="T5"/>
                  </a:cxn>
                  <a:cxn ang="0">
                    <a:pos x="T6" y="T7"/>
                  </a:cxn>
                  <a:cxn ang="0">
                    <a:pos x="T8" y="T9"/>
                  </a:cxn>
                  <a:cxn ang="0">
                    <a:pos x="T10" y="T11"/>
                  </a:cxn>
                </a:cxnLst>
                <a:rect l="0" t="0" r="r" b="b"/>
                <a:pathLst>
                  <a:path w="658" h="967">
                    <a:moveTo>
                      <a:pt x="658" y="967"/>
                    </a:moveTo>
                    <a:cubicBezTo>
                      <a:pt x="0" y="967"/>
                      <a:pt x="0" y="967"/>
                      <a:pt x="0" y="967"/>
                    </a:cubicBezTo>
                    <a:cubicBezTo>
                      <a:pt x="0" y="68"/>
                      <a:pt x="0" y="68"/>
                      <a:pt x="0" y="68"/>
                    </a:cubicBezTo>
                    <a:cubicBezTo>
                      <a:pt x="0" y="30"/>
                      <a:pt x="30" y="0"/>
                      <a:pt x="68" y="0"/>
                    </a:cubicBezTo>
                    <a:cubicBezTo>
                      <a:pt x="658" y="0"/>
                      <a:pt x="658" y="0"/>
                      <a:pt x="658" y="0"/>
                    </a:cubicBezTo>
                    <a:lnTo>
                      <a:pt x="658" y="967"/>
                    </a:lnTo>
                    <a:close/>
                  </a:path>
                </a:pathLst>
              </a:custGeom>
              <a:solidFill>
                <a:schemeClr val="accent1">
                  <a:lumMod val="20000"/>
                  <a:lumOff val="80000"/>
                </a:schemeClr>
              </a:solidFill>
              <a:ln w="3175" cap="flat" cmpd="sng" algn="ctr">
                <a:solidFill>
                  <a:schemeClr val="accent3">
                    <a:lumMod val="5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800" b="1" dirty="0">
                  <a:gradFill>
                    <a:gsLst>
                      <a:gs pos="0">
                        <a:schemeClr val="tx2"/>
                      </a:gs>
                      <a:gs pos="100000">
                        <a:schemeClr val="tx2"/>
                      </a:gs>
                    </a:gsLst>
                    <a:lin ang="5400000" scaled="0"/>
                  </a:gradFill>
                  <a:latin typeface="Roboto Condensed Regular"/>
                </a:endParaRPr>
              </a:p>
            </p:txBody>
          </p:sp>
          <p:sp>
            <p:nvSpPr>
              <p:cNvPr id="115" name="Freeform 10"/>
              <p:cNvSpPr>
                <a:spLocks/>
              </p:cNvSpPr>
              <p:nvPr/>
            </p:nvSpPr>
            <p:spPr bwMode="auto">
              <a:xfrm>
                <a:off x="3001963" y="1889125"/>
                <a:ext cx="1676400" cy="273049"/>
              </a:xfrm>
              <a:custGeom>
                <a:avLst/>
                <a:gdLst/>
                <a:ahLst/>
                <a:cxnLst/>
                <a:rect l="l" t="t" r="r" b="b"/>
                <a:pathLst>
                  <a:path w="1676400" h="273049">
                    <a:moveTo>
                      <a:pt x="173245" y="0"/>
                    </a:moveTo>
                    <a:cubicBezTo>
                      <a:pt x="1676400" y="0"/>
                      <a:pt x="1676400" y="0"/>
                      <a:pt x="1676400" y="0"/>
                    </a:cubicBezTo>
                    <a:lnTo>
                      <a:pt x="1676400" y="273049"/>
                    </a:lnTo>
                    <a:lnTo>
                      <a:pt x="0" y="273049"/>
                    </a:lnTo>
                    <a:cubicBezTo>
                      <a:pt x="0" y="173591"/>
                      <a:pt x="0" y="173591"/>
                      <a:pt x="0" y="173591"/>
                    </a:cubicBezTo>
                    <a:cubicBezTo>
                      <a:pt x="0" y="76584"/>
                      <a:pt x="76432" y="0"/>
                      <a:pt x="173245" y="0"/>
                    </a:cubicBezTo>
                    <a:close/>
                  </a:path>
                </a:pathLst>
              </a:custGeom>
              <a:pattFill prst="dkUpDiag">
                <a:fgClr>
                  <a:schemeClr val="accent4"/>
                </a:fgClr>
                <a:bgClr>
                  <a:schemeClr val="accent3">
                    <a:lumMod val="65000"/>
                  </a:schemeClr>
                </a:bgClr>
              </a:patt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dirty="0"/>
              </a:p>
            </p:txBody>
          </p:sp>
          <p:sp>
            <p:nvSpPr>
              <p:cNvPr id="12" name="Rectangle 11"/>
              <p:cNvSpPr>
                <a:spLocks noChangeArrowheads="1"/>
              </p:cNvSpPr>
              <p:nvPr/>
            </p:nvSpPr>
            <p:spPr bwMode="auto">
              <a:xfrm>
                <a:off x="2871788" y="2143125"/>
                <a:ext cx="1870075" cy="382588"/>
              </a:xfrm>
              <a:prstGeom prst="rect">
                <a:avLst/>
              </a:prstGeom>
              <a:gradFill>
                <a:gsLst>
                  <a:gs pos="0">
                    <a:schemeClr val="accent1">
                      <a:lumMod val="80000"/>
                      <a:lumOff val="20000"/>
                    </a:schemeClr>
                  </a:gs>
                  <a:gs pos="50000">
                    <a:schemeClr val="accent1"/>
                  </a:gs>
                  <a:gs pos="100000">
                    <a:schemeClr val="accent1"/>
                  </a:gs>
                </a:gsLst>
                <a:lin ang="2700000" scaled="0"/>
              </a:gradFill>
              <a:ln w="6350" cap="rnd" cmpd="sng" algn="ctr">
                <a:solidFill>
                  <a:schemeClr val="accent1">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3" name="Freeform 12"/>
              <p:cNvSpPr>
                <a:spLocks/>
              </p:cNvSpPr>
              <p:nvPr/>
            </p:nvSpPr>
            <p:spPr bwMode="auto">
              <a:xfrm>
                <a:off x="2871788" y="2525713"/>
                <a:ext cx="130175" cy="127000"/>
              </a:xfrm>
              <a:custGeom>
                <a:avLst/>
                <a:gdLst>
                  <a:gd name="T0" fmla="*/ 82 w 82"/>
                  <a:gd name="T1" fmla="*/ 0 h 80"/>
                  <a:gd name="T2" fmla="*/ 0 w 82"/>
                  <a:gd name="T3" fmla="*/ 0 h 80"/>
                  <a:gd name="T4" fmla="*/ 82 w 82"/>
                  <a:gd name="T5" fmla="*/ 80 h 80"/>
                  <a:gd name="T6" fmla="*/ 82 w 82"/>
                  <a:gd name="T7" fmla="*/ 0 h 80"/>
                </a:gdLst>
                <a:ahLst/>
                <a:cxnLst>
                  <a:cxn ang="0">
                    <a:pos x="T0" y="T1"/>
                  </a:cxn>
                  <a:cxn ang="0">
                    <a:pos x="T2" y="T3"/>
                  </a:cxn>
                  <a:cxn ang="0">
                    <a:pos x="T4" y="T5"/>
                  </a:cxn>
                  <a:cxn ang="0">
                    <a:pos x="T6" y="T7"/>
                  </a:cxn>
                </a:cxnLst>
                <a:rect l="0" t="0" r="r" b="b"/>
                <a:pathLst>
                  <a:path w="82" h="80">
                    <a:moveTo>
                      <a:pt x="82" y="0"/>
                    </a:moveTo>
                    <a:lnTo>
                      <a:pt x="0" y="0"/>
                    </a:lnTo>
                    <a:lnTo>
                      <a:pt x="82" y="80"/>
                    </a:lnTo>
                    <a:lnTo>
                      <a:pt x="82" y="0"/>
                    </a:lnTo>
                    <a:close/>
                  </a:path>
                </a:pathLst>
              </a:custGeom>
              <a:pattFill prst="ltUpDiag">
                <a:fgClr>
                  <a:schemeClr val="accent1">
                    <a:lumMod val="75000"/>
                  </a:schemeClr>
                </a:fgClr>
                <a:bgClr>
                  <a:schemeClr val="accent1">
                    <a:lumMod val="50000"/>
                  </a:schemeClr>
                </a:bgClr>
              </a:pattFill>
              <a:ln w="6350" cap="rnd" cmpd="sng" algn="ctr">
                <a:solidFill>
                  <a:schemeClr val="accent1">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21" name="Rectangle 20"/>
              <p:cNvSpPr>
                <a:spLocks noChangeArrowheads="1"/>
              </p:cNvSpPr>
              <p:nvPr/>
            </p:nvSpPr>
            <p:spPr bwMode="auto">
              <a:xfrm>
                <a:off x="3001963" y="2525713"/>
                <a:ext cx="1739900" cy="63500"/>
              </a:xfrm>
              <a:prstGeom prst="rect">
                <a:avLst/>
              </a:prstGeom>
              <a:solidFill>
                <a:srgbClr val="000000">
                  <a:alpha val="10196"/>
                </a:srgbClr>
              </a:solidFill>
              <a:ln w="9525">
                <a:noFill/>
                <a:miter lim="800000"/>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nvGrpSpPr>
              <p:cNvPr id="3" name="그룹 2"/>
              <p:cNvGrpSpPr/>
              <p:nvPr/>
            </p:nvGrpSpPr>
            <p:grpSpPr>
              <a:xfrm>
                <a:off x="2987780" y="2235200"/>
                <a:ext cx="1692169" cy="1718318"/>
                <a:chOff x="2987780" y="2292350"/>
                <a:chExt cx="1692169" cy="1718318"/>
              </a:xfrm>
            </p:grpSpPr>
            <p:sp>
              <p:nvSpPr>
                <p:cNvPr id="94" name="TextBox 93"/>
                <p:cNvSpPr txBox="1"/>
                <p:nvPr/>
              </p:nvSpPr>
              <p:spPr>
                <a:xfrm>
                  <a:off x="3145517" y="2784465"/>
                  <a:ext cx="1426250" cy="1226203"/>
                </a:xfrm>
                <a:prstGeom prst="rect">
                  <a:avLst/>
                </a:prstGeom>
                <a:noFill/>
              </p:spPr>
              <p:txBody>
                <a:bodyPr wrap="square" lIns="0" tIns="0" rIns="0" bIns="0" rtlCol="0">
                  <a:noAutofit/>
                </a:bodyPr>
                <a:lstStyle/>
                <a:p>
                  <a:pPr>
                    <a:defRPr/>
                  </a:pPr>
                  <a:r>
                    <a:rPr lang="en-US" sz="1200" u="sng" dirty="0">
                      <a:latin typeface="Bebas Neue"/>
                      <a:cs typeface="Times New Roman" pitchFamily="18" charset="0"/>
                    </a:rPr>
                    <a:t> </a:t>
                  </a:r>
                  <a:r>
                    <a:rPr lang="lt-LT" sz="1200" u="sng" dirty="0">
                      <a:latin typeface="Times New Roman" pitchFamily="18" charset="0"/>
                      <a:cs typeface="Times New Roman" pitchFamily="18" charset="0"/>
                    </a:rPr>
                    <a:t>prielaida</a:t>
                  </a:r>
                  <a:r>
                    <a:rPr lang="lt-LT" sz="1200" dirty="0">
                      <a:latin typeface="Times New Roman" pitchFamily="18" charset="0"/>
                      <a:cs typeface="Times New Roman" pitchFamily="18" charset="0"/>
                    </a:rPr>
                    <a:t>, kad tam tikri </a:t>
                  </a:r>
                </a:p>
                <a:p>
                  <a:pPr>
                    <a:defRPr/>
                  </a:pPr>
                  <a:r>
                    <a:rPr lang="lt-LT" sz="1200" dirty="0">
                      <a:latin typeface="Times New Roman" pitchFamily="18" charset="0"/>
                      <a:cs typeface="Times New Roman" pitchFamily="18" charset="0"/>
                    </a:rPr>
                    <a:t>įstaigos </a:t>
                  </a:r>
                  <a:r>
                    <a:rPr lang="lt-LT" sz="1200" u="sng" dirty="0">
                      <a:latin typeface="Times New Roman" pitchFamily="18" charset="0"/>
                      <a:cs typeface="Times New Roman" pitchFamily="18" charset="0"/>
                    </a:rPr>
                    <a:t>veiklą veikiantys</a:t>
                  </a:r>
                  <a:r>
                    <a:rPr lang="lt-LT" sz="1200" dirty="0">
                      <a:latin typeface="Times New Roman" pitchFamily="18" charset="0"/>
                      <a:cs typeface="Times New Roman" pitchFamily="18" charset="0"/>
                    </a:rPr>
                    <a:t> </a:t>
                  </a:r>
                </a:p>
                <a:p>
                  <a:pPr>
                    <a:defRPr/>
                  </a:pPr>
                  <a:r>
                    <a:rPr lang="lt-LT" sz="1200" dirty="0">
                      <a:latin typeface="Times New Roman" pitchFamily="18" charset="0"/>
                      <a:cs typeface="Times New Roman" pitchFamily="18" charset="0"/>
                    </a:rPr>
                    <a:t>išoriniai ir / ar vidiniai ir / ar individualūs </a:t>
                  </a:r>
                  <a:r>
                    <a:rPr lang="lt-LT" sz="1200" b="1" dirty="0">
                      <a:latin typeface="Times New Roman" pitchFamily="18" charset="0"/>
                      <a:cs typeface="Times New Roman" pitchFamily="18" charset="0"/>
                    </a:rPr>
                    <a:t>rizikos </a:t>
                  </a:r>
                </a:p>
                <a:p>
                  <a:pPr>
                    <a:defRPr/>
                  </a:pPr>
                  <a:r>
                    <a:rPr lang="lt-LT" sz="1200" b="1" dirty="0">
                      <a:latin typeface="Times New Roman" pitchFamily="18" charset="0"/>
                      <a:cs typeface="Times New Roman" pitchFamily="18" charset="0"/>
                    </a:rPr>
                    <a:t>veiksniai</a:t>
                  </a:r>
                  <a:r>
                    <a:rPr lang="lt-LT" sz="1200" dirty="0">
                      <a:latin typeface="Times New Roman" pitchFamily="18" charset="0"/>
                      <a:cs typeface="Times New Roman" pitchFamily="18" charset="0"/>
                    </a:rPr>
                    <a:t> sudarys </a:t>
                  </a:r>
                </a:p>
                <a:p>
                  <a:pPr>
                    <a:defRPr/>
                  </a:pPr>
                  <a:r>
                    <a:rPr lang="lt-LT" sz="1200" dirty="0">
                      <a:latin typeface="Times New Roman" pitchFamily="18" charset="0"/>
                      <a:cs typeface="Times New Roman" pitchFamily="18" charset="0"/>
                    </a:rPr>
                    <a:t>galimybes atsirasti </a:t>
                  </a:r>
                </a:p>
                <a:p>
                  <a:pPr>
                    <a:defRPr/>
                  </a:pPr>
                  <a:r>
                    <a:rPr lang="lt-LT" sz="1200" b="1" dirty="0">
                      <a:latin typeface="Times New Roman" pitchFamily="18" charset="0"/>
                      <a:cs typeface="Times New Roman" pitchFamily="18" charset="0"/>
                    </a:rPr>
                    <a:t>korupcijai</a:t>
                  </a:r>
                  <a:r>
                    <a:rPr lang="en-US" sz="1200" b="1" dirty="0">
                      <a:latin typeface="Bebas Neue"/>
                      <a:cs typeface="Times New Roman" pitchFamily="18" charset="0"/>
                    </a:rPr>
                    <a:t>.</a:t>
                  </a:r>
                </a:p>
              </p:txBody>
            </p:sp>
            <p:sp>
              <p:nvSpPr>
                <p:cNvPr id="93" name="TextBox 92"/>
                <p:cNvSpPr txBox="1"/>
                <p:nvPr/>
              </p:nvSpPr>
              <p:spPr>
                <a:xfrm>
                  <a:off x="2987780" y="2292350"/>
                  <a:ext cx="1692169" cy="196849"/>
                </a:xfrm>
                <a:prstGeom prst="rect">
                  <a:avLst/>
                </a:prstGeom>
                <a:noFill/>
              </p:spPr>
              <p:txBody>
                <a:bodyPr wrap="square" lIns="0" tIns="0" rIns="0" bIns="0" rtlCol="0">
                  <a:noAutofit/>
                </a:bodyPr>
                <a:lstStyle/>
                <a:p>
                  <a:pPr lvl="0" algn="ctr"/>
                  <a:endParaRPr lang="ko-KR" altLang="en-US" sz="1200" b="1" dirty="0">
                    <a:gradFill>
                      <a:gsLst>
                        <a:gs pos="0">
                          <a:schemeClr val="accent3"/>
                        </a:gs>
                        <a:gs pos="100000">
                          <a:schemeClr val="accent3"/>
                        </a:gs>
                      </a:gsLst>
                      <a:lin ang="5400000" scaled="0"/>
                    </a:gradFill>
                    <a:latin typeface="Roboto Condensed Regular"/>
                  </a:endParaRPr>
                </a:p>
              </p:txBody>
            </p:sp>
          </p:grpSp>
        </p:grpSp>
        <p:sp>
          <p:nvSpPr>
            <p:cNvPr id="73" name="Freeform 31"/>
            <p:cNvSpPr>
              <a:spLocks noEditPoints="1"/>
            </p:cNvSpPr>
            <p:nvPr/>
          </p:nvSpPr>
          <p:spPr bwMode="auto">
            <a:xfrm>
              <a:off x="4169152" y="3930039"/>
              <a:ext cx="374862" cy="293543"/>
            </a:xfrm>
            <a:custGeom>
              <a:avLst/>
              <a:gdLst/>
              <a:ahLst/>
              <a:cxnLst>
                <a:cxn ang="0">
                  <a:pos x="71" y="97"/>
                </a:cxn>
                <a:cxn ang="0">
                  <a:pos x="89" y="86"/>
                </a:cxn>
                <a:cxn ang="0">
                  <a:pos x="83" y="81"/>
                </a:cxn>
                <a:cxn ang="0">
                  <a:pos x="86" y="68"/>
                </a:cxn>
                <a:cxn ang="0">
                  <a:pos x="82" y="44"/>
                </a:cxn>
                <a:cxn ang="0">
                  <a:pos x="72" y="14"/>
                </a:cxn>
                <a:cxn ang="0">
                  <a:pos x="59" y="11"/>
                </a:cxn>
                <a:cxn ang="0">
                  <a:pos x="45" y="24"/>
                </a:cxn>
                <a:cxn ang="0">
                  <a:pos x="40" y="51"/>
                </a:cxn>
                <a:cxn ang="0">
                  <a:pos x="50" y="75"/>
                </a:cxn>
                <a:cxn ang="0">
                  <a:pos x="43" y="86"/>
                </a:cxn>
                <a:cxn ang="0">
                  <a:pos x="4" y="109"/>
                </a:cxn>
                <a:cxn ang="0">
                  <a:pos x="0" y="147"/>
                </a:cxn>
                <a:cxn ang="0">
                  <a:pos x="30" y="160"/>
                </a:cxn>
                <a:cxn ang="0">
                  <a:pos x="68" y="98"/>
                </a:cxn>
                <a:cxn ang="0">
                  <a:pos x="244" y="109"/>
                </a:cxn>
                <a:cxn ang="0">
                  <a:pos x="205" y="86"/>
                </a:cxn>
                <a:cxn ang="0">
                  <a:pos x="198" y="75"/>
                </a:cxn>
                <a:cxn ang="0">
                  <a:pos x="208" y="51"/>
                </a:cxn>
                <a:cxn ang="0">
                  <a:pos x="203" y="24"/>
                </a:cxn>
                <a:cxn ang="0">
                  <a:pos x="182" y="13"/>
                </a:cxn>
                <a:cxn ang="0">
                  <a:pos x="176" y="14"/>
                </a:cxn>
                <a:cxn ang="0">
                  <a:pos x="165" y="44"/>
                </a:cxn>
                <a:cxn ang="0">
                  <a:pos x="162" y="68"/>
                </a:cxn>
                <a:cxn ang="0">
                  <a:pos x="165" y="81"/>
                </a:cxn>
                <a:cxn ang="0">
                  <a:pos x="162" y="90"/>
                </a:cxn>
                <a:cxn ang="0">
                  <a:pos x="179" y="98"/>
                </a:cxn>
                <a:cxn ang="0">
                  <a:pos x="217" y="160"/>
                </a:cxn>
                <a:cxn ang="0">
                  <a:pos x="248" y="147"/>
                </a:cxn>
                <a:cxn ang="0">
                  <a:pos x="203" y="124"/>
                </a:cxn>
                <a:cxn ang="0">
                  <a:pos x="153" y="95"/>
                </a:cxn>
                <a:cxn ang="0">
                  <a:pos x="144" y="81"/>
                </a:cxn>
                <a:cxn ang="0">
                  <a:pos x="157" y="51"/>
                </a:cxn>
                <a:cxn ang="0">
                  <a:pos x="151" y="16"/>
                </a:cxn>
                <a:cxn ang="0">
                  <a:pos x="124" y="2"/>
                </a:cxn>
                <a:cxn ang="0">
                  <a:pos x="116" y="3"/>
                </a:cxn>
                <a:cxn ang="0">
                  <a:pos x="93" y="47"/>
                </a:cxn>
                <a:cxn ang="0">
                  <a:pos x="97" y="65"/>
                </a:cxn>
                <a:cxn ang="0">
                  <a:pos x="102" y="89"/>
                </a:cxn>
                <a:cxn ang="0">
                  <a:pos x="73" y="107"/>
                </a:cxn>
                <a:cxn ang="0">
                  <a:pos x="40" y="169"/>
                </a:cxn>
                <a:cxn ang="0">
                  <a:pos x="40" y="172"/>
                </a:cxn>
                <a:cxn ang="0">
                  <a:pos x="208" y="172"/>
                </a:cxn>
                <a:cxn ang="0">
                  <a:pos x="208" y="169"/>
                </a:cxn>
              </a:cxnLst>
              <a:rect l="0" t="0" r="r" b="b"/>
              <a:pathLst>
                <a:path w="248" h="194">
                  <a:moveTo>
                    <a:pt x="68" y="98"/>
                  </a:moveTo>
                  <a:cubicBezTo>
                    <a:pt x="69" y="98"/>
                    <a:pt x="70" y="98"/>
                    <a:pt x="71" y="97"/>
                  </a:cubicBezTo>
                  <a:cubicBezTo>
                    <a:pt x="84" y="93"/>
                    <a:pt x="85" y="92"/>
                    <a:pt x="86" y="90"/>
                  </a:cubicBezTo>
                  <a:cubicBezTo>
                    <a:pt x="87" y="88"/>
                    <a:pt x="88" y="87"/>
                    <a:pt x="89" y="86"/>
                  </a:cubicBezTo>
                  <a:cubicBezTo>
                    <a:pt x="89" y="86"/>
                    <a:pt x="89" y="86"/>
                    <a:pt x="89" y="86"/>
                  </a:cubicBezTo>
                  <a:cubicBezTo>
                    <a:pt x="86" y="82"/>
                    <a:pt x="83" y="81"/>
                    <a:pt x="83" y="81"/>
                  </a:cubicBezTo>
                  <a:cubicBezTo>
                    <a:pt x="83" y="80"/>
                    <a:pt x="82" y="77"/>
                    <a:pt x="82" y="75"/>
                  </a:cubicBezTo>
                  <a:cubicBezTo>
                    <a:pt x="83" y="73"/>
                    <a:pt x="85" y="70"/>
                    <a:pt x="86" y="68"/>
                  </a:cubicBezTo>
                  <a:cubicBezTo>
                    <a:pt x="81" y="62"/>
                    <a:pt x="80" y="54"/>
                    <a:pt x="81" y="50"/>
                  </a:cubicBezTo>
                  <a:cubicBezTo>
                    <a:pt x="81" y="47"/>
                    <a:pt x="81" y="45"/>
                    <a:pt x="82" y="44"/>
                  </a:cubicBezTo>
                  <a:cubicBezTo>
                    <a:pt x="82" y="38"/>
                    <a:pt x="82" y="29"/>
                    <a:pt x="84" y="21"/>
                  </a:cubicBezTo>
                  <a:cubicBezTo>
                    <a:pt x="79" y="15"/>
                    <a:pt x="72" y="14"/>
                    <a:pt x="72" y="14"/>
                  </a:cubicBezTo>
                  <a:cubicBezTo>
                    <a:pt x="66" y="13"/>
                    <a:pt x="66" y="13"/>
                    <a:pt x="66" y="13"/>
                  </a:cubicBezTo>
                  <a:cubicBezTo>
                    <a:pt x="66" y="13"/>
                    <a:pt x="60" y="13"/>
                    <a:pt x="59" y="11"/>
                  </a:cubicBezTo>
                  <a:cubicBezTo>
                    <a:pt x="59" y="11"/>
                    <a:pt x="59" y="14"/>
                    <a:pt x="60" y="14"/>
                  </a:cubicBezTo>
                  <a:cubicBezTo>
                    <a:pt x="60" y="14"/>
                    <a:pt x="50" y="15"/>
                    <a:pt x="45" y="24"/>
                  </a:cubicBezTo>
                  <a:cubicBezTo>
                    <a:pt x="39" y="33"/>
                    <a:pt x="41" y="49"/>
                    <a:pt x="41" y="49"/>
                  </a:cubicBezTo>
                  <a:cubicBezTo>
                    <a:pt x="41" y="49"/>
                    <a:pt x="40" y="49"/>
                    <a:pt x="40" y="51"/>
                  </a:cubicBezTo>
                  <a:cubicBezTo>
                    <a:pt x="39" y="54"/>
                    <a:pt x="41" y="61"/>
                    <a:pt x="45" y="62"/>
                  </a:cubicBezTo>
                  <a:cubicBezTo>
                    <a:pt x="45" y="62"/>
                    <a:pt x="46" y="69"/>
                    <a:pt x="50" y="75"/>
                  </a:cubicBezTo>
                  <a:cubicBezTo>
                    <a:pt x="50" y="77"/>
                    <a:pt x="49" y="80"/>
                    <a:pt x="49" y="81"/>
                  </a:cubicBezTo>
                  <a:cubicBezTo>
                    <a:pt x="49" y="81"/>
                    <a:pt x="46" y="82"/>
                    <a:pt x="43" y="86"/>
                  </a:cubicBezTo>
                  <a:cubicBezTo>
                    <a:pt x="40" y="91"/>
                    <a:pt x="37" y="92"/>
                    <a:pt x="26" y="96"/>
                  </a:cubicBezTo>
                  <a:cubicBezTo>
                    <a:pt x="23" y="97"/>
                    <a:pt x="9" y="97"/>
                    <a:pt x="4" y="109"/>
                  </a:cubicBezTo>
                  <a:cubicBezTo>
                    <a:pt x="1" y="116"/>
                    <a:pt x="0" y="131"/>
                    <a:pt x="0" y="144"/>
                  </a:cubicBezTo>
                  <a:cubicBezTo>
                    <a:pt x="0" y="145"/>
                    <a:pt x="0" y="146"/>
                    <a:pt x="0" y="147"/>
                  </a:cubicBezTo>
                  <a:cubicBezTo>
                    <a:pt x="0" y="147"/>
                    <a:pt x="0" y="147"/>
                    <a:pt x="0" y="147"/>
                  </a:cubicBezTo>
                  <a:cubicBezTo>
                    <a:pt x="7" y="151"/>
                    <a:pt x="17" y="156"/>
                    <a:pt x="30" y="160"/>
                  </a:cubicBezTo>
                  <a:cubicBezTo>
                    <a:pt x="31" y="131"/>
                    <a:pt x="35" y="123"/>
                    <a:pt x="36" y="121"/>
                  </a:cubicBezTo>
                  <a:cubicBezTo>
                    <a:pt x="43" y="102"/>
                    <a:pt x="61" y="99"/>
                    <a:pt x="68" y="98"/>
                  </a:cubicBezTo>
                  <a:close/>
                  <a:moveTo>
                    <a:pt x="248" y="144"/>
                  </a:moveTo>
                  <a:cubicBezTo>
                    <a:pt x="247" y="131"/>
                    <a:pt x="246" y="116"/>
                    <a:pt x="244" y="109"/>
                  </a:cubicBezTo>
                  <a:cubicBezTo>
                    <a:pt x="239" y="97"/>
                    <a:pt x="225" y="97"/>
                    <a:pt x="222" y="96"/>
                  </a:cubicBezTo>
                  <a:cubicBezTo>
                    <a:pt x="211" y="92"/>
                    <a:pt x="207" y="91"/>
                    <a:pt x="205" y="86"/>
                  </a:cubicBezTo>
                  <a:cubicBezTo>
                    <a:pt x="202" y="82"/>
                    <a:pt x="199" y="81"/>
                    <a:pt x="199" y="81"/>
                  </a:cubicBezTo>
                  <a:cubicBezTo>
                    <a:pt x="199" y="80"/>
                    <a:pt x="198" y="77"/>
                    <a:pt x="198" y="75"/>
                  </a:cubicBezTo>
                  <a:cubicBezTo>
                    <a:pt x="202" y="69"/>
                    <a:pt x="203" y="62"/>
                    <a:pt x="203" y="62"/>
                  </a:cubicBezTo>
                  <a:cubicBezTo>
                    <a:pt x="207" y="61"/>
                    <a:pt x="208" y="54"/>
                    <a:pt x="208" y="51"/>
                  </a:cubicBezTo>
                  <a:cubicBezTo>
                    <a:pt x="208" y="49"/>
                    <a:pt x="206" y="49"/>
                    <a:pt x="206" y="49"/>
                  </a:cubicBezTo>
                  <a:cubicBezTo>
                    <a:pt x="206" y="49"/>
                    <a:pt x="209" y="33"/>
                    <a:pt x="203" y="24"/>
                  </a:cubicBezTo>
                  <a:cubicBezTo>
                    <a:pt x="197" y="15"/>
                    <a:pt x="188" y="14"/>
                    <a:pt x="188" y="14"/>
                  </a:cubicBezTo>
                  <a:cubicBezTo>
                    <a:pt x="182" y="13"/>
                    <a:pt x="182" y="13"/>
                    <a:pt x="182" y="13"/>
                  </a:cubicBezTo>
                  <a:cubicBezTo>
                    <a:pt x="182" y="13"/>
                    <a:pt x="176" y="13"/>
                    <a:pt x="175" y="11"/>
                  </a:cubicBezTo>
                  <a:cubicBezTo>
                    <a:pt x="175" y="11"/>
                    <a:pt x="175" y="14"/>
                    <a:pt x="176" y="14"/>
                  </a:cubicBezTo>
                  <a:cubicBezTo>
                    <a:pt x="176" y="14"/>
                    <a:pt x="169" y="15"/>
                    <a:pt x="164" y="21"/>
                  </a:cubicBezTo>
                  <a:cubicBezTo>
                    <a:pt x="166" y="29"/>
                    <a:pt x="166" y="38"/>
                    <a:pt x="165" y="44"/>
                  </a:cubicBezTo>
                  <a:cubicBezTo>
                    <a:pt x="166" y="45"/>
                    <a:pt x="167" y="47"/>
                    <a:pt x="167" y="50"/>
                  </a:cubicBezTo>
                  <a:cubicBezTo>
                    <a:pt x="168" y="54"/>
                    <a:pt x="167" y="62"/>
                    <a:pt x="162" y="68"/>
                  </a:cubicBezTo>
                  <a:cubicBezTo>
                    <a:pt x="163" y="70"/>
                    <a:pt x="164" y="73"/>
                    <a:pt x="166" y="75"/>
                  </a:cubicBezTo>
                  <a:cubicBezTo>
                    <a:pt x="166" y="77"/>
                    <a:pt x="165" y="80"/>
                    <a:pt x="165" y="81"/>
                  </a:cubicBezTo>
                  <a:cubicBezTo>
                    <a:pt x="165" y="81"/>
                    <a:pt x="162" y="82"/>
                    <a:pt x="159" y="86"/>
                  </a:cubicBezTo>
                  <a:cubicBezTo>
                    <a:pt x="160" y="87"/>
                    <a:pt x="161" y="88"/>
                    <a:pt x="162" y="90"/>
                  </a:cubicBezTo>
                  <a:cubicBezTo>
                    <a:pt x="163" y="92"/>
                    <a:pt x="164" y="93"/>
                    <a:pt x="177" y="97"/>
                  </a:cubicBezTo>
                  <a:cubicBezTo>
                    <a:pt x="178" y="98"/>
                    <a:pt x="179" y="98"/>
                    <a:pt x="179" y="98"/>
                  </a:cubicBezTo>
                  <a:cubicBezTo>
                    <a:pt x="187" y="99"/>
                    <a:pt x="204" y="102"/>
                    <a:pt x="212" y="121"/>
                  </a:cubicBezTo>
                  <a:cubicBezTo>
                    <a:pt x="213" y="123"/>
                    <a:pt x="216" y="131"/>
                    <a:pt x="217" y="160"/>
                  </a:cubicBezTo>
                  <a:cubicBezTo>
                    <a:pt x="231" y="156"/>
                    <a:pt x="241" y="151"/>
                    <a:pt x="248" y="147"/>
                  </a:cubicBezTo>
                  <a:cubicBezTo>
                    <a:pt x="248" y="147"/>
                    <a:pt x="248" y="147"/>
                    <a:pt x="248" y="147"/>
                  </a:cubicBezTo>
                  <a:cubicBezTo>
                    <a:pt x="248" y="146"/>
                    <a:pt x="248" y="145"/>
                    <a:pt x="248" y="144"/>
                  </a:cubicBezTo>
                  <a:close/>
                  <a:moveTo>
                    <a:pt x="203" y="124"/>
                  </a:moveTo>
                  <a:cubicBezTo>
                    <a:pt x="196" y="108"/>
                    <a:pt x="179" y="108"/>
                    <a:pt x="174" y="107"/>
                  </a:cubicBezTo>
                  <a:cubicBezTo>
                    <a:pt x="161" y="103"/>
                    <a:pt x="156" y="101"/>
                    <a:pt x="153" y="95"/>
                  </a:cubicBezTo>
                  <a:cubicBezTo>
                    <a:pt x="150" y="89"/>
                    <a:pt x="146" y="89"/>
                    <a:pt x="146" y="89"/>
                  </a:cubicBezTo>
                  <a:cubicBezTo>
                    <a:pt x="145" y="87"/>
                    <a:pt x="144" y="83"/>
                    <a:pt x="144" y="81"/>
                  </a:cubicBezTo>
                  <a:cubicBezTo>
                    <a:pt x="150" y="73"/>
                    <a:pt x="151" y="65"/>
                    <a:pt x="151" y="65"/>
                  </a:cubicBezTo>
                  <a:cubicBezTo>
                    <a:pt x="156" y="63"/>
                    <a:pt x="158" y="54"/>
                    <a:pt x="157" y="51"/>
                  </a:cubicBezTo>
                  <a:cubicBezTo>
                    <a:pt x="157" y="47"/>
                    <a:pt x="155" y="47"/>
                    <a:pt x="155" y="47"/>
                  </a:cubicBezTo>
                  <a:cubicBezTo>
                    <a:pt x="155" y="47"/>
                    <a:pt x="158" y="28"/>
                    <a:pt x="151" y="16"/>
                  </a:cubicBezTo>
                  <a:cubicBezTo>
                    <a:pt x="143" y="4"/>
                    <a:pt x="131" y="3"/>
                    <a:pt x="131" y="3"/>
                  </a:cubicBezTo>
                  <a:cubicBezTo>
                    <a:pt x="124" y="2"/>
                    <a:pt x="124" y="2"/>
                    <a:pt x="124" y="2"/>
                  </a:cubicBezTo>
                  <a:cubicBezTo>
                    <a:pt x="124" y="2"/>
                    <a:pt x="117" y="1"/>
                    <a:pt x="115" y="0"/>
                  </a:cubicBezTo>
                  <a:cubicBezTo>
                    <a:pt x="115" y="0"/>
                    <a:pt x="115" y="2"/>
                    <a:pt x="116" y="3"/>
                  </a:cubicBezTo>
                  <a:cubicBezTo>
                    <a:pt x="116" y="3"/>
                    <a:pt x="104" y="4"/>
                    <a:pt x="97" y="16"/>
                  </a:cubicBezTo>
                  <a:cubicBezTo>
                    <a:pt x="90" y="28"/>
                    <a:pt x="93" y="47"/>
                    <a:pt x="93" y="47"/>
                  </a:cubicBezTo>
                  <a:cubicBezTo>
                    <a:pt x="93" y="47"/>
                    <a:pt x="91" y="47"/>
                    <a:pt x="90" y="51"/>
                  </a:cubicBezTo>
                  <a:cubicBezTo>
                    <a:pt x="90" y="54"/>
                    <a:pt x="92" y="63"/>
                    <a:pt x="97" y="65"/>
                  </a:cubicBezTo>
                  <a:cubicBezTo>
                    <a:pt x="97" y="65"/>
                    <a:pt x="98" y="73"/>
                    <a:pt x="104" y="81"/>
                  </a:cubicBezTo>
                  <a:cubicBezTo>
                    <a:pt x="103" y="83"/>
                    <a:pt x="103" y="87"/>
                    <a:pt x="102" y="89"/>
                  </a:cubicBezTo>
                  <a:cubicBezTo>
                    <a:pt x="102" y="89"/>
                    <a:pt x="98" y="89"/>
                    <a:pt x="95" y="95"/>
                  </a:cubicBezTo>
                  <a:cubicBezTo>
                    <a:pt x="91" y="101"/>
                    <a:pt x="87" y="103"/>
                    <a:pt x="73" y="107"/>
                  </a:cubicBezTo>
                  <a:cubicBezTo>
                    <a:pt x="69" y="108"/>
                    <a:pt x="52" y="108"/>
                    <a:pt x="45" y="124"/>
                  </a:cubicBezTo>
                  <a:cubicBezTo>
                    <a:pt x="42" y="133"/>
                    <a:pt x="40" y="152"/>
                    <a:pt x="40" y="169"/>
                  </a:cubicBezTo>
                  <a:cubicBezTo>
                    <a:pt x="40" y="170"/>
                    <a:pt x="40" y="171"/>
                    <a:pt x="40" y="172"/>
                  </a:cubicBezTo>
                  <a:cubicBezTo>
                    <a:pt x="40" y="172"/>
                    <a:pt x="40" y="172"/>
                    <a:pt x="40" y="172"/>
                  </a:cubicBezTo>
                  <a:cubicBezTo>
                    <a:pt x="56" y="182"/>
                    <a:pt x="83" y="194"/>
                    <a:pt x="124" y="194"/>
                  </a:cubicBezTo>
                  <a:cubicBezTo>
                    <a:pt x="165" y="194"/>
                    <a:pt x="192" y="182"/>
                    <a:pt x="208" y="172"/>
                  </a:cubicBezTo>
                  <a:cubicBezTo>
                    <a:pt x="208" y="172"/>
                    <a:pt x="208" y="172"/>
                    <a:pt x="208" y="172"/>
                  </a:cubicBezTo>
                  <a:cubicBezTo>
                    <a:pt x="208" y="171"/>
                    <a:pt x="208" y="170"/>
                    <a:pt x="208" y="169"/>
                  </a:cubicBezTo>
                  <a:cubicBezTo>
                    <a:pt x="207" y="152"/>
                    <a:pt x="206" y="133"/>
                    <a:pt x="203" y="124"/>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grpSp>
      <p:sp>
        <p:nvSpPr>
          <p:cNvPr id="11" name="Title 10"/>
          <p:cNvSpPr>
            <a:spLocks noGrp="1"/>
          </p:cNvSpPr>
          <p:nvPr>
            <p:ph type="title"/>
          </p:nvPr>
        </p:nvSpPr>
        <p:spPr/>
        <p:txBody>
          <a:bodyPr/>
          <a:lstStyle/>
          <a:p>
            <a:r>
              <a:rPr lang="lt-LT" b="1" u="sng" dirty="0">
                <a:latin typeface="Times New Roman" pitchFamily="18" charset="0"/>
                <a:cs typeface="Times New Roman" pitchFamily="18" charset="0"/>
              </a:rPr>
              <a:t>Pagrindinės sąvokos</a:t>
            </a:r>
            <a:endParaRPr lang="en-US" dirty="0">
              <a:latin typeface="Bebas Neue"/>
            </a:endParaRPr>
          </a:p>
        </p:txBody>
      </p:sp>
      <p:sp>
        <p:nvSpPr>
          <p:cNvPr id="2" name="텍스트 개체 틀 1"/>
          <p:cNvSpPr>
            <a:spLocks noGrp="1"/>
          </p:cNvSpPr>
          <p:nvPr>
            <p:ph type="body" sz="quarter" idx="10"/>
          </p:nvPr>
        </p:nvSpPr>
        <p:spPr>
          <a:xfrm>
            <a:off x="509956" y="2180016"/>
            <a:ext cx="1959872" cy="3344107"/>
          </a:xfrm>
        </p:spPr>
        <p:txBody>
          <a:bodyPr/>
          <a:lstStyle/>
          <a:p>
            <a:r>
              <a:rPr lang="lt-LT" sz="1400" b="1" i="1" dirty="0">
                <a:latin typeface="Times New Roman" pitchFamily="18" charset="0"/>
                <a:cs typeface="Times New Roman" pitchFamily="18" charset="0"/>
              </a:rPr>
              <a:t>- Korupcijos pasireiškimo</a:t>
            </a:r>
          </a:p>
          <a:p>
            <a:r>
              <a:rPr lang="lt-LT" sz="1400" b="1" i="1" dirty="0">
                <a:latin typeface="Times New Roman" pitchFamily="18" charset="0"/>
                <a:cs typeface="Times New Roman" pitchFamily="18" charset="0"/>
              </a:rPr>
              <a:t>tikimybė (KPT)</a:t>
            </a:r>
            <a:endParaRPr lang="en-US" sz="1400" b="1" i="1" dirty="0">
              <a:latin typeface="Bebas Neue"/>
              <a:cs typeface="Times New Roman" pitchFamily="18" charset="0"/>
            </a:endParaRPr>
          </a:p>
          <a:p>
            <a:endParaRPr lang="lt-LT" sz="1400" b="1" dirty="0">
              <a:latin typeface="Times New Roman" pitchFamily="18" charset="0"/>
              <a:cs typeface="Times New Roman" pitchFamily="18" charset="0"/>
            </a:endParaRPr>
          </a:p>
          <a:p>
            <a:endParaRPr lang="lt-LT" sz="1400" b="1" dirty="0">
              <a:latin typeface="Times New Roman" pitchFamily="18" charset="0"/>
              <a:cs typeface="Times New Roman" pitchFamily="18" charset="0"/>
            </a:endParaRPr>
          </a:p>
          <a:p>
            <a:r>
              <a:rPr lang="lt-LT" altLang="ko-KR" sz="1400" b="1" i="1" dirty="0">
                <a:latin typeface="Times New Roman" pitchFamily="18" charset="0"/>
                <a:cs typeface="Times New Roman" pitchFamily="18" charset="0"/>
              </a:rPr>
              <a:t>- Korupcijos pasireiškimo</a:t>
            </a:r>
          </a:p>
          <a:p>
            <a:r>
              <a:rPr lang="lt-LT" altLang="ko-KR" sz="1400" b="1" i="1" dirty="0">
                <a:latin typeface="Times New Roman" pitchFamily="18" charset="0"/>
                <a:cs typeface="Times New Roman" pitchFamily="18" charset="0"/>
              </a:rPr>
              <a:t>tikimybės nustatymas </a:t>
            </a:r>
          </a:p>
          <a:p>
            <a:r>
              <a:rPr lang="lt-LT" altLang="ko-KR" sz="1400" b="1" i="1" dirty="0">
                <a:latin typeface="Times New Roman" pitchFamily="18" charset="0"/>
                <a:cs typeface="Times New Roman" pitchFamily="18" charset="0"/>
              </a:rPr>
              <a:t>(KPT nustatymas)</a:t>
            </a:r>
          </a:p>
          <a:p>
            <a:endParaRPr lang="lt-LT" altLang="ko-KR" sz="1400" b="1" i="1" dirty="0">
              <a:latin typeface="Times New Roman" pitchFamily="18" charset="0"/>
              <a:cs typeface="Times New Roman" pitchFamily="18" charset="0"/>
            </a:endParaRPr>
          </a:p>
          <a:p>
            <a:endParaRPr lang="lt-LT" altLang="ko-KR" sz="1400" b="1" i="1" dirty="0">
              <a:latin typeface="Times New Roman" pitchFamily="18" charset="0"/>
              <a:cs typeface="Times New Roman" pitchFamily="18" charset="0"/>
            </a:endParaRPr>
          </a:p>
          <a:p>
            <a:endParaRPr lang="lt-LT" altLang="ko-KR" sz="1400" b="1" i="1" dirty="0">
              <a:latin typeface="Times New Roman" pitchFamily="18" charset="0"/>
              <a:cs typeface="Times New Roman" pitchFamily="18" charset="0"/>
            </a:endParaRPr>
          </a:p>
          <a:p>
            <a:r>
              <a:rPr lang="lt-LT" altLang="ko-KR" sz="1400" b="1" i="1" dirty="0">
                <a:latin typeface="Times New Roman" pitchFamily="18" charset="0"/>
                <a:cs typeface="Times New Roman" pitchFamily="18" charset="0"/>
              </a:rPr>
              <a:t>- Korupcijos rizikos</a:t>
            </a:r>
          </a:p>
          <a:p>
            <a:r>
              <a:rPr lang="lt-LT" altLang="ko-KR" sz="1400" b="1" i="1" dirty="0">
                <a:latin typeface="Times New Roman" pitchFamily="18" charset="0"/>
                <a:cs typeface="Times New Roman" pitchFamily="18" charset="0"/>
              </a:rPr>
              <a:t>veiksniai</a:t>
            </a:r>
            <a:endParaRPr lang="en-US" altLang="ko-KR" sz="1400" b="1" i="1" dirty="0">
              <a:latin typeface="Bebas Neue"/>
              <a:cs typeface="Times New Roman" pitchFamily="18" charset="0"/>
            </a:endParaRPr>
          </a:p>
          <a:p>
            <a:endParaRPr lang="en-US" altLang="ko-KR" dirty="0"/>
          </a:p>
          <a:p>
            <a:endParaRPr lang="ko-KR" altLang="en-US" dirty="0"/>
          </a:p>
        </p:txBody>
      </p:sp>
      <p:grpSp>
        <p:nvGrpSpPr>
          <p:cNvPr id="72" name="그룹 71"/>
          <p:cNvGrpSpPr/>
          <p:nvPr/>
        </p:nvGrpSpPr>
        <p:grpSpPr>
          <a:xfrm>
            <a:off x="7217688" y="1859715"/>
            <a:ext cx="1199754" cy="1011476"/>
            <a:chOff x="6961584" y="1010660"/>
            <a:chExt cx="726283" cy="1011476"/>
          </a:xfrm>
        </p:grpSpPr>
        <p:cxnSp>
          <p:nvCxnSpPr>
            <p:cNvPr id="120" name="직선 연결선 119"/>
            <p:cNvCxnSpPr/>
            <p:nvPr/>
          </p:nvCxnSpPr>
          <p:spPr>
            <a:xfrm>
              <a:off x="7324726" y="1765906"/>
              <a:ext cx="0" cy="256230"/>
            </a:xfrm>
            <a:prstGeom prst="line">
              <a:avLst/>
            </a:prstGeom>
            <a:ln w="3175">
              <a:solidFill>
                <a:schemeClr val="accent1">
                  <a:lumMod val="75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119" name="그룹 118"/>
            <p:cNvGrpSpPr/>
            <p:nvPr/>
          </p:nvGrpSpPr>
          <p:grpSpPr>
            <a:xfrm>
              <a:off x="6961584" y="1010660"/>
              <a:ext cx="726283" cy="818746"/>
              <a:chOff x="2865318" y="1573903"/>
              <a:chExt cx="773113" cy="871538"/>
            </a:xfrm>
          </p:grpSpPr>
          <p:grpSp>
            <p:nvGrpSpPr>
              <p:cNvPr id="121" name="그룹 120"/>
              <p:cNvGrpSpPr/>
              <p:nvPr/>
            </p:nvGrpSpPr>
            <p:grpSpPr>
              <a:xfrm>
                <a:off x="2865318" y="1573903"/>
                <a:ext cx="773113" cy="871538"/>
                <a:chOff x="2865318" y="1820082"/>
                <a:chExt cx="773113" cy="871538"/>
              </a:xfrm>
            </p:grpSpPr>
            <p:sp>
              <p:nvSpPr>
                <p:cNvPr id="123" name="Freeform 9"/>
                <p:cNvSpPr>
                  <a:spLocks/>
                </p:cNvSpPr>
                <p:nvPr/>
              </p:nvSpPr>
              <p:spPr bwMode="auto">
                <a:xfrm>
                  <a:off x="2865318" y="1820082"/>
                  <a:ext cx="773113" cy="871538"/>
                </a:xfrm>
                <a:custGeom>
                  <a:avLst/>
                  <a:gdLst>
                    <a:gd name="T0" fmla="*/ 170 w 205"/>
                    <a:gd name="T1" fmla="*/ 163 h 230"/>
                    <a:gd name="T2" fmla="*/ 190 w 205"/>
                    <a:gd name="T3" fmla="*/ 59 h 230"/>
                    <a:gd name="T4" fmla="*/ 102 w 205"/>
                    <a:gd name="T5" fmla="*/ 0 h 230"/>
                    <a:gd name="T6" fmla="*/ 102 w 205"/>
                    <a:gd name="T7" fmla="*/ 0 h 230"/>
                    <a:gd name="T8" fmla="*/ 102 w 205"/>
                    <a:gd name="T9" fmla="*/ 0 h 230"/>
                    <a:gd name="T10" fmla="*/ 14 w 205"/>
                    <a:gd name="T11" fmla="*/ 59 h 230"/>
                    <a:gd name="T12" fmla="*/ 35 w 205"/>
                    <a:gd name="T13" fmla="*/ 163 h 230"/>
                    <a:gd name="T14" fmla="*/ 102 w 205"/>
                    <a:gd name="T15" fmla="*/ 230 h 230"/>
                    <a:gd name="T16" fmla="*/ 170 w 205"/>
                    <a:gd name="T17" fmla="*/ 163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 h="230">
                      <a:moveTo>
                        <a:pt x="170" y="163"/>
                      </a:moveTo>
                      <a:cubicBezTo>
                        <a:pt x="197" y="135"/>
                        <a:pt x="205" y="94"/>
                        <a:pt x="190" y="59"/>
                      </a:cubicBezTo>
                      <a:cubicBezTo>
                        <a:pt x="175" y="23"/>
                        <a:pt x="141" y="0"/>
                        <a:pt x="102" y="0"/>
                      </a:cubicBezTo>
                      <a:cubicBezTo>
                        <a:pt x="102" y="0"/>
                        <a:pt x="102" y="0"/>
                        <a:pt x="102" y="0"/>
                      </a:cubicBezTo>
                      <a:cubicBezTo>
                        <a:pt x="102" y="0"/>
                        <a:pt x="102" y="0"/>
                        <a:pt x="102" y="0"/>
                      </a:cubicBezTo>
                      <a:cubicBezTo>
                        <a:pt x="64" y="0"/>
                        <a:pt x="29" y="23"/>
                        <a:pt x="14" y="59"/>
                      </a:cubicBezTo>
                      <a:cubicBezTo>
                        <a:pt x="0" y="94"/>
                        <a:pt x="8" y="135"/>
                        <a:pt x="35" y="163"/>
                      </a:cubicBezTo>
                      <a:cubicBezTo>
                        <a:pt x="102" y="230"/>
                        <a:pt x="102" y="230"/>
                        <a:pt x="102" y="230"/>
                      </a:cubicBezTo>
                      <a:lnTo>
                        <a:pt x="170" y="163"/>
                      </a:lnTo>
                      <a:close/>
                    </a:path>
                  </a:pathLst>
                </a:custGeom>
                <a:solidFill>
                  <a:schemeClr val="accent1">
                    <a:lumMod val="40000"/>
                    <a:lumOff val="60000"/>
                  </a:schemeClr>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124" name="타원 123"/>
                <p:cNvSpPr/>
                <p:nvPr/>
              </p:nvSpPr>
              <p:spPr>
                <a:xfrm>
                  <a:off x="2955148" y="1887674"/>
                  <a:ext cx="593452" cy="593452"/>
                </a:xfrm>
                <a:prstGeom prst="ellipse">
                  <a:avLst/>
                </a:prstGeom>
                <a:solidFill>
                  <a:schemeClr val="bg2"/>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122" name="TextBox 121"/>
              <p:cNvSpPr txBox="1"/>
              <p:nvPr/>
            </p:nvSpPr>
            <p:spPr>
              <a:xfrm>
                <a:off x="2955149" y="1688940"/>
                <a:ext cx="593452" cy="526389"/>
              </a:xfrm>
              <a:prstGeom prst="rect">
                <a:avLst/>
              </a:prstGeom>
              <a:noFill/>
            </p:spPr>
            <p:txBody>
              <a:bodyPr wrap="square" lIns="0" tIns="0" rIns="0" bIns="0" rtlCol="0" anchor="ctr">
                <a:noAutofit/>
              </a:bodyPr>
              <a:lstStyle/>
              <a:p>
                <a:pPr algn="ctr"/>
                <a:r>
                  <a:rPr lang="lt-LT" altLang="ko-KR" sz="1300" b="1" dirty="0">
                    <a:gradFill>
                      <a:gsLst>
                        <a:gs pos="0">
                          <a:schemeClr val="accent1"/>
                        </a:gs>
                        <a:gs pos="100000">
                          <a:schemeClr val="accent1"/>
                        </a:gs>
                      </a:gsLst>
                      <a:lin ang="5400000" scaled="0"/>
                    </a:gradFill>
                    <a:latin typeface="Bebas Neue" pitchFamily="34" charset="0"/>
                    <a:ea typeface="Roboto Condensed Regular"/>
                  </a:rPr>
                  <a:t>Veiksniai</a:t>
                </a:r>
                <a:endParaRPr lang="ko-KR" altLang="en-US" sz="1300" b="1" dirty="0">
                  <a:gradFill>
                    <a:gsLst>
                      <a:gs pos="0">
                        <a:schemeClr val="accent1"/>
                      </a:gs>
                      <a:gs pos="100000">
                        <a:schemeClr val="accent1"/>
                      </a:gs>
                    </a:gsLst>
                    <a:lin ang="5400000" scaled="0"/>
                  </a:gradFill>
                  <a:latin typeface="Bebas Neue" pitchFamily="34" charset="0"/>
                  <a:ea typeface="Roboto Condensed Regular"/>
                </a:endParaRPr>
              </a:p>
            </p:txBody>
          </p:sp>
        </p:grpSp>
      </p:grpSp>
      <p:grpSp>
        <p:nvGrpSpPr>
          <p:cNvPr id="154" name="그룹 153"/>
          <p:cNvGrpSpPr/>
          <p:nvPr/>
        </p:nvGrpSpPr>
        <p:grpSpPr>
          <a:xfrm>
            <a:off x="3191966" y="1867123"/>
            <a:ext cx="1240134" cy="1011476"/>
            <a:chOff x="3477021" y="1010660"/>
            <a:chExt cx="726283" cy="1011476"/>
          </a:xfrm>
        </p:grpSpPr>
        <p:cxnSp>
          <p:nvCxnSpPr>
            <p:cNvPr id="107" name="직선 연결선 106"/>
            <p:cNvCxnSpPr/>
            <p:nvPr/>
          </p:nvCxnSpPr>
          <p:spPr>
            <a:xfrm>
              <a:off x="3840163" y="1765906"/>
              <a:ext cx="0" cy="256230"/>
            </a:xfrm>
            <a:prstGeom prst="line">
              <a:avLst/>
            </a:prstGeom>
            <a:ln w="3175">
              <a:solidFill>
                <a:schemeClr val="accent1">
                  <a:lumMod val="75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106" name="그룹 105"/>
            <p:cNvGrpSpPr/>
            <p:nvPr/>
          </p:nvGrpSpPr>
          <p:grpSpPr>
            <a:xfrm>
              <a:off x="3477021" y="1010660"/>
              <a:ext cx="726283" cy="818746"/>
              <a:chOff x="2865318" y="1573903"/>
              <a:chExt cx="773113" cy="871538"/>
            </a:xfrm>
          </p:grpSpPr>
          <p:grpSp>
            <p:nvGrpSpPr>
              <p:cNvPr id="108" name="그룹 107"/>
              <p:cNvGrpSpPr/>
              <p:nvPr/>
            </p:nvGrpSpPr>
            <p:grpSpPr>
              <a:xfrm>
                <a:off x="2865318" y="1573903"/>
                <a:ext cx="773113" cy="871538"/>
                <a:chOff x="2865318" y="1820082"/>
                <a:chExt cx="773113" cy="871538"/>
              </a:xfrm>
            </p:grpSpPr>
            <p:sp>
              <p:nvSpPr>
                <p:cNvPr id="110" name="Freeform 9"/>
                <p:cNvSpPr>
                  <a:spLocks/>
                </p:cNvSpPr>
                <p:nvPr/>
              </p:nvSpPr>
              <p:spPr bwMode="auto">
                <a:xfrm>
                  <a:off x="2865318" y="1820082"/>
                  <a:ext cx="773113" cy="871538"/>
                </a:xfrm>
                <a:custGeom>
                  <a:avLst/>
                  <a:gdLst>
                    <a:gd name="T0" fmla="*/ 170 w 205"/>
                    <a:gd name="T1" fmla="*/ 163 h 230"/>
                    <a:gd name="T2" fmla="*/ 190 w 205"/>
                    <a:gd name="T3" fmla="*/ 59 h 230"/>
                    <a:gd name="T4" fmla="*/ 102 w 205"/>
                    <a:gd name="T5" fmla="*/ 0 h 230"/>
                    <a:gd name="T6" fmla="*/ 102 w 205"/>
                    <a:gd name="T7" fmla="*/ 0 h 230"/>
                    <a:gd name="T8" fmla="*/ 102 w 205"/>
                    <a:gd name="T9" fmla="*/ 0 h 230"/>
                    <a:gd name="T10" fmla="*/ 14 w 205"/>
                    <a:gd name="T11" fmla="*/ 59 h 230"/>
                    <a:gd name="T12" fmla="*/ 35 w 205"/>
                    <a:gd name="T13" fmla="*/ 163 h 230"/>
                    <a:gd name="T14" fmla="*/ 102 w 205"/>
                    <a:gd name="T15" fmla="*/ 230 h 230"/>
                    <a:gd name="T16" fmla="*/ 170 w 205"/>
                    <a:gd name="T17" fmla="*/ 163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 h="230">
                      <a:moveTo>
                        <a:pt x="170" y="163"/>
                      </a:moveTo>
                      <a:cubicBezTo>
                        <a:pt x="197" y="135"/>
                        <a:pt x="205" y="94"/>
                        <a:pt x="190" y="59"/>
                      </a:cubicBezTo>
                      <a:cubicBezTo>
                        <a:pt x="175" y="23"/>
                        <a:pt x="141" y="0"/>
                        <a:pt x="102" y="0"/>
                      </a:cubicBezTo>
                      <a:cubicBezTo>
                        <a:pt x="102" y="0"/>
                        <a:pt x="102" y="0"/>
                        <a:pt x="102" y="0"/>
                      </a:cubicBezTo>
                      <a:cubicBezTo>
                        <a:pt x="102" y="0"/>
                        <a:pt x="102" y="0"/>
                        <a:pt x="102" y="0"/>
                      </a:cubicBezTo>
                      <a:cubicBezTo>
                        <a:pt x="64" y="0"/>
                        <a:pt x="29" y="23"/>
                        <a:pt x="14" y="59"/>
                      </a:cubicBezTo>
                      <a:cubicBezTo>
                        <a:pt x="0" y="94"/>
                        <a:pt x="8" y="135"/>
                        <a:pt x="35" y="163"/>
                      </a:cubicBezTo>
                      <a:cubicBezTo>
                        <a:pt x="102" y="230"/>
                        <a:pt x="102" y="230"/>
                        <a:pt x="102" y="230"/>
                      </a:cubicBezTo>
                      <a:lnTo>
                        <a:pt x="170" y="163"/>
                      </a:lnTo>
                      <a:close/>
                    </a:path>
                  </a:pathLst>
                </a:custGeom>
                <a:solidFill>
                  <a:schemeClr val="accent1">
                    <a:lumMod val="40000"/>
                    <a:lumOff val="60000"/>
                  </a:schemeClr>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111" name="타원 110"/>
                <p:cNvSpPr/>
                <p:nvPr/>
              </p:nvSpPr>
              <p:spPr>
                <a:xfrm>
                  <a:off x="2955148" y="1887674"/>
                  <a:ext cx="593452" cy="593452"/>
                </a:xfrm>
                <a:prstGeom prst="ellipse">
                  <a:avLst/>
                </a:prstGeom>
                <a:solidFill>
                  <a:schemeClr val="bg2"/>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109" name="TextBox 108"/>
              <p:cNvSpPr txBox="1"/>
              <p:nvPr/>
            </p:nvSpPr>
            <p:spPr>
              <a:xfrm>
                <a:off x="2955150" y="1688940"/>
                <a:ext cx="593452" cy="526389"/>
              </a:xfrm>
              <a:prstGeom prst="rect">
                <a:avLst/>
              </a:prstGeom>
              <a:noFill/>
            </p:spPr>
            <p:txBody>
              <a:bodyPr wrap="square" lIns="0" tIns="0" rIns="0" bIns="0" rtlCol="0" anchor="ctr">
                <a:noAutofit/>
              </a:bodyPr>
              <a:lstStyle/>
              <a:p>
                <a:pPr lvl="0" algn="ctr"/>
                <a:r>
                  <a:rPr lang="lt-LT" altLang="ko-KR" sz="1300" b="1" dirty="0">
                    <a:gradFill>
                      <a:gsLst>
                        <a:gs pos="0">
                          <a:schemeClr val="accent1"/>
                        </a:gs>
                        <a:gs pos="100000">
                          <a:schemeClr val="accent1"/>
                        </a:gs>
                      </a:gsLst>
                      <a:lin ang="5400000" scaled="0"/>
                    </a:gradFill>
                    <a:latin typeface="Bebas Neue" pitchFamily="34" charset="0"/>
                    <a:ea typeface="Roboto Condensed Regular"/>
                  </a:rPr>
                  <a:t>KPT</a:t>
                </a:r>
                <a:endParaRPr lang="ko-KR" altLang="en-US" sz="1300" b="1" dirty="0">
                  <a:gradFill>
                    <a:gsLst>
                      <a:gs pos="0">
                        <a:schemeClr val="accent1"/>
                      </a:gs>
                      <a:gs pos="100000">
                        <a:schemeClr val="accent1"/>
                      </a:gs>
                    </a:gsLst>
                    <a:lin ang="5400000" scaled="0"/>
                  </a:gradFill>
                  <a:latin typeface="Bebas Neue" pitchFamily="34" charset="0"/>
                  <a:ea typeface="Roboto Condensed Regular"/>
                </a:endParaRPr>
              </a:p>
            </p:txBody>
          </p:sp>
        </p:grpSp>
      </p:grpSp>
      <p:grpSp>
        <p:nvGrpSpPr>
          <p:cNvPr id="77" name="그룹 76"/>
          <p:cNvGrpSpPr/>
          <p:nvPr/>
        </p:nvGrpSpPr>
        <p:grpSpPr>
          <a:xfrm>
            <a:off x="4614864" y="2396853"/>
            <a:ext cx="2326085" cy="2818087"/>
            <a:chOff x="4614863" y="1762125"/>
            <a:chExt cx="1933575" cy="2595563"/>
          </a:xfrm>
        </p:grpSpPr>
        <p:grpSp>
          <p:nvGrpSpPr>
            <p:cNvPr id="65" name="그룹 64"/>
            <p:cNvGrpSpPr/>
            <p:nvPr/>
          </p:nvGrpSpPr>
          <p:grpSpPr>
            <a:xfrm>
              <a:off x="4614863" y="1762125"/>
              <a:ext cx="1933575" cy="2595563"/>
              <a:chOff x="4614863" y="1762125"/>
              <a:chExt cx="1933575" cy="2595563"/>
            </a:xfrm>
          </p:grpSpPr>
          <p:sp>
            <p:nvSpPr>
              <p:cNvPr id="18" name="Freeform 17"/>
              <p:cNvSpPr>
                <a:spLocks/>
              </p:cNvSpPr>
              <p:nvPr/>
            </p:nvSpPr>
            <p:spPr bwMode="auto">
              <a:xfrm>
                <a:off x="4741863" y="1762125"/>
                <a:ext cx="1679575" cy="2465388"/>
              </a:xfrm>
              <a:custGeom>
                <a:avLst/>
                <a:gdLst>
                  <a:gd name="T0" fmla="*/ 659 w 659"/>
                  <a:gd name="T1" fmla="*/ 966 h 966"/>
                  <a:gd name="T2" fmla="*/ 0 w 659"/>
                  <a:gd name="T3" fmla="*/ 966 h 966"/>
                  <a:gd name="T4" fmla="*/ 0 w 659"/>
                  <a:gd name="T5" fmla="*/ 68 h 966"/>
                  <a:gd name="T6" fmla="*/ 68 w 659"/>
                  <a:gd name="T7" fmla="*/ 0 h 966"/>
                  <a:gd name="T8" fmla="*/ 659 w 659"/>
                  <a:gd name="T9" fmla="*/ 0 h 966"/>
                  <a:gd name="T10" fmla="*/ 659 w 659"/>
                  <a:gd name="T11" fmla="*/ 966 h 966"/>
                </a:gdLst>
                <a:ahLst/>
                <a:cxnLst>
                  <a:cxn ang="0">
                    <a:pos x="T0" y="T1"/>
                  </a:cxn>
                  <a:cxn ang="0">
                    <a:pos x="T2" y="T3"/>
                  </a:cxn>
                  <a:cxn ang="0">
                    <a:pos x="T4" y="T5"/>
                  </a:cxn>
                  <a:cxn ang="0">
                    <a:pos x="T6" y="T7"/>
                  </a:cxn>
                  <a:cxn ang="0">
                    <a:pos x="T8" y="T9"/>
                  </a:cxn>
                  <a:cxn ang="0">
                    <a:pos x="T10" y="T11"/>
                  </a:cxn>
                </a:cxnLst>
                <a:rect l="0" t="0" r="r" b="b"/>
                <a:pathLst>
                  <a:path w="659" h="966">
                    <a:moveTo>
                      <a:pt x="659" y="966"/>
                    </a:moveTo>
                    <a:cubicBezTo>
                      <a:pt x="0" y="966"/>
                      <a:pt x="0" y="966"/>
                      <a:pt x="0" y="966"/>
                    </a:cubicBezTo>
                    <a:cubicBezTo>
                      <a:pt x="0" y="68"/>
                      <a:pt x="0" y="68"/>
                      <a:pt x="0" y="68"/>
                    </a:cubicBezTo>
                    <a:cubicBezTo>
                      <a:pt x="0" y="30"/>
                      <a:pt x="31" y="0"/>
                      <a:pt x="68" y="0"/>
                    </a:cubicBezTo>
                    <a:cubicBezTo>
                      <a:pt x="659" y="0"/>
                      <a:pt x="659" y="0"/>
                      <a:pt x="659" y="0"/>
                    </a:cubicBezTo>
                    <a:lnTo>
                      <a:pt x="659" y="966"/>
                    </a:lnTo>
                    <a:close/>
                  </a:path>
                </a:pathLst>
              </a:custGeom>
              <a:solidFill>
                <a:schemeClr val="accent1">
                  <a:lumMod val="20000"/>
                  <a:lumOff val="80000"/>
                </a:schemeClr>
              </a:solidFill>
              <a:ln w="3175" cap="flat" cmpd="sng" algn="ctr">
                <a:solidFill>
                  <a:schemeClr val="accent3">
                    <a:lumMod val="5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800" b="1" dirty="0">
                  <a:gradFill>
                    <a:gsLst>
                      <a:gs pos="0">
                        <a:schemeClr val="tx2"/>
                      </a:gs>
                      <a:gs pos="100000">
                        <a:schemeClr val="tx2"/>
                      </a:gs>
                    </a:gsLst>
                    <a:lin ang="5400000" scaled="0"/>
                  </a:gradFill>
                  <a:latin typeface="Roboto Condensed Regular"/>
                </a:endParaRPr>
              </a:p>
            </p:txBody>
          </p:sp>
          <p:sp>
            <p:nvSpPr>
              <p:cNvPr id="24" name="Freeform 23"/>
              <p:cNvSpPr>
                <a:spLocks/>
              </p:cNvSpPr>
              <p:nvPr/>
            </p:nvSpPr>
            <p:spPr bwMode="auto">
              <a:xfrm>
                <a:off x="4741863" y="4227513"/>
                <a:ext cx="1679575" cy="130175"/>
              </a:xfrm>
              <a:custGeom>
                <a:avLst/>
                <a:gdLst>
                  <a:gd name="T0" fmla="*/ 1058 w 1058"/>
                  <a:gd name="T1" fmla="*/ 0 h 82"/>
                  <a:gd name="T2" fmla="*/ 978 w 1058"/>
                  <a:gd name="T3" fmla="*/ 82 h 82"/>
                  <a:gd name="T4" fmla="*/ 82 w 1058"/>
                  <a:gd name="T5" fmla="*/ 82 h 82"/>
                  <a:gd name="T6" fmla="*/ 0 w 1058"/>
                  <a:gd name="T7" fmla="*/ 0 h 82"/>
                  <a:gd name="T8" fmla="*/ 1058 w 1058"/>
                  <a:gd name="T9" fmla="*/ 0 h 82"/>
                </a:gdLst>
                <a:ahLst/>
                <a:cxnLst>
                  <a:cxn ang="0">
                    <a:pos x="T0" y="T1"/>
                  </a:cxn>
                  <a:cxn ang="0">
                    <a:pos x="T2" y="T3"/>
                  </a:cxn>
                  <a:cxn ang="0">
                    <a:pos x="T4" y="T5"/>
                  </a:cxn>
                  <a:cxn ang="0">
                    <a:pos x="T6" y="T7"/>
                  </a:cxn>
                  <a:cxn ang="0">
                    <a:pos x="T8" y="T9"/>
                  </a:cxn>
                </a:cxnLst>
                <a:rect l="0" t="0" r="r" b="b"/>
                <a:pathLst>
                  <a:path w="1058" h="82">
                    <a:moveTo>
                      <a:pt x="1058" y="0"/>
                    </a:moveTo>
                    <a:lnTo>
                      <a:pt x="978" y="82"/>
                    </a:lnTo>
                    <a:lnTo>
                      <a:pt x="82" y="82"/>
                    </a:lnTo>
                    <a:lnTo>
                      <a:pt x="0" y="0"/>
                    </a:lnTo>
                    <a:lnTo>
                      <a:pt x="1058" y="0"/>
                    </a:lnTo>
                    <a:close/>
                  </a:path>
                </a:pathLst>
              </a:custGeom>
              <a:solidFill>
                <a:schemeClr val="accent4"/>
              </a:solidFill>
              <a:ln w="3175" cap="flat" cmpd="sng" algn="ctr">
                <a:solidFill>
                  <a:schemeClr val="accent3">
                    <a:lumMod val="5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800" b="1" dirty="0">
                  <a:gradFill>
                    <a:gsLst>
                      <a:gs pos="0">
                        <a:schemeClr val="tx2"/>
                      </a:gs>
                      <a:gs pos="100000">
                        <a:schemeClr val="tx2"/>
                      </a:gs>
                    </a:gsLst>
                    <a:lin ang="5400000" scaled="0"/>
                  </a:gradFill>
                  <a:latin typeface="Roboto Condensed Regular"/>
                </a:endParaRPr>
              </a:p>
            </p:txBody>
          </p:sp>
          <p:sp>
            <p:nvSpPr>
              <p:cNvPr id="117" name="Freeform 17"/>
              <p:cNvSpPr>
                <a:spLocks/>
              </p:cNvSpPr>
              <p:nvPr/>
            </p:nvSpPr>
            <p:spPr bwMode="auto">
              <a:xfrm>
                <a:off x="4741863" y="1762126"/>
                <a:ext cx="1679575" cy="271463"/>
              </a:xfrm>
              <a:custGeom>
                <a:avLst/>
                <a:gdLst/>
                <a:ahLst/>
                <a:cxnLst/>
                <a:rect l="l" t="t" r="r" b="b"/>
                <a:pathLst>
                  <a:path w="1679575" h="271463">
                    <a:moveTo>
                      <a:pt x="173310" y="0"/>
                    </a:moveTo>
                    <a:cubicBezTo>
                      <a:pt x="1679575" y="0"/>
                      <a:pt x="1679575" y="0"/>
                      <a:pt x="1679575" y="0"/>
                    </a:cubicBezTo>
                    <a:lnTo>
                      <a:pt x="1679575" y="271463"/>
                    </a:lnTo>
                    <a:lnTo>
                      <a:pt x="0" y="271463"/>
                    </a:lnTo>
                    <a:cubicBezTo>
                      <a:pt x="0" y="173547"/>
                      <a:pt x="0" y="173547"/>
                      <a:pt x="0" y="173547"/>
                    </a:cubicBezTo>
                    <a:cubicBezTo>
                      <a:pt x="0" y="76565"/>
                      <a:pt x="79009" y="0"/>
                      <a:pt x="173310" y="0"/>
                    </a:cubicBezTo>
                    <a:close/>
                  </a:path>
                </a:pathLst>
              </a:custGeom>
              <a:pattFill prst="dkUpDiag">
                <a:fgClr>
                  <a:schemeClr val="accent4"/>
                </a:fgClr>
                <a:bgClr>
                  <a:schemeClr val="accent3">
                    <a:lumMod val="65000"/>
                  </a:schemeClr>
                </a:bgClr>
              </a:patt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dirty="0"/>
              </a:p>
            </p:txBody>
          </p:sp>
          <p:sp>
            <p:nvSpPr>
              <p:cNvPr id="23" name="Rectangle 22"/>
              <p:cNvSpPr>
                <a:spLocks noChangeArrowheads="1"/>
              </p:cNvSpPr>
              <p:nvPr/>
            </p:nvSpPr>
            <p:spPr bwMode="auto">
              <a:xfrm>
                <a:off x="4741863" y="2397125"/>
                <a:ext cx="1679575" cy="65088"/>
              </a:xfrm>
              <a:prstGeom prst="rect">
                <a:avLst/>
              </a:prstGeom>
              <a:solidFill>
                <a:srgbClr val="000000">
                  <a:alpha val="10196"/>
                </a:srgbClr>
              </a:solidFill>
              <a:ln w="9525">
                <a:noFill/>
                <a:miter lim="800000"/>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nvGrpSpPr>
              <p:cNvPr id="61" name="그룹 60"/>
              <p:cNvGrpSpPr/>
              <p:nvPr/>
            </p:nvGrpSpPr>
            <p:grpSpPr>
              <a:xfrm>
                <a:off x="4614863" y="2014538"/>
                <a:ext cx="1933575" cy="1692725"/>
                <a:chOff x="4614863" y="2014538"/>
                <a:chExt cx="1933575" cy="1692725"/>
              </a:xfrm>
            </p:grpSpPr>
            <p:sp>
              <p:nvSpPr>
                <p:cNvPr id="17" name="Freeform 16"/>
                <p:cNvSpPr>
                  <a:spLocks/>
                </p:cNvSpPr>
                <p:nvPr/>
              </p:nvSpPr>
              <p:spPr bwMode="auto">
                <a:xfrm>
                  <a:off x="6421438" y="2397125"/>
                  <a:ext cx="127000" cy="128588"/>
                </a:xfrm>
                <a:custGeom>
                  <a:avLst/>
                  <a:gdLst>
                    <a:gd name="T0" fmla="*/ 0 w 80"/>
                    <a:gd name="T1" fmla="*/ 0 h 81"/>
                    <a:gd name="T2" fmla="*/ 0 w 80"/>
                    <a:gd name="T3" fmla="*/ 81 h 81"/>
                    <a:gd name="T4" fmla="*/ 80 w 80"/>
                    <a:gd name="T5" fmla="*/ 0 h 81"/>
                    <a:gd name="T6" fmla="*/ 0 w 80"/>
                    <a:gd name="T7" fmla="*/ 0 h 81"/>
                  </a:gdLst>
                  <a:ahLst/>
                  <a:cxnLst>
                    <a:cxn ang="0">
                      <a:pos x="T0" y="T1"/>
                    </a:cxn>
                    <a:cxn ang="0">
                      <a:pos x="T2" y="T3"/>
                    </a:cxn>
                    <a:cxn ang="0">
                      <a:pos x="T4" y="T5"/>
                    </a:cxn>
                    <a:cxn ang="0">
                      <a:pos x="T6" y="T7"/>
                    </a:cxn>
                  </a:cxnLst>
                  <a:rect l="0" t="0" r="r" b="b"/>
                  <a:pathLst>
                    <a:path w="80" h="81">
                      <a:moveTo>
                        <a:pt x="0" y="0"/>
                      </a:moveTo>
                      <a:lnTo>
                        <a:pt x="0" y="81"/>
                      </a:lnTo>
                      <a:lnTo>
                        <a:pt x="80" y="0"/>
                      </a:lnTo>
                      <a:lnTo>
                        <a:pt x="0" y="0"/>
                      </a:lnTo>
                      <a:close/>
                    </a:path>
                  </a:pathLst>
                </a:custGeom>
                <a:pattFill prst="ltDnDiag">
                  <a:fgClr>
                    <a:schemeClr val="accent1">
                      <a:lumMod val="75000"/>
                    </a:schemeClr>
                  </a:fgClr>
                  <a:bgClr>
                    <a:schemeClr val="accent1">
                      <a:lumMod val="50000"/>
                    </a:schemeClr>
                  </a:bgClr>
                </a:pattFill>
                <a:ln w="6350" cap="rnd" cmpd="sng" algn="ctr">
                  <a:solidFill>
                    <a:schemeClr val="accent1">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9" name="Rectangle 18"/>
                <p:cNvSpPr>
                  <a:spLocks noChangeArrowheads="1"/>
                </p:cNvSpPr>
                <p:nvPr/>
              </p:nvSpPr>
              <p:spPr bwMode="auto">
                <a:xfrm>
                  <a:off x="4614863" y="2014538"/>
                  <a:ext cx="1933575" cy="382588"/>
                </a:xfrm>
                <a:prstGeom prst="rect">
                  <a:avLst/>
                </a:prstGeom>
                <a:gradFill>
                  <a:gsLst>
                    <a:gs pos="0">
                      <a:schemeClr val="accent1">
                        <a:lumMod val="80000"/>
                        <a:lumOff val="20000"/>
                      </a:schemeClr>
                    </a:gs>
                    <a:gs pos="50000">
                      <a:schemeClr val="accent1"/>
                    </a:gs>
                    <a:gs pos="100000">
                      <a:schemeClr val="accent1"/>
                    </a:gs>
                  </a:gsLst>
                  <a:lin ang="2700000" scaled="0"/>
                </a:gradFill>
                <a:ln w="6350" cap="rnd" cmpd="sng" algn="ctr">
                  <a:solidFill>
                    <a:schemeClr val="accent1">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20" name="Freeform 19"/>
                <p:cNvSpPr>
                  <a:spLocks/>
                </p:cNvSpPr>
                <p:nvPr/>
              </p:nvSpPr>
              <p:spPr bwMode="auto">
                <a:xfrm>
                  <a:off x="4614863" y="2397125"/>
                  <a:ext cx="127000" cy="128588"/>
                </a:xfrm>
                <a:custGeom>
                  <a:avLst/>
                  <a:gdLst>
                    <a:gd name="T0" fmla="*/ 80 w 80"/>
                    <a:gd name="T1" fmla="*/ 0 h 81"/>
                    <a:gd name="T2" fmla="*/ 0 w 80"/>
                    <a:gd name="T3" fmla="*/ 0 h 81"/>
                    <a:gd name="T4" fmla="*/ 80 w 80"/>
                    <a:gd name="T5" fmla="*/ 81 h 81"/>
                    <a:gd name="T6" fmla="*/ 80 w 80"/>
                    <a:gd name="T7" fmla="*/ 0 h 81"/>
                  </a:gdLst>
                  <a:ahLst/>
                  <a:cxnLst>
                    <a:cxn ang="0">
                      <a:pos x="T0" y="T1"/>
                    </a:cxn>
                    <a:cxn ang="0">
                      <a:pos x="T2" y="T3"/>
                    </a:cxn>
                    <a:cxn ang="0">
                      <a:pos x="T4" y="T5"/>
                    </a:cxn>
                    <a:cxn ang="0">
                      <a:pos x="T6" y="T7"/>
                    </a:cxn>
                  </a:cxnLst>
                  <a:rect l="0" t="0" r="r" b="b"/>
                  <a:pathLst>
                    <a:path w="80" h="81">
                      <a:moveTo>
                        <a:pt x="80" y="0"/>
                      </a:moveTo>
                      <a:lnTo>
                        <a:pt x="0" y="0"/>
                      </a:lnTo>
                      <a:lnTo>
                        <a:pt x="80" y="81"/>
                      </a:lnTo>
                      <a:lnTo>
                        <a:pt x="80" y="0"/>
                      </a:lnTo>
                      <a:close/>
                    </a:path>
                  </a:pathLst>
                </a:custGeom>
                <a:pattFill prst="ltUpDiag">
                  <a:fgClr>
                    <a:schemeClr val="accent1">
                      <a:lumMod val="75000"/>
                    </a:schemeClr>
                  </a:fgClr>
                  <a:bgClr>
                    <a:schemeClr val="accent1">
                      <a:lumMod val="50000"/>
                    </a:schemeClr>
                  </a:bgClr>
                </a:pattFill>
                <a:ln w="6350" cap="rnd" cmpd="sng" algn="ctr">
                  <a:solidFill>
                    <a:schemeClr val="accent1">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nvGrpSpPr>
                <p:cNvPr id="141" name="그룹 140"/>
                <p:cNvGrpSpPr/>
                <p:nvPr/>
              </p:nvGrpSpPr>
              <p:grpSpPr>
                <a:xfrm>
                  <a:off x="4734030" y="2114550"/>
                  <a:ext cx="1692169" cy="1592713"/>
                  <a:chOff x="2987780" y="2292350"/>
                  <a:chExt cx="1692169" cy="1592713"/>
                </a:xfrm>
              </p:grpSpPr>
              <p:sp>
                <p:nvSpPr>
                  <p:cNvPr id="142" name="TextBox 141"/>
                  <p:cNvSpPr txBox="1"/>
                  <p:nvPr/>
                </p:nvSpPr>
                <p:spPr>
                  <a:xfrm>
                    <a:off x="3085780" y="2658860"/>
                    <a:ext cx="1426250" cy="1226203"/>
                  </a:xfrm>
                  <a:prstGeom prst="rect">
                    <a:avLst/>
                  </a:prstGeom>
                  <a:noFill/>
                </p:spPr>
                <p:txBody>
                  <a:bodyPr wrap="square" lIns="0" tIns="0" rIns="0" bIns="0" rtlCol="0">
                    <a:noAutofit/>
                  </a:bodyPr>
                  <a:lstStyle/>
                  <a:p>
                    <a:pPr lvl="0">
                      <a:buClr>
                        <a:schemeClr val="bg2"/>
                      </a:buClr>
                    </a:pPr>
                    <a:r>
                      <a:rPr lang="en-US" sz="1200" dirty="0">
                        <a:latin typeface="Bebas Neue"/>
                        <a:cs typeface="Times New Roman" pitchFamily="18" charset="0"/>
                      </a:rPr>
                      <a:t> </a:t>
                    </a:r>
                    <a:r>
                      <a:rPr lang="lt-LT" sz="1200" dirty="0">
                        <a:latin typeface="Times New Roman" pitchFamily="18" charset="0"/>
                        <a:cs typeface="Times New Roman" pitchFamily="18" charset="0"/>
                      </a:rPr>
                      <a:t>nuoseklus įvairių būdų ir </a:t>
                    </a:r>
                  </a:p>
                  <a:p>
                    <a:pPr lvl="0">
                      <a:buClr>
                        <a:schemeClr val="bg2"/>
                      </a:buClr>
                    </a:pPr>
                    <a:r>
                      <a:rPr lang="lt-LT" sz="1200" dirty="0">
                        <a:latin typeface="Times New Roman" pitchFamily="18" charset="0"/>
                        <a:cs typeface="Times New Roman" pitchFamily="18" charset="0"/>
                      </a:rPr>
                      <a:t>priemonių taikymas </a:t>
                    </a:r>
                  </a:p>
                  <a:p>
                    <a:pPr lvl="0">
                      <a:buClr>
                        <a:schemeClr val="bg2"/>
                      </a:buClr>
                    </a:pPr>
                    <a:r>
                      <a:rPr lang="lt-LT" sz="1200" dirty="0">
                        <a:latin typeface="Times New Roman" pitchFamily="18" charset="0"/>
                        <a:cs typeface="Times New Roman" pitchFamily="18" charset="0"/>
                      </a:rPr>
                      <a:t>numatytais etapais, siekiant </a:t>
                    </a:r>
                    <a:r>
                      <a:rPr lang="lt-LT" sz="1200" u="sng" dirty="0">
                        <a:latin typeface="Times New Roman" pitchFamily="18" charset="0"/>
                        <a:cs typeface="Times New Roman" pitchFamily="18" charset="0"/>
                      </a:rPr>
                      <a:t>nustatyti</a:t>
                    </a:r>
                    <a:r>
                      <a:rPr lang="lt-LT" sz="1200" dirty="0">
                        <a:latin typeface="Times New Roman" pitchFamily="18" charset="0"/>
                        <a:cs typeface="Times New Roman" pitchFamily="18" charset="0"/>
                      </a:rPr>
                      <a:t> valstybės ar </a:t>
                    </a:r>
                  </a:p>
                  <a:p>
                    <a:pPr lvl="0">
                      <a:buClr>
                        <a:schemeClr val="bg2"/>
                      </a:buClr>
                    </a:pPr>
                    <a:r>
                      <a:rPr lang="lt-LT" sz="1200" dirty="0">
                        <a:latin typeface="Times New Roman" pitchFamily="18" charset="0"/>
                        <a:cs typeface="Times New Roman" pitchFamily="18" charset="0"/>
                      </a:rPr>
                      <a:t>savivaldybės įstaigos </a:t>
                    </a:r>
                  </a:p>
                  <a:p>
                    <a:pPr lvl="0">
                      <a:buClr>
                        <a:schemeClr val="bg2"/>
                      </a:buClr>
                    </a:pPr>
                    <a:r>
                      <a:rPr lang="lt-LT" sz="1200" b="1" dirty="0">
                        <a:latin typeface="Times New Roman" pitchFamily="18" charset="0"/>
                        <a:cs typeface="Times New Roman" pitchFamily="18" charset="0"/>
                      </a:rPr>
                      <a:t>veiklos sritis</a:t>
                    </a:r>
                    <a:r>
                      <a:rPr lang="lt-LT" sz="1200" dirty="0">
                        <a:latin typeface="Times New Roman" pitchFamily="18" charset="0"/>
                        <a:cs typeface="Times New Roman" pitchFamily="18" charset="0"/>
                      </a:rPr>
                      <a:t>, kuriose </a:t>
                    </a:r>
                  </a:p>
                  <a:p>
                    <a:pPr lvl="0">
                      <a:buClr>
                        <a:schemeClr val="bg2"/>
                      </a:buClr>
                    </a:pPr>
                    <a:r>
                      <a:rPr lang="lt-LT" sz="1200" dirty="0">
                        <a:latin typeface="Times New Roman" pitchFamily="18" charset="0"/>
                        <a:cs typeface="Times New Roman" pitchFamily="18" charset="0"/>
                      </a:rPr>
                      <a:t>egzistuoja didelė KPT, </a:t>
                    </a:r>
                  </a:p>
                  <a:p>
                    <a:pPr lvl="0">
                      <a:buClr>
                        <a:schemeClr val="bg2"/>
                      </a:buClr>
                    </a:pPr>
                    <a:r>
                      <a:rPr lang="lt-LT" sz="1200" u="sng" dirty="0">
                        <a:latin typeface="Times New Roman" pitchFamily="18" charset="0"/>
                        <a:cs typeface="Times New Roman" pitchFamily="18" charset="0"/>
                      </a:rPr>
                      <a:t>identifikuoti</a:t>
                    </a:r>
                    <a:r>
                      <a:rPr lang="lt-LT" sz="1200" dirty="0">
                        <a:latin typeface="Times New Roman" pitchFamily="18" charset="0"/>
                        <a:cs typeface="Times New Roman" pitchFamily="18" charset="0"/>
                      </a:rPr>
                      <a:t> konkrečius </a:t>
                    </a:r>
                  </a:p>
                  <a:p>
                    <a:pPr lvl="0">
                      <a:buClr>
                        <a:schemeClr val="bg2"/>
                      </a:buClr>
                    </a:pPr>
                    <a:r>
                      <a:rPr lang="lt-LT" sz="1200" b="1" dirty="0">
                        <a:latin typeface="Times New Roman" pitchFamily="18" charset="0"/>
                        <a:cs typeface="Times New Roman" pitchFamily="18" charset="0"/>
                      </a:rPr>
                      <a:t>korupcijos rizikos </a:t>
                    </a:r>
                  </a:p>
                  <a:p>
                    <a:pPr lvl="0" algn="just">
                      <a:buClr>
                        <a:schemeClr val="bg2"/>
                      </a:buClr>
                    </a:pPr>
                    <a:r>
                      <a:rPr lang="lt-LT" sz="1200" b="1" dirty="0">
                        <a:latin typeface="Times New Roman" pitchFamily="18" charset="0"/>
                        <a:cs typeface="Times New Roman" pitchFamily="18" charset="0"/>
                      </a:rPr>
                      <a:t>veiksnius </a:t>
                    </a:r>
                    <a:r>
                      <a:rPr lang="lt-LT" sz="1200" dirty="0">
                        <a:latin typeface="Times New Roman" pitchFamily="18" charset="0"/>
                        <a:cs typeface="Times New Roman" pitchFamily="18" charset="0"/>
                      </a:rPr>
                      <a:t>bei juos </a:t>
                    </a:r>
                    <a:r>
                      <a:rPr lang="lt-LT" sz="1200" u="sng" dirty="0">
                        <a:latin typeface="Times New Roman" pitchFamily="18" charset="0"/>
                        <a:cs typeface="Times New Roman" pitchFamily="18" charset="0"/>
                      </a:rPr>
                      <a:t>valdyti</a:t>
                    </a:r>
                    <a:r>
                      <a:rPr lang="lt-LT" sz="1200" dirty="0">
                        <a:latin typeface="Times New Roman" pitchFamily="18" charset="0"/>
                        <a:cs typeface="Times New Roman" pitchFamily="18" charset="0"/>
                      </a:rPr>
                      <a:t>.</a:t>
                    </a:r>
                    <a:endParaRPr lang="pt-BR" altLang="ko-KR" sz="1200" dirty="0">
                      <a:gradFill>
                        <a:gsLst>
                          <a:gs pos="0">
                            <a:schemeClr val="accent4">
                              <a:alpha val="50000"/>
                            </a:schemeClr>
                          </a:gs>
                          <a:gs pos="100000">
                            <a:schemeClr val="accent4">
                              <a:alpha val="50000"/>
                            </a:schemeClr>
                          </a:gs>
                        </a:gsLst>
                        <a:lin ang="5400000" scaled="0"/>
                      </a:gradFill>
                      <a:latin typeface="Bebas Neue"/>
                      <a:ea typeface="Roboto Light" pitchFamily="2" charset="0"/>
                      <a:cs typeface="Roboto Condensed Regular"/>
                    </a:endParaRPr>
                  </a:p>
                </p:txBody>
              </p:sp>
              <p:sp>
                <p:nvSpPr>
                  <p:cNvPr id="144" name="TextBox 143"/>
                  <p:cNvSpPr txBox="1"/>
                  <p:nvPr/>
                </p:nvSpPr>
                <p:spPr>
                  <a:xfrm>
                    <a:off x="2987780" y="2292350"/>
                    <a:ext cx="1692169" cy="196849"/>
                  </a:xfrm>
                  <a:prstGeom prst="rect">
                    <a:avLst/>
                  </a:prstGeom>
                  <a:noFill/>
                </p:spPr>
                <p:txBody>
                  <a:bodyPr wrap="square" lIns="0" tIns="0" rIns="0" bIns="0" rtlCol="0">
                    <a:noAutofit/>
                  </a:bodyPr>
                  <a:lstStyle/>
                  <a:p>
                    <a:pPr lvl="0" algn="ctr"/>
                    <a:endParaRPr lang="ko-KR" altLang="en-US" sz="1200" b="1" dirty="0">
                      <a:gradFill>
                        <a:gsLst>
                          <a:gs pos="0">
                            <a:schemeClr val="accent3"/>
                          </a:gs>
                          <a:gs pos="100000">
                            <a:schemeClr val="accent3"/>
                          </a:gs>
                        </a:gsLst>
                        <a:lin ang="5400000" scaled="0"/>
                      </a:gradFill>
                      <a:latin typeface="Roboto Condensed Regular"/>
                    </a:endParaRPr>
                  </a:p>
                </p:txBody>
              </p:sp>
            </p:grpSp>
          </p:grpSp>
        </p:grpSp>
        <p:sp>
          <p:nvSpPr>
            <p:cNvPr id="75" name="Freeform 38"/>
            <p:cNvSpPr>
              <a:spLocks noEditPoints="1"/>
            </p:cNvSpPr>
            <p:nvPr/>
          </p:nvSpPr>
          <p:spPr bwMode="auto">
            <a:xfrm>
              <a:off x="6094042" y="3707263"/>
              <a:ext cx="294507" cy="326267"/>
            </a:xfrm>
            <a:custGeom>
              <a:avLst/>
              <a:gdLst/>
              <a:ahLst/>
              <a:cxnLst>
                <a:cxn ang="0">
                  <a:pos x="174" y="0"/>
                </a:cxn>
                <a:cxn ang="0">
                  <a:pos x="27" y="0"/>
                </a:cxn>
                <a:cxn ang="0">
                  <a:pos x="0" y="26"/>
                </a:cxn>
                <a:cxn ang="0">
                  <a:pos x="0" y="159"/>
                </a:cxn>
                <a:cxn ang="0">
                  <a:pos x="27" y="186"/>
                </a:cxn>
                <a:cxn ang="0">
                  <a:pos x="70" y="186"/>
                </a:cxn>
                <a:cxn ang="0">
                  <a:pos x="101" y="222"/>
                </a:cxn>
                <a:cxn ang="0">
                  <a:pos x="132" y="186"/>
                </a:cxn>
                <a:cxn ang="0">
                  <a:pos x="174" y="186"/>
                </a:cxn>
                <a:cxn ang="0">
                  <a:pos x="201" y="159"/>
                </a:cxn>
                <a:cxn ang="0">
                  <a:pos x="201" y="26"/>
                </a:cxn>
                <a:cxn ang="0">
                  <a:pos x="174" y="0"/>
                </a:cxn>
                <a:cxn ang="0">
                  <a:pos x="52" y="107"/>
                </a:cxn>
                <a:cxn ang="0">
                  <a:pos x="38" y="94"/>
                </a:cxn>
                <a:cxn ang="0">
                  <a:pos x="52" y="80"/>
                </a:cxn>
                <a:cxn ang="0">
                  <a:pos x="65" y="94"/>
                </a:cxn>
                <a:cxn ang="0">
                  <a:pos x="52" y="107"/>
                </a:cxn>
                <a:cxn ang="0">
                  <a:pos x="101" y="107"/>
                </a:cxn>
                <a:cxn ang="0">
                  <a:pos x="87" y="94"/>
                </a:cxn>
                <a:cxn ang="0">
                  <a:pos x="101" y="80"/>
                </a:cxn>
                <a:cxn ang="0">
                  <a:pos x="114" y="94"/>
                </a:cxn>
                <a:cxn ang="0">
                  <a:pos x="101" y="107"/>
                </a:cxn>
                <a:cxn ang="0">
                  <a:pos x="149" y="107"/>
                </a:cxn>
                <a:cxn ang="0">
                  <a:pos x="136" y="94"/>
                </a:cxn>
                <a:cxn ang="0">
                  <a:pos x="149" y="80"/>
                </a:cxn>
                <a:cxn ang="0">
                  <a:pos x="163" y="94"/>
                </a:cxn>
                <a:cxn ang="0">
                  <a:pos x="149" y="107"/>
                </a:cxn>
              </a:cxnLst>
              <a:rect l="0" t="0" r="r" b="b"/>
              <a:pathLst>
                <a:path w="201" h="222">
                  <a:moveTo>
                    <a:pt x="174" y="0"/>
                  </a:moveTo>
                  <a:cubicBezTo>
                    <a:pt x="27" y="0"/>
                    <a:pt x="27" y="0"/>
                    <a:pt x="27" y="0"/>
                  </a:cubicBezTo>
                  <a:cubicBezTo>
                    <a:pt x="12" y="0"/>
                    <a:pt x="0" y="12"/>
                    <a:pt x="0" y="26"/>
                  </a:cubicBezTo>
                  <a:cubicBezTo>
                    <a:pt x="0" y="159"/>
                    <a:pt x="0" y="159"/>
                    <a:pt x="0" y="159"/>
                  </a:cubicBezTo>
                  <a:cubicBezTo>
                    <a:pt x="0" y="174"/>
                    <a:pt x="12" y="186"/>
                    <a:pt x="27" y="186"/>
                  </a:cubicBezTo>
                  <a:cubicBezTo>
                    <a:pt x="70" y="186"/>
                    <a:pt x="70" y="186"/>
                    <a:pt x="70" y="186"/>
                  </a:cubicBezTo>
                  <a:cubicBezTo>
                    <a:pt x="101" y="222"/>
                    <a:pt x="101" y="222"/>
                    <a:pt x="101" y="222"/>
                  </a:cubicBezTo>
                  <a:cubicBezTo>
                    <a:pt x="132" y="186"/>
                    <a:pt x="132" y="186"/>
                    <a:pt x="132" y="186"/>
                  </a:cubicBezTo>
                  <a:cubicBezTo>
                    <a:pt x="174" y="186"/>
                    <a:pt x="174" y="186"/>
                    <a:pt x="174" y="186"/>
                  </a:cubicBezTo>
                  <a:cubicBezTo>
                    <a:pt x="189" y="186"/>
                    <a:pt x="201" y="174"/>
                    <a:pt x="201" y="159"/>
                  </a:cubicBezTo>
                  <a:cubicBezTo>
                    <a:pt x="201" y="26"/>
                    <a:pt x="201" y="26"/>
                    <a:pt x="201" y="26"/>
                  </a:cubicBezTo>
                  <a:cubicBezTo>
                    <a:pt x="201" y="12"/>
                    <a:pt x="189" y="0"/>
                    <a:pt x="174" y="0"/>
                  </a:cubicBezTo>
                  <a:close/>
                  <a:moveTo>
                    <a:pt x="52" y="107"/>
                  </a:moveTo>
                  <a:cubicBezTo>
                    <a:pt x="44" y="107"/>
                    <a:pt x="38" y="101"/>
                    <a:pt x="38" y="94"/>
                  </a:cubicBezTo>
                  <a:cubicBezTo>
                    <a:pt x="38" y="86"/>
                    <a:pt x="44" y="80"/>
                    <a:pt x="52" y="80"/>
                  </a:cubicBezTo>
                  <a:cubicBezTo>
                    <a:pt x="59" y="80"/>
                    <a:pt x="65" y="86"/>
                    <a:pt x="65" y="94"/>
                  </a:cubicBezTo>
                  <a:cubicBezTo>
                    <a:pt x="65" y="101"/>
                    <a:pt x="59" y="107"/>
                    <a:pt x="52" y="107"/>
                  </a:cubicBezTo>
                  <a:close/>
                  <a:moveTo>
                    <a:pt x="101" y="107"/>
                  </a:moveTo>
                  <a:cubicBezTo>
                    <a:pt x="93" y="107"/>
                    <a:pt x="87" y="101"/>
                    <a:pt x="87" y="94"/>
                  </a:cubicBezTo>
                  <a:cubicBezTo>
                    <a:pt x="87" y="86"/>
                    <a:pt x="93" y="80"/>
                    <a:pt x="101" y="80"/>
                  </a:cubicBezTo>
                  <a:cubicBezTo>
                    <a:pt x="108" y="80"/>
                    <a:pt x="114" y="86"/>
                    <a:pt x="114" y="94"/>
                  </a:cubicBezTo>
                  <a:cubicBezTo>
                    <a:pt x="114" y="101"/>
                    <a:pt x="108" y="107"/>
                    <a:pt x="101" y="107"/>
                  </a:cubicBezTo>
                  <a:close/>
                  <a:moveTo>
                    <a:pt x="149" y="107"/>
                  </a:moveTo>
                  <a:cubicBezTo>
                    <a:pt x="142" y="107"/>
                    <a:pt x="136" y="101"/>
                    <a:pt x="136" y="94"/>
                  </a:cubicBezTo>
                  <a:cubicBezTo>
                    <a:pt x="136" y="86"/>
                    <a:pt x="142" y="80"/>
                    <a:pt x="149" y="80"/>
                  </a:cubicBezTo>
                  <a:cubicBezTo>
                    <a:pt x="157" y="80"/>
                    <a:pt x="163" y="86"/>
                    <a:pt x="163" y="94"/>
                  </a:cubicBezTo>
                  <a:cubicBezTo>
                    <a:pt x="163" y="101"/>
                    <a:pt x="157" y="107"/>
                    <a:pt x="149" y="107"/>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grpSp>
      <p:grpSp>
        <p:nvGrpSpPr>
          <p:cNvPr id="71" name="그룹 70"/>
          <p:cNvGrpSpPr/>
          <p:nvPr/>
        </p:nvGrpSpPr>
        <p:grpSpPr>
          <a:xfrm>
            <a:off x="5083229" y="1474776"/>
            <a:ext cx="1385658" cy="1090822"/>
            <a:chOff x="5218509" y="877309"/>
            <a:chExt cx="726283" cy="1011477"/>
          </a:xfrm>
        </p:grpSpPr>
        <p:cxnSp>
          <p:nvCxnSpPr>
            <p:cNvPr id="127" name="직선 연결선 126"/>
            <p:cNvCxnSpPr/>
            <p:nvPr/>
          </p:nvCxnSpPr>
          <p:spPr>
            <a:xfrm>
              <a:off x="5581651" y="1632556"/>
              <a:ext cx="0" cy="256230"/>
            </a:xfrm>
            <a:prstGeom prst="line">
              <a:avLst/>
            </a:prstGeom>
            <a:ln w="3175">
              <a:solidFill>
                <a:schemeClr val="accent1">
                  <a:lumMod val="75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126" name="그룹 125"/>
            <p:cNvGrpSpPr/>
            <p:nvPr/>
          </p:nvGrpSpPr>
          <p:grpSpPr>
            <a:xfrm>
              <a:off x="5218509" y="877309"/>
              <a:ext cx="726283" cy="818745"/>
              <a:chOff x="2865318" y="1573902"/>
              <a:chExt cx="773113" cy="871537"/>
            </a:xfrm>
          </p:grpSpPr>
          <p:grpSp>
            <p:nvGrpSpPr>
              <p:cNvPr id="128" name="그룹 127"/>
              <p:cNvGrpSpPr/>
              <p:nvPr/>
            </p:nvGrpSpPr>
            <p:grpSpPr>
              <a:xfrm>
                <a:off x="2865318" y="1573902"/>
                <a:ext cx="773113" cy="871537"/>
                <a:chOff x="2865318" y="1820081"/>
                <a:chExt cx="773113" cy="871537"/>
              </a:xfrm>
            </p:grpSpPr>
            <p:sp>
              <p:nvSpPr>
                <p:cNvPr id="130" name="Freeform 9"/>
                <p:cNvSpPr>
                  <a:spLocks/>
                </p:cNvSpPr>
                <p:nvPr/>
              </p:nvSpPr>
              <p:spPr bwMode="auto">
                <a:xfrm>
                  <a:off x="2865318" y="1820081"/>
                  <a:ext cx="773113" cy="871537"/>
                </a:xfrm>
                <a:custGeom>
                  <a:avLst/>
                  <a:gdLst>
                    <a:gd name="T0" fmla="*/ 170 w 205"/>
                    <a:gd name="T1" fmla="*/ 163 h 230"/>
                    <a:gd name="T2" fmla="*/ 190 w 205"/>
                    <a:gd name="T3" fmla="*/ 59 h 230"/>
                    <a:gd name="T4" fmla="*/ 102 w 205"/>
                    <a:gd name="T5" fmla="*/ 0 h 230"/>
                    <a:gd name="T6" fmla="*/ 102 w 205"/>
                    <a:gd name="T7" fmla="*/ 0 h 230"/>
                    <a:gd name="T8" fmla="*/ 102 w 205"/>
                    <a:gd name="T9" fmla="*/ 0 h 230"/>
                    <a:gd name="T10" fmla="*/ 14 w 205"/>
                    <a:gd name="T11" fmla="*/ 59 h 230"/>
                    <a:gd name="T12" fmla="*/ 35 w 205"/>
                    <a:gd name="T13" fmla="*/ 163 h 230"/>
                    <a:gd name="T14" fmla="*/ 102 w 205"/>
                    <a:gd name="T15" fmla="*/ 230 h 230"/>
                    <a:gd name="T16" fmla="*/ 170 w 205"/>
                    <a:gd name="T17" fmla="*/ 163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 h="230">
                      <a:moveTo>
                        <a:pt x="170" y="163"/>
                      </a:moveTo>
                      <a:cubicBezTo>
                        <a:pt x="197" y="135"/>
                        <a:pt x="205" y="94"/>
                        <a:pt x="190" y="59"/>
                      </a:cubicBezTo>
                      <a:cubicBezTo>
                        <a:pt x="175" y="23"/>
                        <a:pt x="141" y="0"/>
                        <a:pt x="102" y="0"/>
                      </a:cubicBezTo>
                      <a:cubicBezTo>
                        <a:pt x="102" y="0"/>
                        <a:pt x="102" y="0"/>
                        <a:pt x="102" y="0"/>
                      </a:cubicBezTo>
                      <a:cubicBezTo>
                        <a:pt x="102" y="0"/>
                        <a:pt x="102" y="0"/>
                        <a:pt x="102" y="0"/>
                      </a:cubicBezTo>
                      <a:cubicBezTo>
                        <a:pt x="64" y="0"/>
                        <a:pt x="29" y="23"/>
                        <a:pt x="14" y="59"/>
                      </a:cubicBezTo>
                      <a:cubicBezTo>
                        <a:pt x="0" y="94"/>
                        <a:pt x="8" y="135"/>
                        <a:pt x="35" y="163"/>
                      </a:cubicBezTo>
                      <a:cubicBezTo>
                        <a:pt x="102" y="230"/>
                        <a:pt x="102" y="230"/>
                        <a:pt x="102" y="230"/>
                      </a:cubicBezTo>
                      <a:lnTo>
                        <a:pt x="170" y="163"/>
                      </a:lnTo>
                      <a:close/>
                    </a:path>
                  </a:pathLst>
                </a:custGeom>
                <a:solidFill>
                  <a:schemeClr val="accent1">
                    <a:lumMod val="40000"/>
                    <a:lumOff val="60000"/>
                  </a:schemeClr>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131" name="타원 130"/>
                <p:cNvSpPr/>
                <p:nvPr/>
              </p:nvSpPr>
              <p:spPr>
                <a:xfrm>
                  <a:off x="2955148" y="1887674"/>
                  <a:ext cx="593452" cy="593452"/>
                </a:xfrm>
                <a:prstGeom prst="ellipse">
                  <a:avLst/>
                </a:prstGeom>
                <a:solidFill>
                  <a:schemeClr val="bg2"/>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129" name="TextBox 128"/>
              <p:cNvSpPr txBox="1"/>
              <p:nvPr/>
            </p:nvSpPr>
            <p:spPr>
              <a:xfrm>
                <a:off x="2955149" y="1688940"/>
                <a:ext cx="593451" cy="406268"/>
              </a:xfrm>
              <a:prstGeom prst="rect">
                <a:avLst/>
              </a:prstGeom>
              <a:noFill/>
            </p:spPr>
            <p:txBody>
              <a:bodyPr wrap="square" lIns="0" tIns="0" rIns="0" bIns="0" rtlCol="0" anchor="ctr">
                <a:noAutofit/>
              </a:bodyPr>
              <a:lstStyle/>
              <a:p>
                <a:pPr algn="ctr"/>
                <a:r>
                  <a:rPr lang="lt-LT" altLang="ko-KR" sz="1300" b="1" dirty="0">
                    <a:gradFill>
                      <a:gsLst>
                        <a:gs pos="0">
                          <a:schemeClr val="accent1"/>
                        </a:gs>
                        <a:gs pos="100000">
                          <a:schemeClr val="accent1"/>
                        </a:gs>
                      </a:gsLst>
                      <a:lin ang="5400000" scaled="0"/>
                    </a:gradFill>
                    <a:latin typeface="Bebas Neue" pitchFamily="34" charset="0"/>
                    <a:ea typeface="Roboto Condensed Regular"/>
                  </a:rPr>
                  <a:t>KPT nustatymas</a:t>
                </a:r>
                <a:endParaRPr lang="ko-KR" altLang="en-US" sz="1300" b="1" dirty="0">
                  <a:gradFill>
                    <a:gsLst>
                      <a:gs pos="0">
                        <a:schemeClr val="accent1"/>
                      </a:gs>
                      <a:gs pos="100000">
                        <a:schemeClr val="accent1"/>
                      </a:gs>
                    </a:gsLst>
                    <a:lin ang="5400000" scaled="0"/>
                  </a:gradFill>
                  <a:latin typeface="Bebas Neue" pitchFamily="34" charset="0"/>
                  <a:ea typeface="Roboto Condensed Regular"/>
                </a:endParaRPr>
              </a:p>
            </p:txBody>
          </p:sp>
        </p:grpSp>
      </p:grpSp>
      <p:pic>
        <p:nvPicPr>
          <p:cNvPr id="70" name="Paveikslėlis 6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887" y="217500"/>
            <a:ext cx="551649" cy="601607"/>
          </a:xfrm>
          <a:prstGeom prst="rect">
            <a:avLst/>
          </a:prstGeom>
        </p:spPr>
      </p:pic>
    </p:spTree>
    <p:extLst>
      <p:ext uri="{BB962C8B-B14F-4D97-AF65-F5344CB8AC3E}">
        <p14:creationId xmlns:p14="http://schemas.microsoft.com/office/powerpoint/2010/main" val="65610158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47" presetClass="entr" presetSubtype="0" fill="hold" nodeType="withEffect">
                                  <p:stCondLst>
                                    <p:cond delay="0"/>
                                  </p:stCondLst>
                                  <p:childTnLst>
                                    <p:set>
                                      <p:cBhvr>
                                        <p:cTn id="12" dur="1" fill="hold">
                                          <p:stCondLst>
                                            <p:cond delay="0"/>
                                          </p:stCondLst>
                                        </p:cTn>
                                        <p:tgtEl>
                                          <p:spTgt spid="154"/>
                                        </p:tgtEl>
                                        <p:attrNameLst>
                                          <p:attrName>style.visibility</p:attrName>
                                        </p:attrNameLst>
                                      </p:cBhvr>
                                      <p:to>
                                        <p:strVal val="visible"/>
                                      </p:to>
                                    </p:set>
                                    <p:animEffect transition="in" filter="fade">
                                      <p:cBhvr>
                                        <p:cTn id="13" dur="1600"/>
                                        <p:tgtEl>
                                          <p:spTgt spid="154"/>
                                        </p:tgtEl>
                                      </p:cBhvr>
                                    </p:animEffect>
                                    <p:anim calcmode="lin" valueType="num">
                                      <p:cBhvr>
                                        <p:cTn id="14" dur="1600" fill="hold"/>
                                        <p:tgtEl>
                                          <p:spTgt spid="154"/>
                                        </p:tgtEl>
                                        <p:attrNameLst>
                                          <p:attrName>ppt_x</p:attrName>
                                        </p:attrNameLst>
                                      </p:cBhvr>
                                      <p:tavLst>
                                        <p:tav tm="0">
                                          <p:val>
                                            <p:strVal val="#ppt_x"/>
                                          </p:val>
                                        </p:tav>
                                        <p:tav tm="100000">
                                          <p:val>
                                            <p:strVal val="#ppt_x"/>
                                          </p:val>
                                        </p:tav>
                                      </p:tavLst>
                                    </p:anim>
                                    <p:anim calcmode="lin" valueType="num">
                                      <p:cBhvr>
                                        <p:cTn id="15" dur="1600" fill="hold"/>
                                        <p:tgtEl>
                                          <p:spTgt spid="154"/>
                                        </p:tgtEl>
                                        <p:attrNameLst>
                                          <p:attrName>ppt_y</p:attrName>
                                        </p:attrNameLst>
                                      </p:cBhvr>
                                      <p:tavLst>
                                        <p:tav tm="0">
                                          <p:val>
                                            <p:strVal val="#ppt_y-.1"/>
                                          </p:val>
                                        </p:tav>
                                        <p:tav tm="100000">
                                          <p:val>
                                            <p:strVal val="#ppt_y"/>
                                          </p:val>
                                        </p:tav>
                                      </p:tavLst>
                                    </p:anim>
                                  </p:childTnLst>
                                </p:cTn>
                              </p:par>
                            </p:childTnLst>
                          </p:cTn>
                        </p:par>
                        <p:par>
                          <p:cTn id="16" fill="hold">
                            <p:stCondLst>
                              <p:cond delay="1600"/>
                            </p:stCondLst>
                            <p:childTnLst>
                              <p:par>
                                <p:cTn id="17" presetID="42" presetClass="entr" presetSubtype="0" fill="hold" nodeType="afterEffect">
                                  <p:stCondLst>
                                    <p:cond delay="0"/>
                                  </p:stCondLst>
                                  <p:childTnLst>
                                    <p:set>
                                      <p:cBhvr>
                                        <p:cTn id="18" dur="1" fill="hold">
                                          <p:stCondLst>
                                            <p:cond delay="0"/>
                                          </p:stCondLst>
                                        </p:cTn>
                                        <p:tgtEl>
                                          <p:spTgt spid="74"/>
                                        </p:tgtEl>
                                        <p:attrNameLst>
                                          <p:attrName>style.visibility</p:attrName>
                                        </p:attrNameLst>
                                      </p:cBhvr>
                                      <p:to>
                                        <p:strVal val="visible"/>
                                      </p:to>
                                    </p:set>
                                    <p:animEffect transition="in" filter="fade">
                                      <p:cBhvr>
                                        <p:cTn id="19" dur="500"/>
                                        <p:tgtEl>
                                          <p:spTgt spid="74"/>
                                        </p:tgtEl>
                                      </p:cBhvr>
                                    </p:animEffect>
                                    <p:anim calcmode="lin" valueType="num">
                                      <p:cBhvr>
                                        <p:cTn id="20" dur="500" fill="hold"/>
                                        <p:tgtEl>
                                          <p:spTgt spid="74"/>
                                        </p:tgtEl>
                                        <p:attrNameLst>
                                          <p:attrName>ppt_x</p:attrName>
                                        </p:attrNameLst>
                                      </p:cBhvr>
                                      <p:tavLst>
                                        <p:tav tm="0">
                                          <p:val>
                                            <p:strVal val="#ppt_x"/>
                                          </p:val>
                                        </p:tav>
                                        <p:tav tm="100000">
                                          <p:val>
                                            <p:strVal val="#ppt_x"/>
                                          </p:val>
                                        </p:tav>
                                      </p:tavLst>
                                    </p:anim>
                                    <p:anim calcmode="lin" valueType="num">
                                      <p:cBhvr>
                                        <p:cTn id="21" dur="500" fill="hold"/>
                                        <p:tgtEl>
                                          <p:spTgt spid="7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fade">
                                      <p:cBhvr>
                                        <p:cTn id="26" dur="500"/>
                                        <p:tgtEl>
                                          <p:spTgt spid="2">
                                            <p:txEl>
                                              <p:pRg st="4" end="4"/>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Effect transition="in" filter="fade">
                                      <p:cBhvr>
                                        <p:cTn id="29" dur="500"/>
                                        <p:tgtEl>
                                          <p:spTgt spid="2">
                                            <p:txEl>
                                              <p:pRg st="5" end="5"/>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500"/>
                                        <p:tgtEl>
                                          <p:spTgt spid="2">
                                            <p:txEl>
                                              <p:pRg st="6" end="6"/>
                                            </p:txEl>
                                          </p:spTgt>
                                        </p:tgtEl>
                                      </p:cBhvr>
                                    </p:animEffect>
                                  </p:childTnLst>
                                </p:cTn>
                              </p:par>
                              <p:par>
                                <p:cTn id="33" presetID="47" presetClass="entr" presetSubtype="0" fill="hold" nodeType="withEffect">
                                  <p:stCondLst>
                                    <p:cond delay="0"/>
                                  </p:stCondLst>
                                  <p:childTnLst>
                                    <p:set>
                                      <p:cBhvr>
                                        <p:cTn id="34" dur="1" fill="hold">
                                          <p:stCondLst>
                                            <p:cond delay="0"/>
                                          </p:stCondLst>
                                        </p:cTn>
                                        <p:tgtEl>
                                          <p:spTgt spid="71"/>
                                        </p:tgtEl>
                                        <p:attrNameLst>
                                          <p:attrName>style.visibility</p:attrName>
                                        </p:attrNameLst>
                                      </p:cBhvr>
                                      <p:to>
                                        <p:strVal val="visible"/>
                                      </p:to>
                                    </p:set>
                                    <p:animEffect transition="in" filter="fade">
                                      <p:cBhvr>
                                        <p:cTn id="35" dur="1500"/>
                                        <p:tgtEl>
                                          <p:spTgt spid="71"/>
                                        </p:tgtEl>
                                      </p:cBhvr>
                                    </p:animEffect>
                                    <p:anim calcmode="lin" valueType="num">
                                      <p:cBhvr>
                                        <p:cTn id="36" dur="1500" fill="hold"/>
                                        <p:tgtEl>
                                          <p:spTgt spid="71"/>
                                        </p:tgtEl>
                                        <p:attrNameLst>
                                          <p:attrName>ppt_x</p:attrName>
                                        </p:attrNameLst>
                                      </p:cBhvr>
                                      <p:tavLst>
                                        <p:tav tm="0">
                                          <p:val>
                                            <p:strVal val="#ppt_x"/>
                                          </p:val>
                                        </p:tav>
                                        <p:tav tm="100000">
                                          <p:val>
                                            <p:strVal val="#ppt_x"/>
                                          </p:val>
                                        </p:tav>
                                      </p:tavLst>
                                    </p:anim>
                                    <p:anim calcmode="lin" valueType="num">
                                      <p:cBhvr>
                                        <p:cTn id="37" dur="1500" fill="hold"/>
                                        <p:tgtEl>
                                          <p:spTgt spid="71"/>
                                        </p:tgtEl>
                                        <p:attrNameLst>
                                          <p:attrName>ppt_y</p:attrName>
                                        </p:attrNameLst>
                                      </p:cBhvr>
                                      <p:tavLst>
                                        <p:tav tm="0">
                                          <p:val>
                                            <p:strVal val="#ppt_y-.1"/>
                                          </p:val>
                                        </p:tav>
                                        <p:tav tm="100000">
                                          <p:val>
                                            <p:strVal val="#ppt_y"/>
                                          </p:val>
                                        </p:tav>
                                      </p:tavLst>
                                    </p:anim>
                                  </p:childTnLst>
                                </p:cTn>
                              </p:par>
                            </p:childTnLst>
                          </p:cTn>
                        </p:par>
                        <p:par>
                          <p:cTn id="38" fill="hold">
                            <p:stCondLst>
                              <p:cond delay="1500"/>
                            </p:stCondLst>
                            <p:childTnLst>
                              <p:par>
                                <p:cTn id="39" presetID="42" presetClass="entr" presetSubtype="0" fill="hold" nodeType="afterEffect">
                                  <p:stCondLst>
                                    <p:cond delay="0"/>
                                  </p:stCondLst>
                                  <p:childTnLst>
                                    <p:set>
                                      <p:cBhvr>
                                        <p:cTn id="40" dur="1" fill="hold">
                                          <p:stCondLst>
                                            <p:cond delay="0"/>
                                          </p:stCondLst>
                                        </p:cTn>
                                        <p:tgtEl>
                                          <p:spTgt spid="77"/>
                                        </p:tgtEl>
                                        <p:attrNameLst>
                                          <p:attrName>style.visibility</p:attrName>
                                        </p:attrNameLst>
                                      </p:cBhvr>
                                      <p:to>
                                        <p:strVal val="visible"/>
                                      </p:to>
                                    </p:set>
                                    <p:animEffect transition="in" filter="fade">
                                      <p:cBhvr>
                                        <p:cTn id="41" dur="500"/>
                                        <p:tgtEl>
                                          <p:spTgt spid="77"/>
                                        </p:tgtEl>
                                      </p:cBhvr>
                                    </p:animEffect>
                                    <p:anim calcmode="lin" valueType="num">
                                      <p:cBhvr>
                                        <p:cTn id="42" dur="500" fill="hold"/>
                                        <p:tgtEl>
                                          <p:spTgt spid="77"/>
                                        </p:tgtEl>
                                        <p:attrNameLst>
                                          <p:attrName>ppt_x</p:attrName>
                                        </p:attrNameLst>
                                      </p:cBhvr>
                                      <p:tavLst>
                                        <p:tav tm="0">
                                          <p:val>
                                            <p:strVal val="#ppt_x"/>
                                          </p:val>
                                        </p:tav>
                                        <p:tav tm="100000">
                                          <p:val>
                                            <p:strVal val="#ppt_x"/>
                                          </p:val>
                                        </p:tav>
                                      </p:tavLst>
                                    </p:anim>
                                    <p:anim calcmode="lin" valueType="num">
                                      <p:cBhvr>
                                        <p:cTn id="43" dur="500" fill="hold"/>
                                        <p:tgtEl>
                                          <p:spTgt spid="7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
                                            <p:txEl>
                                              <p:pRg st="10" end="10"/>
                                            </p:txEl>
                                          </p:spTgt>
                                        </p:tgtEl>
                                        <p:attrNameLst>
                                          <p:attrName>style.visibility</p:attrName>
                                        </p:attrNameLst>
                                      </p:cBhvr>
                                      <p:to>
                                        <p:strVal val="visible"/>
                                      </p:to>
                                    </p:set>
                                    <p:animEffect transition="in" filter="fade">
                                      <p:cBhvr>
                                        <p:cTn id="48" dur="500"/>
                                        <p:tgtEl>
                                          <p:spTgt spid="2">
                                            <p:txEl>
                                              <p:pRg st="10" end="10"/>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2">
                                            <p:txEl>
                                              <p:pRg st="11" end="11"/>
                                            </p:txEl>
                                          </p:spTgt>
                                        </p:tgtEl>
                                        <p:attrNameLst>
                                          <p:attrName>style.visibility</p:attrName>
                                        </p:attrNameLst>
                                      </p:cBhvr>
                                      <p:to>
                                        <p:strVal val="visible"/>
                                      </p:to>
                                    </p:set>
                                    <p:animEffect transition="in" filter="fade">
                                      <p:cBhvr>
                                        <p:cTn id="51" dur="500"/>
                                        <p:tgtEl>
                                          <p:spTgt spid="2">
                                            <p:txEl>
                                              <p:pRg st="11" end="11"/>
                                            </p:txEl>
                                          </p:spTgt>
                                        </p:tgtEl>
                                      </p:cBhvr>
                                    </p:animEffect>
                                  </p:childTnLst>
                                </p:cTn>
                              </p:par>
                              <p:par>
                                <p:cTn id="52" presetID="47" presetClass="entr" presetSubtype="0" fill="hold" nodeType="withEffect">
                                  <p:stCondLst>
                                    <p:cond delay="0"/>
                                  </p:stCondLst>
                                  <p:childTnLst>
                                    <p:set>
                                      <p:cBhvr>
                                        <p:cTn id="53" dur="1" fill="hold">
                                          <p:stCondLst>
                                            <p:cond delay="0"/>
                                          </p:stCondLst>
                                        </p:cTn>
                                        <p:tgtEl>
                                          <p:spTgt spid="72"/>
                                        </p:tgtEl>
                                        <p:attrNameLst>
                                          <p:attrName>style.visibility</p:attrName>
                                        </p:attrNameLst>
                                      </p:cBhvr>
                                      <p:to>
                                        <p:strVal val="visible"/>
                                      </p:to>
                                    </p:set>
                                    <p:animEffect transition="in" filter="fade">
                                      <p:cBhvr>
                                        <p:cTn id="54" dur="1600"/>
                                        <p:tgtEl>
                                          <p:spTgt spid="72"/>
                                        </p:tgtEl>
                                      </p:cBhvr>
                                    </p:animEffect>
                                    <p:anim calcmode="lin" valueType="num">
                                      <p:cBhvr>
                                        <p:cTn id="55" dur="1600" fill="hold"/>
                                        <p:tgtEl>
                                          <p:spTgt spid="72"/>
                                        </p:tgtEl>
                                        <p:attrNameLst>
                                          <p:attrName>ppt_x</p:attrName>
                                        </p:attrNameLst>
                                      </p:cBhvr>
                                      <p:tavLst>
                                        <p:tav tm="0">
                                          <p:val>
                                            <p:strVal val="#ppt_x"/>
                                          </p:val>
                                        </p:tav>
                                        <p:tav tm="100000">
                                          <p:val>
                                            <p:strVal val="#ppt_x"/>
                                          </p:val>
                                        </p:tav>
                                      </p:tavLst>
                                    </p:anim>
                                    <p:anim calcmode="lin" valueType="num">
                                      <p:cBhvr>
                                        <p:cTn id="56" dur="1600" fill="hold"/>
                                        <p:tgtEl>
                                          <p:spTgt spid="72"/>
                                        </p:tgtEl>
                                        <p:attrNameLst>
                                          <p:attrName>ppt_y</p:attrName>
                                        </p:attrNameLst>
                                      </p:cBhvr>
                                      <p:tavLst>
                                        <p:tav tm="0">
                                          <p:val>
                                            <p:strVal val="#ppt_y-.1"/>
                                          </p:val>
                                        </p:tav>
                                        <p:tav tm="100000">
                                          <p:val>
                                            <p:strVal val="#ppt_y"/>
                                          </p:val>
                                        </p:tav>
                                      </p:tavLst>
                                    </p:anim>
                                  </p:childTnLst>
                                </p:cTn>
                              </p:par>
                            </p:childTnLst>
                          </p:cTn>
                        </p:par>
                        <p:par>
                          <p:cTn id="57" fill="hold">
                            <p:stCondLst>
                              <p:cond delay="1600"/>
                            </p:stCondLst>
                            <p:childTnLst>
                              <p:par>
                                <p:cTn id="58" presetID="42" presetClass="entr" presetSubtype="0" fill="hold" nodeType="afterEffect">
                                  <p:stCondLst>
                                    <p:cond delay="0"/>
                                  </p:stCondLst>
                                  <p:childTnLst>
                                    <p:set>
                                      <p:cBhvr>
                                        <p:cTn id="59" dur="1" fill="hold">
                                          <p:stCondLst>
                                            <p:cond delay="0"/>
                                          </p:stCondLst>
                                        </p:cTn>
                                        <p:tgtEl>
                                          <p:spTgt spid="79"/>
                                        </p:tgtEl>
                                        <p:attrNameLst>
                                          <p:attrName>style.visibility</p:attrName>
                                        </p:attrNameLst>
                                      </p:cBhvr>
                                      <p:to>
                                        <p:strVal val="visible"/>
                                      </p:to>
                                    </p:set>
                                    <p:animEffect transition="in" filter="fade">
                                      <p:cBhvr>
                                        <p:cTn id="60" dur="500"/>
                                        <p:tgtEl>
                                          <p:spTgt spid="79"/>
                                        </p:tgtEl>
                                      </p:cBhvr>
                                    </p:animEffect>
                                    <p:anim calcmode="lin" valueType="num">
                                      <p:cBhvr>
                                        <p:cTn id="61" dur="500" fill="hold"/>
                                        <p:tgtEl>
                                          <p:spTgt spid="79"/>
                                        </p:tgtEl>
                                        <p:attrNameLst>
                                          <p:attrName>ppt_x</p:attrName>
                                        </p:attrNameLst>
                                      </p:cBhvr>
                                      <p:tavLst>
                                        <p:tav tm="0">
                                          <p:val>
                                            <p:strVal val="#ppt_x"/>
                                          </p:val>
                                        </p:tav>
                                        <p:tav tm="100000">
                                          <p:val>
                                            <p:strVal val="#ppt_x"/>
                                          </p:val>
                                        </p:tav>
                                      </p:tavLst>
                                    </p:anim>
                                    <p:anim calcmode="lin" valueType="num">
                                      <p:cBhvr>
                                        <p:cTn id="62" dur="500" fill="hold"/>
                                        <p:tgtEl>
                                          <p:spTgt spid="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그룹 66"/>
          <p:cNvGrpSpPr/>
          <p:nvPr/>
        </p:nvGrpSpPr>
        <p:grpSpPr>
          <a:xfrm>
            <a:off x="6465455" y="2830129"/>
            <a:ext cx="1938337" cy="2598738"/>
            <a:chOff x="6354763" y="1885950"/>
            <a:chExt cx="1938337" cy="2598738"/>
          </a:xfrm>
        </p:grpSpPr>
        <p:sp>
          <p:nvSpPr>
            <p:cNvPr id="4" name="Freeform 5"/>
            <p:cNvSpPr>
              <a:spLocks/>
            </p:cNvSpPr>
            <p:nvPr/>
          </p:nvSpPr>
          <p:spPr bwMode="auto">
            <a:xfrm>
              <a:off x="6354763" y="1885950"/>
              <a:ext cx="303212" cy="304800"/>
            </a:xfrm>
            <a:custGeom>
              <a:avLst/>
              <a:gdLst>
                <a:gd name="T0" fmla="*/ 119 w 119"/>
                <a:gd name="T1" fmla="*/ 1 h 119"/>
                <a:gd name="T2" fmla="*/ 51 w 119"/>
                <a:gd name="T3" fmla="*/ 69 h 119"/>
                <a:gd name="T4" fmla="*/ 1 w 119"/>
                <a:gd name="T5" fmla="*/ 119 h 119"/>
                <a:gd name="T6" fmla="*/ 27 w 119"/>
                <a:gd name="T7" fmla="*/ 44 h 119"/>
                <a:gd name="T8" fmla="*/ 119 w 119"/>
                <a:gd name="T9" fmla="*/ 1 h 119"/>
              </a:gdLst>
              <a:ahLst/>
              <a:cxnLst>
                <a:cxn ang="0">
                  <a:pos x="T0" y="T1"/>
                </a:cxn>
                <a:cxn ang="0">
                  <a:pos x="T2" y="T3"/>
                </a:cxn>
                <a:cxn ang="0">
                  <a:pos x="T4" y="T5"/>
                </a:cxn>
                <a:cxn ang="0">
                  <a:pos x="T6" y="T7"/>
                </a:cxn>
                <a:cxn ang="0">
                  <a:pos x="T8" y="T9"/>
                </a:cxn>
              </a:cxnLst>
              <a:rect l="0" t="0" r="r" b="b"/>
              <a:pathLst>
                <a:path w="119" h="119">
                  <a:moveTo>
                    <a:pt x="119" y="1"/>
                  </a:moveTo>
                  <a:cubicBezTo>
                    <a:pt x="82" y="1"/>
                    <a:pt x="51" y="31"/>
                    <a:pt x="51" y="69"/>
                  </a:cubicBezTo>
                  <a:cubicBezTo>
                    <a:pt x="1" y="119"/>
                    <a:pt x="1" y="119"/>
                    <a:pt x="1" y="119"/>
                  </a:cubicBezTo>
                  <a:cubicBezTo>
                    <a:pt x="1" y="119"/>
                    <a:pt x="0" y="84"/>
                    <a:pt x="27" y="44"/>
                  </a:cubicBezTo>
                  <a:cubicBezTo>
                    <a:pt x="58" y="0"/>
                    <a:pt x="119" y="1"/>
                    <a:pt x="119" y="1"/>
                  </a:cubicBezTo>
                </a:path>
              </a:pathLst>
            </a:custGeom>
            <a:solidFill>
              <a:schemeClr val="tx2">
                <a:lumMod val="20000"/>
                <a:lumOff val="80000"/>
              </a:schemeClr>
            </a:solidFill>
            <a:ln w="3175">
              <a:solidFill>
                <a:schemeClr val="accent3">
                  <a:lumMod val="50000"/>
                </a:schemeClr>
              </a:solidFill>
            </a:ln>
          </p:spPr>
          <p:txBody>
            <a:bodyPr vert="horz" wrap="square" lIns="91440" tIns="45720" rIns="91440" bIns="45720" numCol="1" anchor="t" anchorCtr="0" compatLnSpc="1">
              <a:prstTxWarp prst="textNoShape">
                <a:avLst/>
              </a:prstTxWarp>
            </a:bodyPr>
            <a:lstStyle/>
            <a:p>
              <a:endParaRPr lang="ko-KR" altLang="en-US" dirty="0"/>
            </a:p>
          </p:txBody>
        </p:sp>
        <p:sp>
          <p:nvSpPr>
            <p:cNvPr id="8" name="Freeform 8"/>
            <p:cNvSpPr>
              <a:spLocks/>
            </p:cNvSpPr>
            <p:nvPr/>
          </p:nvSpPr>
          <p:spPr bwMode="auto">
            <a:xfrm>
              <a:off x="6357938" y="2062163"/>
              <a:ext cx="127000" cy="2422525"/>
            </a:xfrm>
            <a:custGeom>
              <a:avLst/>
              <a:gdLst>
                <a:gd name="T0" fmla="*/ 80 w 80"/>
                <a:gd name="T1" fmla="*/ 0 h 1526"/>
                <a:gd name="T2" fmla="*/ 0 w 80"/>
                <a:gd name="T3" fmla="*/ 81 h 1526"/>
                <a:gd name="T4" fmla="*/ 0 w 80"/>
                <a:gd name="T5" fmla="*/ 1526 h 1526"/>
                <a:gd name="T6" fmla="*/ 80 w 80"/>
                <a:gd name="T7" fmla="*/ 1446 h 1526"/>
                <a:gd name="T8" fmla="*/ 80 w 80"/>
                <a:gd name="T9" fmla="*/ 0 h 1526"/>
              </a:gdLst>
              <a:ahLst/>
              <a:cxnLst>
                <a:cxn ang="0">
                  <a:pos x="T0" y="T1"/>
                </a:cxn>
                <a:cxn ang="0">
                  <a:pos x="T2" y="T3"/>
                </a:cxn>
                <a:cxn ang="0">
                  <a:pos x="T4" y="T5"/>
                </a:cxn>
                <a:cxn ang="0">
                  <a:pos x="T6" y="T7"/>
                </a:cxn>
                <a:cxn ang="0">
                  <a:pos x="T8" y="T9"/>
                </a:cxn>
              </a:cxnLst>
              <a:rect l="0" t="0" r="r" b="b"/>
              <a:pathLst>
                <a:path w="80" h="1526">
                  <a:moveTo>
                    <a:pt x="80" y="0"/>
                  </a:moveTo>
                  <a:lnTo>
                    <a:pt x="0" y="81"/>
                  </a:lnTo>
                  <a:lnTo>
                    <a:pt x="0" y="1526"/>
                  </a:lnTo>
                  <a:lnTo>
                    <a:pt x="80" y="1446"/>
                  </a:lnTo>
                  <a:lnTo>
                    <a:pt x="80" y="0"/>
                  </a:lnTo>
                  <a:close/>
                </a:path>
              </a:pathLst>
            </a:custGeom>
            <a:solidFill>
              <a:schemeClr val="accent1">
                <a:lumMod val="20000"/>
                <a:lumOff val="80000"/>
              </a:schemeClr>
            </a:solidFill>
            <a:ln w="3175">
              <a:solidFill>
                <a:schemeClr val="accent3">
                  <a:lumMod val="50000"/>
                </a:schemeClr>
              </a:solidFill>
            </a:ln>
          </p:spPr>
          <p:txBody>
            <a:bodyPr vert="horz" wrap="square" lIns="91440" tIns="45720" rIns="91440" bIns="45720" numCol="1" anchor="t" anchorCtr="0" compatLnSpc="1">
              <a:prstTxWarp prst="textNoShape">
                <a:avLst/>
              </a:prstTxWarp>
            </a:bodyPr>
            <a:lstStyle/>
            <a:p>
              <a:endParaRPr lang="ko-KR" altLang="en-US" dirty="0"/>
            </a:p>
          </p:txBody>
        </p:sp>
        <p:sp>
          <p:nvSpPr>
            <p:cNvPr id="9" name="Freeform 9"/>
            <p:cNvSpPr>
              <a:spLocks/>
            </p:cNvSpPr>
            <p:nvPr/>
          </p:nvSpPr>
          <p:spPr bwMode="auto">
            <a:xfrm>
              <a:off x="6357938" y="4357688"/>
              <a:ext cx="1806575" cy="127000"/>
            </a:xfrm>
            <a:custGeom>
              <a:avLst/>
              <a:gdLst>
                <a:gd name="T0" fmla="*/ 80 w 1138"/>
                <a:gd name="T1" fmla="*/ 0 h 80"/>
                <a:gd name="T2" fmla="*/ 0 w 1138"/>
                <a:gd name="T3" fmla="*/ 80 h 80"/>
                <a:gd name="T4" fmla="*/ 1058 w 1138"/>
                <a:gd name="T5" fmla="*/ 80 h 80"/>
                <a:gd name="T6" fmla="*/ 1138 w 1138"/>
                <a:gd name="T7" fmla="*/ 0 h 80"/>
                <a:gd name="T8" fmla="*/ 80 w 1138"/>
                <a:gd name="T9" fmla="*/ 0 h 80"/>
              </a:gdLst>
              <a:ahLst/>
              <a:cxnLst>
                <a:cxn ang="0">
                  <a:pos x="T0" y="T1"/>
                </a:cxn>
                <a:cxn ang="0">
                  <a:pos x="T2" y="T3"/>
                </a:cxn>
                <a:cxn ang="0">
                  <a:pos x="T4" y="T5"/>
                </a:cxn>
                <a:cxn ang="0">
                  <a:pos x="T6" y="T7"/>
                </a:cxn>
                <a:cxn ang="0">
                  <a:pos x="T8" y="T9"/>
                </a:cxn>
              </a:cxnLst>
              <a:rect l="0" t="0" r="r" b="b"/>
              <a:pathLst>
                <a:path w="1138" h="80">
                  <a:moveTo>
                    <a:pt x="80" y="0"/>
                  </a:moveTo>
                  <a:lnTo>
                    <a:pt x="0" y="80"/>
                  </a:lnTo>
                  <a:lnTo>
                    <a:pt x="1058" y="80"/>
                  </a:lnTo>
                  <a:lnTo>
                    <a:pt x="1138" y="0"/>
                  </a:lnTo>
                  <a:lnTo>
                    <a:pt x="80" y="0"/>
                  </a:lnTo>
                  <a:close/>
                </a:path>
              </a:pathLst>
            </a:custGeom>
            <a:solidFill>
              <a:schemeClr val="accent1">
                <a:lumMod val="20000"/>
                <a:lumOff val="80000"/>
              </a:schemeClr>
            </a:solidFill>
            <a:ln w="3175" cap="flat" cmpd="sng" algn="ctr">
              <a:solidFill>
                <a:schemeClr val="accent3">
                  <a:lumMod val="5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800" b="1" dirty="0">
                <a:gradFill>
                  <a:gsLst>
                    <a:gs pos="0">
                      <a:schemeClr val="tx2"/>
                    </a:gs>
                    <a:gs pos="100000">
                      <a:schemeClr val="tx2"/>
                    </a:gs>
                  </a:gsLst>
                  <a:lin ang="5400000" scaled="0"/>
                </a:gradFill>
                <a:latin typeface="Roboto Condensed Regular"/>
              </a:endParaRPr>
            </a:p>
          </p:txBody>
        </p:sp>
        <p:sp>
          <p:nvSpPr>
            <p:cNvPr id="14" name="Freeform 13"/>
            <p:cNvSpPr>
              <a:spLocks/>
            </p:cNvSpPr>
            <p:nvPr/>
          </p:nvSpPr>
          <p:spPr bwMode="auto">
            <a:xfrm>
              <a:off x="6484938" y="1889125"/>
              <a:ext cx="1679575" cy="2468563"/>
            </a:xfrm>
            <a:custGeom>
              <a:avLst/>
              <a:gdLst>
                <a:gd name="T0" fmla="*/ 0 w 659"/>
                <a:gd name="T1" fmla="*/ 967 h 967"/>
                <a:gd name="T2" fmla="*/ 659 w 659"/>
                <a:gd name="T3" fmla="*/ 967 h 967"/>
                <a:gd name="T4" fmla="*/ 659 w 659"/>
                <a:gd name="T5" fmla="*/ 0 h 967"/>
                <a:gd name="T6" fmla="*/ 68 w 659"/>
                <a:gd name="T7" fmla="*/ 0 h 967"/>
                <a:gd name="T8" fmla="*/ 0 w 659"/>
                <a:gd name="T9" fmla="*/ 68 h 967"/>
                <a:gd name="T10" fmla="*/ 0 w 659"/>
                <a:gd name="T11" fmla="*/ 967 h 967"/>
              </a:gdLst>
              <a:ahLst/>
              <a:cxnLst>
                <a:cxn ang="0">
                  <a:pos x="T0" y="T1"/>
                </a:cxn>
                <a:cxn ang="0">
                  <a:pos x="T2" y="T3"/>
                </a:cxn>
                <a:cxn ang="0">
                  <a:pos x="T4" y="T5"/>
                </a:cxn>
                <a:cxn ang="0">
                  <a:pos x="T6" y="T7"/>
                </a:cxn>
                <a:cxn ang="0">
                  <a:pos x="T8" y="T9"/>
                </a:cxn>
                <a:cxn ang="0">
                  <a:pos x="T10" y="T11"/>
                </a:cxn>
              </a:cxnLst>
              <a:rect l="0" t="0" r="r" b="b"/>
              <a:pathLst>
                <a:path w="659" h="967">
                  <a:moveTo>
                    <a:pt x="0" y="967"/>
                  </a:moveTo>
                  <a:cubicBezTo>
                    <a:pt x="659" y="967"/>
                    <a:pt x="659" y="967"/>
                    <a:pt x="659" y="967"/>
                  </a:cubicBezTo>
                  <a:cubicBezTo>
                    <a:pt x="659" y="0"/>
                    <a:pt x="659" y="0"/>
                    <a:pt x="659" y="0"/>
                  </a:cubicBezTo>
                  <a:cubicBezTo>
                    <a:pt x="68" y="0"/>
                    <a:pt x="68" y="0"/>
                    <a:pt x="68" y="0"/>
                  </a:cubicBezTo>
                  <a:cubicBezTo>
                    <a:pt x="31" y="0"/>
                    <a:pt x="0" y="30"/>
                    <a:pt x="0" y="68"/>
                  </a:cubicBezTo>
                  <a:lnTo>
                    <a:pt x="0" y="967"/>
                  </a:lnTo>
                  <a:close/>
                </a:path>
              </a:pathLst>
            </a:custGeom>
            <a:solidFill>
              <a:schemeClr val="tx2">
                <a:lumMod val="20000"/>
                <a:lumOff val="80000"/>
              </a:schemeClr>
            </a:solidFill>
            <a:ln w="3175" cap="flat" cmpd="sng" algn="ctr">
              <a:solidFill>
                <a:schemeClr val="accent3">
                  <a:lumMod val="5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800" b="1" dirty="0">
                <a:gradFill>
                  <a:gsLst>
                    <a:gs pos="0">
                      <a:schemeClr val="tx2"/>
                    </a:gs>
                    <a:gs pos="100000">
                      <a:schemeClr val="tx2"/>
                    </a:gs>
                  </a:gsLst>
                  <a:lin ang="5400000" scaled="0"/>
                </a:gradFill>
                <a:latin typeface="Roboto Condensed Regular"/>
              </a:endParaRPr>
            </a:p>
          </p:txBody>
        </p:sp>
        <p:sp>
          <p:nvSpPr>
            <p:cNvPr id="116" name="Freeform 13"/>
            <p:cNvSpPr>
              <a:spLocks/>
            </p:cNvSpPr>
            <p:nvPr/>
          </p:nvSpPr>
          <p:spPr bwMode="auto">
            <a:xfrm>
              <a:off x="6484938" y="1889125"/>
              <a:ext cx="1679575" cy="273049"/>
            </a:xfrm>
            <a:custGeom>
              <a:avLst/>
              <a:gdLst/>
              <a:ahLst/>
              <a:cxnLst/>
              <a:rect l="l" t="t" r="r" b="b"/>
              <a:pathLst>
                <a:path w="1679575" h="273049">
                  <a:moveTo>
                    <a:pt x="173310" y="0"/>
                  </a:moveTo>
                  <a:cubicBezTo>
                    <a:pt x="173310" y="0"/>
                    <a:pt x="173310" y="0"/>
                    <a:pt x="1679575" y="0"/>
                  </a:cubicBezTo>
                  <a:cubicBezTo>
                    <a:pt x="1679575" y="0"/>
                    <a:pt x="1679575" y="0"/>
                    <a:pt x="1679575" y="273049"/>
                  </a:cubicBezTo>
                  <a:lnTo>
                    <a:pt x="0" y="273049"/>
                  </a:lnTo>
                  <a:lnTo>
                    <a:pt x="0" y="173591"/>
                  </a:lnTo>
                  <a:cubicBezTo>
                    <a:pt x="0" y="76584"/>
                    <a:pt x="79009" y="0"/>
                    <a:pt x="173310" y="0"/>
                  </a:cubicBezTo>
                  <a:close/>
                </a:path>
              </a:pathLst>
            </a:custGeom>
            <a:solidFill>
              <a:schemeClr val="tx2">
                <a:lumMod val="20000"/>
                <a:lumOff val="80000"/>
              </a:scheme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dirty="0"/>
            </a:p>
          </p:txBody>
        </p:sp>
        <p:sp>
          <p:nvSpPr>
            <p:cNvPr id="15" name="Rectangle 14"/>
            <p:cNvSpPr>
              <a:spLocks noChangeArrowheads="1"/>
            </p:cNvSpPr>
            <p:nvPr/>
          </p:nvSpPr>
          <p:spPr bwMode="auto">
            <a:xfrm>
              <a:off x="6421438" y="2143125"/>
              <a:ext cx="1871662" cy="382588"/>
            </a:xfrm>
            <a:prstGeom prst="rect">
              <a:avLst/>
            </a:prstGeom>
            <a:gradFill>
              <a:gsLst>
                <a:gs pos="0">
                  <a:schemeClr val="accent1">
                    <a:lumMod val="80000"/>
                    <a:lumOff val="20000"/>
                  </a:schemeClr>
                </a:gs>
                <a:gs pos="50000">
                  <a:schemeClr val="accent1"/>
                </a:gs>
                <a:gs pos="100000">
                  <a:schemeClr val="accent1"/>
                </a:gs>
              </a:gsLst>
              <a:lin ang="2700000" scaled="0"/>
            </a:gradFill>
            <a:ln w="6350" cap="rnd" cmpd="sng" algn="ctr">
              <a:solidFill>
                <a:schemeClr val="accent1">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6" name="Freeform 15"/>
            <p:cNvSpPr>
              <a:spLocks/>
            </p:cNvSpPr>
            <p:nvPr/>
          </p:nvSpPr>
          <p:spPr bwMode="auto">
            <a:xfrm>
              <a:off x="8164513" y="2525713"/>
              <a:ext cx="128587" cy="127000"/>
            </a:xfrm>
            <a:custGeom>
              <a:avLst/>
              <a:gdLst>
                <a:gd name="T0" fmla="*/ 0 w 81"/>
                <a:gd name="T1" fmla="*/ 0 h 80"/>
                <a:gd name="T2" fmla="*/ 81 w 81"/>
                <a:gd name="T3" fmla="*/ 0 h 80"/>
                <a:gd name="T4" fmla="*/ 0 w 81"/>
                <a:gd name="T5" fmla="*/ 80 h 80"/>
                <a:gd name="T6" fmla="*/ 0 w 81"/>
                <a:gd name="T7" fmla="*/ 0 h 80"/>
              </a:gdLst>
              <a:ahLst/>
              <a:cxnLst>
                <a:cxn ang="0">
                  <a:pos x="T0" y="T1"/>
                </a:cxn>
                <a:cxn ang="0">
                  <a:pos x="T2" y="T3"/>
                </a:cxn>
                <a:cxn ang="0">
                  <a:pos x="T4" y="T5"/>
                </a:cxn>
                <a:cxn ang="0">
                  <a:pos x="T6" y="T7"/>
                </a:cxn>
              </a:cxnLst>
              <a:rect l="0" t="0" r="r" b="b"/>
              <a:pathLst>
                <a:path w="81" h="80">
                  <a:moveTo>
                    <a:pt x="0" y="0"/>
                  </a:moveTo>
                  <a:lnTo>
                    <a:pt x="81" y="0"/>
                  </a:lnTo>
                  <a:lnTo>
                    <a:pt x="0" y="80"/>
                  </a:lnTo>
                  <a:lnTo>
                    <a:pt x="0" y="0"/>
                  </a:lnTo>
                  <a:close/>
                </a:path>
              </a:pathLst>
            </a:custGeom>
            <a:pattFill prst="ltDnDiag">
              <a:fgClr>
                <a:schemeClr val="accent1">
                  <a:lumMod val="75000"/>
                </a:schemeClr>
              </a:fgClr>
              <a:bgClr>
                <a:schemeClr val="accent1">
                  <a:lumMod val="50000"/>
                </a:schemeClr>
              </a:bgClr>
            </a:pattFill>
            <a:ln w="6350" cap="rnd" cmpd="sng" algn="ctr">
              <a:solidFill>
                <a:schemeClr val="accent1">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22" name="Rectangle 21"/>
            <p:cNvSpPr>
              <a:spLocks noChangeArrowheads="1"/>
            </p:cNvSpPr>
            <p:nvPr/>
          </p:nvSpPr>
          <p:spPr bwMode="auto">
            <a:xfrm>
              <a:off x="6421438" y="2525713"/>
              <a:ext cx="1743075" cy="63500"/>
            </a:xfrm>
            <a:prstGeom prst="rect">
              <a:avLst/>
            </a:prstGeom>
            <a:solidFill>
              <a:srgbClr val="000000">
                <a:alpha val="10196"/>
              </a:srgbClr>
            </a:solidFill>
            <a:ln w="9525">
              <a:noFill/>
              <a:miter lim="800000"/>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nvGrpSpPr>
            <p:cNvPr id="132" name="그룹 131"/>
            <p:cNvGrpSpPr/>
            <p:nvPr/>
          </p:nvGrpSpPr>
          <p:grpSpPr>
            <a:xfrm>
              <a:off x="6492980" y="2235200"/>
              <a:ext cx="1692169" cy="1524488"/>
              <a:chOff x="2987780" y="2292350"/>
              <a:chExt cx="1692169" cy="1524488"/>
            </a:xfrm>
          </p:grpSpPr>
          <p:sp>
            <p:nvSpPr>
              <p:cNvPr id="134" name="TextBox 133"/>
              <p:cNvSpPr txBox="1"/>
              <p:nvPr/>
            </p:nvSpPr>
            <p:spPr>
              <a:xfrm>
                <a:off x="3131800" y="2691340"/>
                <a:ext cx="1404128" cy="1125498"/>
              </a:xfrm>
              <a:prstGeom prst="rect">
                <a:avLst/>
              </a:prstGeom>
              <a:solidFill>
                <a:schemeClr val="tx2">
                  <a:lumMod val="20000"/>
                  <a:lumOff val="80000"/>
                </a:schemeClr>
              </a:solidFill>
            </p:spPr>
            <p:txBody>
              <a:bodyPr wrap="square" lIns="0" tIns="0" rIns="0" bIns="0" rtlCol="0">
                <a:noAutofit/>
              </a:bodyPr>
              <a:lstStyle/>
              <a:p>
                <a:pPr lvl="0"/>
                <a:r>
                  <a:rPr lang="lt-LT" altLang="ko-KR" sz="1500" b="1" i="1" dirty="0">
                    <a:latin typeface="Times New Roman" panose="02020603050405020304" pitchFamily="18" charset="0"/>
                    <a:cs typeface="Times New Roman" panose="02020603050405020304" pitchFamily="18" charset="0"/>
                  </a:rPr>
                  <a:t>Įmonėse, kuriose valstybei ar savivaldybei priklausančios akcijos suteikia daugiau kaip 50 </a:t>
                </a:r>
                <a:r>
                  <a:rPr lang="en-US" altLang="ko-KR" sz="1500" b="1" i="1" dirty="0">
                    <a:latin typeface="Bebas Neue"/>
                    <a:cs typeface="Times New Roman" panose="02020603050405020304" pitchFamily="18" charset="0"/>
                  </a:rPr>
                  <a:t>% </a:t>
                </a:r>
                <a:r>
                  <a:rPr lang="lt-LT" altLang="ko-KR" sz="1500" b="1" i="1" dirty="0">
                    <a:latin typeface="Times New Roman" panose="02020603050405020304" pitchFamily="18" charset="0"/>
                    <a:cs typeface="Times New Roman" panose="02020603050405020304" pitchFamily="18" charset="0"/>
                  </a:rPr>
                  <a:t>balsų </a:t>
                </a:r>
                <a:endParaRPr lang="ko-KR" altLang="en-US" sz="1500" b="1" i="1" dirty="0">
                  <a:latin typeface="Bebas Neue"/>
                  <a:cs typeface="Times New Roman" panose="02020603050405020304" pitchFamily="18" charset="0"/>
                </a:endParaRPr>
              </a:p>
            </p:txBody>
          </p:sp>
          <p:sp>
            <p:nvSpPr>
              <p:cNvPr id="135" name="TextBox 134"/>
              <p:cNvSpPr txBox="1"/>
              <p:nvPr/>
            </p:nvSpPr>
            <p:spPr>
              <a:xfrm>
                <a:off x="2987780" y="2292350"/>
                <a:ext cx="1692169" cy="196849"/>
              </a:xfrm>
              <a:prstGeom prst="rect">
                <a:avLst/>
              </a:prstGeom>
              <a:noFill/>
            </p:spPr>
            <p:txBody>
              <a:bodyPr wrap="square" lIns="0" tIns="0" rIns="0" bIns="0" rtlCol="0">
                <a:noAutofit/>
              </a:bodyPr>
              <a:lstStyle/>
              <a:p>
                <a:pPr lvl="0" algn="ctr"/>
                <a:endParaRPr lang="ko-KR" altLang="en-US" sz="1200" b="1" i="1" dirty="0">
                  <a:gradFill>
                    <a:gsLst>
                      <a:gs pos="0">
                        <a:schemeClr val="accent3"/>
                      </a:gs>
                      <a:gs pos="100000">
                        <a:schemeClr val="accent3"/>
                      </a:gs>
                    </a:gsLst>
                    <a:lin ang="5400000" scaled="0"/>
                  </a:gradFill>
                  <a:latin typeface="Roboto Condensed Regular"/>
                </a:endParaRPr>
              </a:p>
            </p:txBody>
          </p:sp>
        </p:grpSp>
      </p:grpSp>
      <p:grpSp>
        <p:nvGrpSpPr>
          <p:cNvPr id="66" name="그룹 65"/>
          <p:cNvGrpSpPr/>
          <p:nvPr/>
        </p:nvGrpSpPr>
        <p:grpSpPr>
          <a:xfrm>
            <a:off x="1702681" y="1968524"/>
            <a:ext cx="1939925" cy="2595563"/>
            <a:chOff x="2871788" y="1889125"/>
            <a:chExt cx="1939925" cy="2595563"/>
          </a:xfrm>
          <a:solidFill>
            <a:schemeClr val="accent3"/>
          </a:solidFill>
        </p:grpSpPr>
        <p:sp>
          <p:nvSpPr>
            <p:cNvPr id="5" name="Freeform 6"/>
            <p:cNvSpPr>
              <a:spLocks/>
            </p:cNvSpPr>
            <p:nvPr/>
          </p:nvSpPr>
          <p:spPr bwMode="auto">
            <a:xfrm>
              <a:off x="4678363" y="1889125"/>
              <a:ext cx="130175" cy="2595563"/>
            </a:xfrm>
            <a:custGeom>
              <a:avLst/>
              <a:gdLst>
                <a:gd name="T0" fmla="*/ 0 w 82"/>
                <a:gd name="T1" fmla="*/ 0 h 1635"/>
                <a:gd name="T2" fmla="*/ 82 w 82"/>
                <a:gd name="T3" fmla="*/ 80 h 1635"/>
                <a:gd name="T4" fmla="*/ 82 w 82"/>
                <a:gd name="T5" fmla="*/ 1635 h 1635"/>
                <a:gd name="T6" fmla="*/ 0 w 82"/>
                <a:gd name="T7" fmla="*/ 1555 h 1635"/>
                <a:gd name="T8" fmla="*/ 0 w 82"/>
                <a:gd name="T9" fmla="*/ 0 h 1635"/>
              </a:gdLst>
              <a:ahLst/>
              <a:cxnLst>
                <a:cxn ang="0">
                  <a:pos x="T0" y="T1"/>
                </a:cxn>
                <a:cxn ang="0">
                  <a:pos x="T2" y="T3"/>
                </a:cxn>
                <a:cxn ang="0">
                  <a:pos x="T4" y="T5"/>
                </a:cxn>
                <a:cxn ang="0">
                  <a:pos x="T6" y="T7"/>
                </a:cxn>
                <a:cxn ang="0">
                  <a:pos x="T8" y="T9"/>
                </a:cxn>
              </a:cxnLst>
              <a:rect l="0" t="0" r="r" b="b"/>
              <a:pathLst>
                <a:path w="82" h="1635">
                  <a:moveTo>
                    <a:pt x="0" y="0"/>
                  </a:moveTo>
                  <a:lnTo>
                    <a:pt x="82" y="80"/>
                  </a:lnTo>
                  <a:lnTo>
                    <a:pt x="82" y="1635"/>
                  </a:lnTo>
                  <a:lnTo>
                    <a:pt x="0" y="1555"/>
                  </a:lnTo>
                  <a:lnTo>
                    <a:pt x="0" y="0"/>
                  </a:lnTo>
                  <a:close/>
                </a:path>
              </a:pathLst>
            </a:custGeom>
            <a:solidFill>
              <a:schemeClr val="tx2">
                <a:lumMod val="20000"/>
                <a:lumOff val="80000"/>
              </a:schemeClr>
            </a:solidFill>
            <a:ln w="3175">
              <a:solidFill>
                <a:schemeClr val="accent3">
                  <a:lumMod val="50000"/>
                </a:schemeClr>
              </a:solidFill>
            </a:ln>
          </p:spPr>
          <p:txBody>
            <a:bodyPr vert="horz" wrap="square" lIns="91440" tIns="45720" rIns="91440" bIns="45720" numCol="1" anchor="t" anchorCtr="0" compatLnSpc="1">
              <a:prstTxWarp prst="textNoShape">
                <a:avLst/>
              </a:prstTxWarp>
            </a:bodyPr>
            <a:lstStyle/>
            <a:p>
              <a:endParaRPr lang="ko-KR" altLang="en-US" dirty="0"/>
            </a:p>
          </p:txBody>
        </p:sp>
        <p:sp>
          <p:nvSpPr>
            <p:cNvPr id="7" name="Freeform 7"/>
            <p:cNvSpPr>
              <a:spLocks/>
            </p:cNvSpPr>
            <p:nvPr/>
          </p:nvSpPr>
          <p:spPr bwMode="auto">
            <a:xfrm>
              <a:off x="3001963" y="4357688"/>
              <a:ext cx="1806575" cy="127000"/>
            </a:xfrm>
            <a:custGeom>
              <a:avLst/>
              <a:gdLst>
                <a:gd name="T0" fmla="*/ 1056 w 1138"/>
                <a:gd name="T1" fmla="*/ 0 h 80"/>
                <a:gd name="T2" fmla="*/ 1138 w 1138"/>
                <a:gd name="T3" fmla="*/ 80 h 80"/>
                <a:gd name="T4" fmla="*/ 80 w 1138"/>
                <a:gd name="T5" fmla="*/ 80 h 80"/>
                <a:gd name="T6" fmla="*/ 0 w 1138"/>
                <a:gd name="T7" fmla="*/ 0 h 80"/>
                <a:gd name="T8" fmla="*/ 1056 w 1138"/>
                <a:gd name="T9" fmla="*/ 0 h 80"/>
              </a:gdLst>
              <a:ahLst/>
              <a:cxnLst>
                <a:cxn ang="0">
                  <a:pos x="T0" y="T1"/>
                </a:cxn>
                <a:cxn ang="0">
                  <a:pos x="T2" y="T3"/>
                </a:cxn>
                <a:cxn ang="0">
                  <a:pos x="T4" y="T5"/>
                </a:cxn>
                <a:cxn ang="0">
                  <a:pos x="T6" y="T7"/>
                </a:cxn>
                <a:cxn ang="0">
                  <a:pos x="T8" y="T9"/>
                </a:cxn>
              </a:cxnLst>
              <a:rect l="0" t="0" r="r" b="b"/>
              <a:pathLst>
                <a:path w="1138" h="80">
                  <a:moveTo>
                    <a:pt x="1056" y="0"/>
                  </a:moveTo>
                  <a:lnTo>
                    <a:pt x="1138" y="80"/>
                  </a:lnTo>
                  <a:lnTo>
                    <a:pt x="80" y="80"/>
                  </a:lnTo>
                  <a:lnTo>
                    <a:pt x="0" y="0"/>
                  </a:lnTo>
                  <a:lnTo>
                    <a:pt x="1056" y="0"/>
                  </a:lnTo>
                  <a:close/>
                </a:path>
              </a:pathLst>
            </a:custGeom>
            <a:solidFill>
              <a:schemeClr val="tx2">
                <a:lumMod val="20000"/>
                <a:lumOff val="80000"/>
              </a:schemeClr>
            </a:solidFill>
            <a:ln w="3175" cap="flat" cmpd="sng" algn="ctr">
              <a:solidFill>
                <a:schemeClr val="accent1">
                  <a:lumMod val="20000"/>
                  <a:lumOff val="8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800" b="1" dirty="0">
                <a:gradFill>
                  <a:gsLst>
                    <a:gs pos="0">
                      <a:schemeClr val="tx2"/>
                    </a:gs>
                    <a:gs pos="100000">
                      <a:schemeClr val="tx2"/>
                    </a:gs>
                  </a:gsLst>
                  <a:lin ang="5400000" scaled="0"/>
                </a:gradFill>
                <a:latin typeface="Roboto Condensed Regular"/>
              </a:endParaRPr>
            </a:p>
          </p:txBody>
        </p:sp>
        <p:sp>
          <p:nvSpPr>
            <p:cNvPr id="10" name="Freeform 10"/>
            <p:cNvSpPr>
              <a:spLocks/>
            </p:cNvSpPr>
            <p:nvPr/>
          </p:nvSpPr>
          <p:spPr bwMode="auto">
            <a:xfrm>
              <a:off x="3001963" y="1889125"/>
              <a:ext cx="1676400" cy="2468563"/>
            </a:xfrm>
            <a:custGeom>
              <a:avLst/>
              <a:gdLst>
                <a:gd name="T0" fmla="*/ 658 w 658"/>
                <a:gd name="T1" fmla="*/ 967 h 967"/>
                <a:gd name="T2" fmla="*/ 0 w 658"/>
                <a:gd name="T3" fmla="*/ 967 h 967"/>
                <a:gd name="T4" fmla="*/ 0 w 658"/>
                <a:gd name="T5" fmla="*/ 68 h 967"/>
                <a:gd name="T6" fmla="*/ 68 w 658"/>
                <a:gd name="T7" fmla="*/ 0 h 967"/>
                <a:gd name="T8" fmla="*/ 658 w 658"/>
                <a:gd name="T9" fmla="*/ 0 h 967"/>
                <a:gd name="T10" fmla="*/ 658 w 658"/>
                <a:gd name="T11" fmla="*/ 967 h 967"/>
              </a:gdLst>
              <a:ahLst/>
              <a:cxnLst>
                <a:cxn ang="0">
                  <a:pos x="T0" y="T1"/>
                </a:cxn>
                <a:cxn ang="0">
                  <a:pos x="T2" y="T3"/>
                </a:cxn>
                <a:cxn ang="0">
                  <a:pos x="T4" y="T5"/>
                </a:cxn>
                <a:cxn ang="0">
                  <a:pos x="T6" y="T7"/>
                </a:cxn>
                <a:cxn ang="0">
                  <a:pos x="T8" y="T9"/>
                </a:cxn>
                <a:cxn ang="0">
                  <a:pos x="T10" y="T11"/>
                </a:cxn>
              </a:cxnLst>
              <a:rect l="0" t="0" r="r" b="b"/>
              <a:pathLst>
                <a:path w="658" h="967">
                  <a:moveTo>
                    <a:pt x="658" y="967"/>
                  </a:moveTo>
                  <a:cubicBezTo>
                    <a:pt x="0" y="967"/>
                    <a:pt x="0" y="967"/>
                    <a:pt x="0" y="967"/>
                  </a:cubicBezTo>
                  <a:cubicBezTo>
                    <a:pt x="0" y="68"/>
                    <a:pt x="0" y="68"/>
                    <a:pt x="0" y="68"/>
                  </a:cubicBezTo>
                  <a:cubicBezTo>
                    <a:pt x="0" y="30"/>
                    <a:pt x="30" y="0"/>
                    <a:pt x="68" y="0"/>
                  </a:cubicBezTo>
                  <a:cubicBezTo>
                    <a:pt x="658" y="0"/>
                    <a:pt x="658" y="0"/>
                    <a:pt x="658" y="0"/>
                  </a:cubicBezTo>
                  <a:lnTo>
                    <a:pt x="658" y="967"/>
                  </a:lnTo>
                  <a:close/>
                </a:path>
              </a:pathLst>
            </a:custGeom>
            <a:solidFill>
              <a:schemeClr val="tx2">
                <a:lumMod val="20000"/>
                <a:lumOff val="80000"/>
              </a:schemeClr>
            </a:solidFill>
            <a:ln w="3175" cap="flat" cmpd="sng" algn="ctr">
              <a:solidFill>
                <a:schemeClr val="tx2">
                  <a:lumMod val="20000"/>
                  <a:lumOff val="8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800" b="1" dirty="0">
                <a:gradFill>
                  <a:gsLst>
                    <a:gs pos="0">
                      <a:schemeClr val="tx2"/>
                    </a:gs>
                    <a:gs pos="100000">
                      <a:schemeClr val="tx2"/>
                    </a:gs>
                  </a:gsLst>
                  <a:lin ang="5400000" scaled="0"/>
                </a:gradFill>
                <a:latin typeface="Roboto Condensed Regular"/>
              </a:endParaRPr>
            </a:p>
          </p:txBody>
        </p:sp>
        <p:sp>
          <p:nvSpPr>
            <p:cNvPr id="115" name="Freeform 10"/>
            <p:cNvSpPr>
              <a:spLocks/>
            </p:cNvSpPr>
            <p:nvPr/>
          </p:nvSpPr>
          <p:spPr bwMode="auto">
            <a:xfrm>
              <a:off x="3001963" y="1889125"/>
              <a:ext cx="1676400" cy="273049"/>
            </a:xfrm>
            <a:custGeom>
              <a:avLst/>
              <a:gdLst/>
              <a:ahLst/>
              <a:cxnLst/>
              <a:rect l="l" t="t" r="r" b="b"/>
              <a:pathLst>
                <a:path w="1676400" h="273049">
                  <a:moveTo>
                    <a:pt x="173245" y="0"/>
                  </a:moveTo>
                  <a:cubicBezTo>
                    <a:pt x="1676400" y="0"/>
                    <a:pt x="1676400" y="0"/>
                    <a:pt x="1676400" y="0"/>
                  </a:cubicBezTo>
                  <a:lnTo>
                    <a:pt x="1676400" y="273049"/>
                  </a:lnTo>
                  <a:lnTo>
                    <a:pt x="0" y="273049"/>
                  </a:lnTo>
                  <a:cubicBezTo>
                    <a:pt x="0" y="173591"/>
                    <a:pt x="0" y="173591"/>
                    <a:pt x="0" y="173591"/>
                  </a:cubicBezTo>
                  <a:cubicBezTo>
                    <a:pt x="0" y="76584"/>
                    <a:pt x="76432" y="0"/>
                    <a:pt x="173245" y="0"/>
                  </a:cubicBezTo>
                  <a:close/>
                </a:path>
              </a:pathLst>
            </a:custGeom>
            <a:solidFill>
              <a:schemeClr val="accent1">
                <a:lumMod val="20000"/>
                <a:lumOff val="80000"/>
              </a:scheme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dirty="0"/>
            </a:p>
          </p:txBody>
        </p:sp>
        <p:sp>
          <p:nvSpPr>
            <p:cNvPr id="12" name="Rectangle 11"/>
            <p:cNvSpPr>
              <a:spLocks noChangeArrowheads="1"/>
            </p:cNvSpPr>
            <p:nvPr/>
          </p:nvSpPr>
          <p:spPr bwMode="auto">
            <a:xfrm>
              <a:off x="2871788" y="2143125"/>
              <a:ext cx="1870075" cy="382588"/>
            </a:xfrm>
            <a:prstGeom prst="rect">
              <a:avLst/>
            </a:prstGeom>
            <a:solidFill>
              <a:schemeClr val="tx2">
                <a:lumMod val="20000"/>
                <a:lumOff val="80000"/>
              </a:schemeClr>
            </a:solidFill>
            <a:ln w="6350" cap="rnd" cmpd="sng" algn="ctr">
              <a:solidFill>
                <a:schemeClr val="accent1">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3" name="Freeform 12"/>
            <p:cNvSpPr>
              <a:spLocks/>
            </p:cNvSpPr>
            <p:nvPr/>
          </p:nvSpPr>
          <p:spPr bwMode="auto">
            <a:xfrm>
              <a:off x="2871788" y="2525713"/>
              <a:ext cx="130175" cy="127000"/>
            </a:xfrm>
            <a:custGeom>
              <a:avLst/>
              <a:gdLst>
                <a:gd name="T0" fmla="*/ 82 w 82"/>
                <a:gd name="T1" fmla="*/ 0 h 80"/>
                <a:gd name="T2" fmla="*/ 0 w 82"/>
                <a:gd name="T3" fmla="*/ 0 h 80"/>
                <a:gd name="T4" fmla="*/ 82 w 82"/>
                <a:gd name="T5" fmla="*/ 80 h 80"/>
                <a:gd name="T6" fmla="*/ 82 w 82"/>
                <a:gd name="T7" fmla="*/ 0 h 80"/>
              </a:gdLst>
              <a:ahLst/>
              <a:cxnLst>
                <a:cxn ang="0">
                  <a:pos x="T0" y="T1"/>
                </a:cxn>
                <a:cxn ang="0">
                  <a:pos x="T2" y="T3"/>
                </a:cxn>
                <a:cxn ang="0">
                  <a:pos x="T4" y="T5"/>
                </a:cxn>
                <a:cxn ang="0">
                  <a:pos x="T6" y="T7"/>
                </a:cxn>
              </a:cxnLst>
              <a:rect l="0" t="0" r="r" b="b"/>
              <a:pathLst>
                <a:path w="82" h="80">
                  <a:moveTo>
                    <a:pt x="82" y="0"/>
                  </a:moveTo>
                  <a:lnTo>
                    <a:pt x="0" y="0"/>
                  </a:lnTo>
                  <a:lnTo>
                    <a:pt x="82" y="80"/>
                  </a:lnTo>
                  <a:lnTo>
                    <a:pt x="82" y="0"/>
                  </a:lnTo>
                  <a:close/>
                </a:path>
              </a:pathLst>
            </a:custGeom>
            <a:solidFill>
              <a:schemeClr val="tx2">
                <a:lumMod val="20000"/>
                <a:lumOff val="80000"/>
              </a:schemeClr>
            </a:solidFill>
            <a:ln w="6350" cap="rnd" cmpd="sng" algn="ctr">
              <a:solidFill>
                <a:schemeClr val="accent1">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21" name="Rectangle 20"/>
            <p:cNvSpPr>
              <a:spLocks noChangeArrowheads="1"/>
            </p:cNvSpPr>
            <p:nvPr/>
          </p:nvSpPr>
          <p:spPr bwMode="auto">
            <a:xfrm>
              <a:off x="3001963" y="2525713"/>
              <a:ext cx="1739900" cy="63500"/>
            </a:xfrm>
            <a:prstGeom prst="rect">
              <a:avLst/>
            </a:prstGeom>
            <a:grpFill/>
            <a:ln w="9525">
              <a:noFill/>
              <a:miter lim="800000"/>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nvGrpSpPr>
            <p:cNvPr id="3" name="그룹 2"/>
            <p:cNvGrpSpPr/>
            <p:nvPr/>
          </p:nvGrpSpPr>
          <p:grpSpPr>
            <a:xfrm>
              <a:off x="2981039" y="2213166"/>
              <a:ext cx="1830674" cy="1958783"/>
              <a:chOff x="2981039" y="2270316"/>
              <a:chExt cx="1830674" cy="1958783"/>
            </a:xfrm>
            <a:grpFill/>
          </p:grpSpPr>
          <p:sp>
            <p:nvSpPr>
              <p:cNvPr id="94" name="TextBox 93"/>
              <p:cNvSpPr txBox="1"/>
              <p:nvPr/>
            </p:nvSpPr>
            <p:spPr>
              <a:xfrm>
                <a:off x="3131800" y="3002896"/>
                <a:ext cx="1426250" cy="1226203"/>
              </a:xfrm>
              <a:prstGeom prst="rect">
                <a:avLst/>
              </a:prstGeom>
              <a:solidFill>
                <a:schemeClr val="tx2">
                  <a:lumMod val="20000"/>
                  <a:lumOff val="80000"/>
                </a:schemeClr>
              </a:solidFill>
            </p:spPr>
            <p:txBody>
              <a:bodyPr wrap="square" lIns="0" tIns="0" rIns="0" bIns="0" rtlCol="0">
                <a:noAutofit/>
              </a:bodyPr>
              <a:lstStyle/>
              <a:p>
                <a:pPr lvl="0" algn="ctr"/>
                <a:endParaRPr lang="ko-KR" altLang="en-US" sz="800" b="1" dirty="0">
                  <a:gradFill>
                    <a:gsLst>
                      <a:gs pos="0">
                        <a:schemeClr val="accent3"/>
                      </a:gs>
                      <a:gs pos="100000">
                        <a:schemeClr val="accent3"/>
                      </a:gs>
                    </a:gsLst>
                    <a:lin ang="5400000" scaled="0"/>
                  </a:gradFill>
                  <a:latin typeface="Roboto Condensed Regular"/>
                </a:endParaRPr>
              </a:p>
            </p:txBody>
          </p:sp>
          <p:sp>
            <p:nvSpPr>
              <p:cNvPr id="95" name="TextBox 94"/>
              <p:cNvSpPr txBox="1"/>
              <p:nvPr/>
            </p:nvSpPr>
            <p:spPr>
              <a:xfrm>
                <a:off x="3318464" y="2743381"/>
                <a:ext cx="1493249" cy="1241305"/>
              </a:xfrm>
              <a:prstGeom prst="rect">
                <a:avLst/>
              </a:prstGeom>
              <a:solidFill>
                <a:schemeClr val="tx2">
                  <a:lumMod val="20000"/>
                  <a:lumOff val="80000"/>
                </a:schemeClr>
              </a:solidFill>
            </p:spPr>
            <p:txBody>
              <a:bodyPr wrap="square" lIns="0" tIns="0" rIns="0" bIns="0" rtlCol="0">
                <a:noAutofit/>
              </a:bodyPr>
              <a:lstStyle/>
              <a:p>
                <a:pPr lvl="0"/>
                <a:endParaRPr lang="en-US" altLang="ko-KR" sz="1400" b="1" dirty="0">
                  <a:gradFill>
                    <a:gsLst>
                      <a:gs pos="0">
                        <a:schemeClr val="accent4">
                          <a:alpha val="70000"/>
                        </a:schemeClr>
                      </a:gs>
                      <a:gs pos="100000">
                        <a:schemeClr val="accent4">
                          <a:alpha val="70000"/>
                        </a:schemeClr>
                      </a:gs>
                    </a:gsLst>
                    <a:lin ang="5400000" scaled="0"/>
                  </a:gradFill>
                  <a:latin typeface="Roboto Condensed Regular"/>
                </a:endParaRPr>
              </a:p>
              <a:p>
                <a:pPr lvl="0"/>
                <a:r>
                  <a:rPr lang="lt-LT" altLang="ko-KR" sz="1600" b="1" dirty="0">
                    <a:latin typeface="Times New Roman" panose="02020603050405020304" pitchFamily="18" charset="0"/>
                    <a:cs typeface="Times New Roman" panose="02020603050405020304" pitchFamily="18" charset="0"/>
                  </a:rPr>
                  <a:t>Valstybės ir savivaldybės institucijose ir įstaigose</a:t>
                </a:r>
                <a:endParaRPr lang="ko-KR" altLang="en-US" sz="1600" b="1" dirty="0">
                  <a:latin typeface="Bebas Neue"/>
                  <a:cs typeface="Times New Roman" panose="02020603050405020304" pitchFamily="18" charset="0"/>
                </a:endParaRPr>
              </a:p>
            </p:txBody>
          </p:sp>
          <p:sp>
            <p:nvSpPr>
              <p:cNvPr id="93" name="TextBox 92"/>
              <p:cNvSpPr txBox="1"/>
              <p:nvPr/>
            </p:nvSpPr>
            <p:spPr>
              <a:xfrm>
                <a:off x="2981039" y="2270316"/>
                <a:ext cx="1692169" cy="375581"/>
              </a:xfrm>
              <a:prstGeom prst="rect">
                <a:avLst/>
              </a:prstGeom>
              <a:solidFill>
                <a:schemeClr val="accent1"/>
              </a:solidFill>
            </p:spPr>
            <p:txBody>
              <a:bodyPr wrap="square" lIns="0" tIns="0" rIns="0" bIns="0" rtlCol="0">
                <a:noAutofit/>
              </a:bodyPr>
              <a:lstStyle/>
              <a:p>
                <a:pPr lvl="0" algn="ctr"/>
                <a:endParaRPr lang="ko-KR" altLang="en-US" sz="1200" b="1" dirty="0">
                  <a:gradFill>
                    <a:gsLst>
                      <a:gs pos="0">
                        <a:schemeClr val="accent3"/>
                      </a:gs>
                      <a:gs pos="100000">
                        <a:schemeClr val="accent3"/>
                      </a:gs>
                    </a:gsLst>
                    <a:lin ang="5400000" scaled="0"/>
                  </a:gradFill>
                  <a:latin typeface="Roboto Condensed Regular"/>
                </a:endParaRPr>
              </a:p>
            </p:txBody>
          </p:sp>
        </p:grpSp>
      </p:grpSp>
      <p:sp>
        <p:nvSpPr>
          <p:cNvPr id="11" name="Title 10"/>
          <p:cNvSpPr>
            <a:spLocks noGrp="1"/>
          </p:cNvSpPr>
          <p:nvPr>
            <p:ph type="title"/>
          </p:nvPr>
        </p:nvSpPr>
        <p:spPr>
          <a:xfrm>
            <a:off x="720725" y="946560"/>
            <a:ext cx="8199609" cy="967277"/>
          </a:xfrm>
        </p:spPr>
        <p:txBody>
          <a:bodyPr>
            <a:noAutofit/>
          </a:bodyPr>
          <a:lstStyle/>
          <a:p>
            <a:pPr algn="ctr"/>
            <a:r>
              <a:rPr lang="lt-LT" sz="2400" b="1" u="sng" dirty="0">
                <a:latin typeface="Bebas Neue"/>
                <a:cs typeface="Times New Roman" pitchFamily="18" charset="0"/>
              </a:rPr>
              <a:t>KUR?</a:t>
            </a:r>
            <a:r>
              <a:rPr lang="lt-LT" sz="2400" b="1" dirty="0">
                <a:latin typeface="Bebas Neue"/>
                <a:cs typeface="Times New Roman" pitchFamily="18" charset="0"/>
              </a:rPr>
              <a:t> </a:t>
            </a:r>
            <a:br>
              <a:rPr lang="lt-LT" sz="2400" b="1" dirty="0">
                <a:latin typeface="Bebas Neue"/>
                <a:cs typeface="Times New Roman" pitchFamily="18" charset="0"/>
              </a:rPr>
            </a:br>
            <a:r>
              <a:rPr lang="lt-LT" sz="2400" b="1" dirty="0">
                <a:latin typeface="Bebas Neue"/>
                <a:cs typeface="Times New Roman" pitchFamily="18" charset="0"/>
              </a:rPr>
              <a:t>turi būti atliekamas korupcijos pasireiškimo tikimybės nustatymas?</a:t>
            </a:r>
            <a:endParaRPr lang="en-US" sz="2400" b="1" dirty="0">
              <a:latin typeface="Bebas Neue"/>
            </a:endParaRPr>
          </a:p>
        </p:txBody>
      </p:sp>
      <p:grpSp>
        <p:nvGrpSpPr>
          <p:cNvPr id="65" name="그룹 64"/>
          <p:cNvGrpSpPr/>
          <p:nvPr/>
        </p:nvGrpSpPr>
        <p:grpSpPr>
          <a:xfrm>
            <a:off x="4039755" y="2299110"/>
            <a:ext cx="1933575" cy="2595563"/>
            <a:chOff x="4614863" y="1762125"/>
            <a:chExt cx="1933575" cy="2595563"/>
          </a:xfrm>
        </p:grpSpPr>
        <p:sp>
          <p:nvSpPr>
            <p:cNvPr id="18" name="Freeform 17"/>
            <p:cNvSpPr>
              <a:spLocks/>
            </p:cNvSpPr>
            <p:nvPr/>
          </p:nvSpPr>
          <p:spPr bwMode="auto">
            <a:xfrm>
              <a:off x="4741863" y="1762125"/>
              <a:ext cx="1679575" cy="2465388"/>
            </a:xfrm>
            <a:custGeom>
              <a:avLst/>
              <a:gdLst>
                <a:gd name="T0" fmla="*/ 659 w 659"/>
                <a:gd name="T1" fmla="*/ 966 h 966"/>
                <a:gd name="T2" fmla="*/ 0 w 659"/>
                <a:gd name="T3" fmla="*/ 966 h 966"/>
                <a:gd name="T4" fmla="*/ 0 w 659"/>
                <a:gd name="T5" fmla="*/ 68 h 966"/>
                <a:gd name="T6" fmla="*/ 68 w 659"/>
                <a:gd name="T7" fmla="*/ 0 h 966"/>
                <a:gd name="T8" fmla="*/ 659 w 659"/>
                <a:gd name="T9" fmla="*/ 0 h 966"/>
                <a:gd name="T10" fmla="*/ 659 w 659"/>
                <a:gd name="T11" fmla="*/ 966 h 966"/>
              </a:gdLst>
              <a:ahLst/>
              <a:cxnLst>
                <a:cxn ang="0">
                  <a:pos x="T0" y="T1"/>
                </a:cxn>
                <a:cxn ang="0">
                  <a:pos x="T2" y="T3"/>
                </a:cxn>
                <a:cxn ang="0">
                  <a:pos x="T4" y="T5"/>
                </a:cxn>
                <a:cxn ang="0">
                  <a:pos x="T6" y="T7"/>
                </a:cxn>
                <a:cxn ang="0">
                  <a:pos x="T8" y="T9"/>
                </a:cxn>
                <a:cxn ang="0">
                  <a:pos x="T10" y="T11"/>
                </a:cxn>
              </a:cxnLst>
              <a:rect l="0" t="0" r="r" b="b"/>
              <a:pathLst>
                <a:path w="659" h="966">
                  <a:moveTo>
                    <a:pt x="659" y="966"/>
                  </a:moveTo>
                  <a:cubicBezTo>
                    <a:pt x="0" y="966"/>
                    <a:pt x="0" y="966"/>
                    <a:pt x="0" y="966"/>
                  </a:cubicBezTo>
                  <a:cubicBezTo>
                    <a:pt x="0" y="68"/>
                    <a:pt x="0" y="68"/>
                    <a:pt x="0" y="68"/>
                  </a:cubicBezTo>
                  <a:cubicBezTo>
                    <a:pt x="0" y="30"/>
                    <a:pt x="31" y="0"/>
                    <a:pt x="68" y="0"/>
                  </a:cubicBezTo>
                  <a:cubicBezTo>
                    <a:pt x="659" y="0"/>
                    <a:pt x="659" y="0"/>
                    <a:pt x="659" y="0"/>
                  </a:cubicBezTo>
                  <a:lnTo>
                    <a:pt x="659" y="966"/>
                  </a:lnTo>
                  <a:close/>
                </a:path>
              </a:pathLst>
            </a:custGeom>
            <a:solidFill>
              <a:schemeClr val="tx2">
                <a:lumMod val="20000"/>
                <a:lumOff val="80000"/>
              </a:schemeClr>
            </a:solidFill>
            <a:ln w="3175" cap="flat" cmpd="sng" algn="ctr">
              <a:solidFill>
                <a:schemeClr val="accent3">
                  <a:lumMod val="5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800" b="1" dirty="0">
                <a:gradFill>
                  <a:gsLst>
                    <a:gs pos="0">
                      <a:schemeClr val="tx2"/>
                    </a:gs>
                    <a:gs pos="100000">
                      <a:schemeClr val="tx2"/>
                    </a:gs>
                  </a:gsLst>
                  <a:lin ang="5400000" scaled="0"/>
                </a:gradFill>
                <a:latin typeface="Roboto Condensed Regular"/>
              </a:endParaRPr>
            </a:p>
          </p:txBody>
        </p:sp>
        <p:sp>
          <p:nvSpPr>
            <p:cNvPr id="24" name="Freeform 23"/>
            <p:cNvSpPr>
              <a:spLocks/>
            </p:cNvSpPr>
            <p:nvPr/>
          </p:nvSpPr>
          <p:spPr bwMode="auto">
            <a:xfrm>
              <a:off x="4741863" y="4227513"/>
              <a:ext cx="1679575" cy="130175"/>
            </a:xfrm>
            <a:custGeom>
              <a:avLst/>
              <a:gdLst>
                <a:gd name="T0" fmla="*/ 1058 w 1058"/>
                <a:gd name="T1" fmla="*/ 0 h 82"/>
                <a:gd name="T2" fmla="*/ 978 w 1058"/>
                <a:gd name="T3" fmla="*/ 82 h 82"/>
                <a:gd name="T4" fmla="*/ 82 w 1058"/>
                <a:gd name="T5" fmla="*/ 82 h 82"/>
                <a:gd name="T6" fmla="*/ 0 w 1058"/>
                <a:gd name="T7" fmla="*/ 0 h 82"/>
                <a:gd name="T8" fmla="*/ 1058 w 1058"/>
                <a:gd name="T9" fmla="*/ 0 h 82"/>
              </a:gdLst>
              <a:ahLst/>
              <a:cxnLst>
                <a:cxn ang="0">
                  <a:pos x="T0" y="T1"/>
                </a:cxn>
                <a:cxn ang="0">
                  <a:pos x="T2" y="T3"/>
                </a:cxn>
                <a:cxn ang="0">
                  <a:pos x="T4" y="T5"/>
                </a:cxn>
                <a:cxn ang="0">
                  <a:pos x="T6" y="T7"/>
                </a:cxn>
                <a:cxn ang="0">
                  <a:pos x="T8" y="T9"/>
                </a:cxn>
              </a:cxnLst>
              <a:rect l="0" t="0" r="r" b="b"/>
              <a:pathLst>
                <a:path w="1058" h="82">
                  <a:moveTo>
                    <a:pt x="1058" y="0"/>
                  </a:moveTo>
                  <a:lnTo>
                    <a:pt x="978" y="82"/>
                  </a:lnTo>
                  <a:lnTo>
                    <a:pt x="82" y="82"/>
                  </a:lnTo>
                  <a:lnTo>
                    <a:pt x="0" y="0"/>
                  </a:lnTo>
                  <a:lnTo>
                    <a:pt x="1058" y="0"/>
                  </a:lnTo>
                  <a:close/>
                </a:path>
              </a:pathLst>
            </a:custGeom>
            <a:solidFill>
              <a:schemeClr val="tx2">
                <a:lumMod val="20000"/>
                <a:lumOff val="80000"/>
              </a:schemeClr>
            </a:solidFill>
            <a:ln w="3175" cap="flat" cmpd="sng" algn="ctr">
              <a:solidFill>
                <a:schemeClr val="accent3">
                  <a:lumMod val="5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800" b="1" dirty="0">
                <a:gradFill>
                  <a:gsLst>
                    <a:gs pos="0">
                      <a:schemeClr val="tx2"/>
                    </a:gs>
                    <a:gs pos="100000">
                      <a:schemeClr val="tx2"/>
                    </a:gs>
                  </a:gsLst>
                  <a:lin ang="5400000" scaled="0"/>
                </a:gradFill>
                <a:latin typeface="Roboto Condensed Regular"/>
              </a:endParaRPr>
            </a:p>
          </p:txBody>
        </p:sp>
        <p:sp>
          <p:nvSpPr>
            <p:cNvPr id="117" name="Freeform 17"/>
            <p:cNvSpPr>
              <a:spLocks/>
            </p:cNvSpPr>
            <p:nvPr/>
          </p:nvSpPr>
          <p:spPr bwMode="auto">
            <a:xfrm>
              <a:off x="4741863" y="1762126"/>
              <a:ext cx="1679575" cy="271463"/>
            </a:xfrm>
            <a:custGeom>
              <a:avLst/>
              <a:gdLst/>
              <a:ahLst/>
              <a:cxnLst/>
              <a:rect l="l" t="t" r="r" b="b"/>
              <a:pathLst>
                <a:path w="1679575" h="271463">
                  <a:moveTo>
                    <a:pt x="173310" y="0"/>
                  </a:moveTo>
                  <a:cubicBezTo>
                    <a:pt x="1679575" y="0"/>
                    <a:pt x="1679575" y="0"/>
                    <a:pt x="1679575" y="0"/>
                  </a:cubicBezTo>
                  <a:lnTo>
                    <a:pt x="1679575" y="271463"/>
                  </a:lnTo>
                  <a:lnTo>
                    <a:pt x="0" y="271463"/>
                  </a:lnTo>
                  <a:cubicBezTo>
                    <a:pt x="0" y="173547"/>
                    <a:pt x="0" y="173547"/>
                    <a:pt x="0" y="173547"/>
                  </a:cubicBezTo>
                  <a:cubicBezTo>
                    <a:pt x="0" y="76565"/>
                    <a:pt x="79009" y="0"/>
                    <a:pt x="173310" y="0"/>
                  </a:cubicBezTo>
                  <a:close/>
                </a:path>
              </a:pathLst>
            </a:custGeom>
            <a:solidFill>
              <a:schemeClr val="tx2">
                <a:lumMod val="20000"/>
                <a:lumOff val="80000"/>
              </a:scheme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dirty="0"/>
            </a:p>
          </p:txBody>
        </p:sp>
        <p:sp>
          <p:nvSpPr>
            <p:cNvPr id="23" name="Rectangle 22"/>
            <p:cNvSpPr>
              <a:spLocks noChangeArrowheads="1"/>
            </p:cNvSpPr>
            <p:nvPr/>
          </p:nvSpPr>
          <p:spPr bwMode="auto">
            <a:xfrm>
              <a:off x="4741863" y="2397125"/>
              <a:ext cx="1679575" cy="65088"/>
            </a:xfrm>
            <a:prstGeom prst="rect">
              <a:avLst/>
            </a:prstGeom>
            <a:solidFill>
              <a:srgbClr val="000000">
                <a:alpha val="10196"/>
              </a:srgbClr>
            </a:solidFill>
            <a:ln w="9525">
              <a:noFill/>
              <a:miter lim="800000"/>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nvGrpSpPr>
            <p:cNvPr id="61" name="그룹 60"/>
            <p:cNvGrpSpPr/>
            <p:nvPr/>
          </p:nvGrpSpPr>
          <p:grpSpPr>
            <a:xfrm>
              <a:off x="4614863" y="2014538"/>
              <a:ext cx="1933575" cy="2036761"/>
              <a:chOff x="4614863" y="2014538"/>
              <a:chExt cx="1933575" cy="2036761"/>
            </a:xfrm>
          </p:grpSpPr>
          <p:sp>
            <p:nvSpPr>
              <p:cNvPr id="17" name="Freeform 16"/>
              <p:cNvSpPr>
                <a:spLocks/>
              </p:cNvSpPr>
              <p:nvPr/>
            </p:nvSpPr>
            <p:spPr bwMode="auto">
              <a:xfrm>
                <a:off x="6421438" y="2397125"/>
                <a:ext cx="127000" cy="128588"/>
              </a:xfrm>
              <a:custGeom>
                <a:avLst/>
                <a:gdLst>
                  <a:gd name="T0" fmla="*/ 0 w 80"/>
                  <a:gd name="T1" fmla="*/ 0 h 81"/>
                  <a:gd name="T2" fmla="*/ 0 w 80"/>
                  <a:gd name="T3" fmla="*/ 81 h 81"/>
                  <a:gd name="T4" fmla="*/ 80 w 80"/>
                  <a:gd name="T5" fmla="*/ 0 h 81"/>
                  <a:gd name="T6" fmla="*/ 0 w 80"/>
                  <a:gd name="T7" fmla="*/ 0 h 81"/>
                </a:gdLst>
                <a:ahLst/>
                <a:cxnLst>
                  <a:cxn ang="0">
                    <a:pos x="T0" y="T1"/>
                  </a:cxn>
                  <a:cxn ang="0">
                    <a:pos x="T2" y="T3"/>
                  </a:cxn>
                  <a:cxn ang="0">
                    <a:pos x="T4" y="T5"/>
                  </a:cxn>
                  <a:cxn ang="0">
                    <a:pos x="T6" y="T7"/>
                  </a:cxn>
                </a:cxnLst>
                <a:rect l="0" t="0" r="r" b="b"/>
                <a:pathLst>
                  <a:path w="80" h="81">
                    <a:moveTo>
                      <a:pt x="0" y="0"/>
                    </a:moveTo>
                    <a:lnTo>
                      <a:pt x="0" y="81"/>
                    </a:lnTo>
                    <a:lnTo>
                      <a:pt x="80" y="0"/>
                    </a:lnTo>
                    <a:lnTo>
                      <a:pt x="0" y="0"/>
                    </a:lnTo>
                    <a:close/>
                  </a:path>
                </a:pathLst>
              </a:custGeom>
              <a:pattFill prst="ltDnDiag">
                <a:fgClr>
                  <a:schemeClr val="accent1">
                    <a:lumMod val="75000"/>
                  </a:schemeClr>
                </a:fgClr>
                <a:bgClr>
                  <a:schemeClr val="accent1">
                    <a:lumMod val="50000"/>
                  </a:schemeClr>
                </a:bgClr>
              </a:pattFill>
              <a:ln w="6350" cap="rnd" cmpd="sng" algn="ctr">
                <a:solidFill>
                  <a:schemeClr val="accent1">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19" name="Rectangle 18"/>
              <p:cNvSpPr>
                <a:spLocks noChangeArrowheads="1"/>
              </p:cNvSpPr>
              <p:nvPr/>
            </p:nvSpPr>
            <p:spPr bwMode="auto">
              <a:xfrm>
                <a:off x="4614863" y="2014538"/>
                <a:ext cx="1933575" cy="382588"/>
              </a:xfrm>
              <a:prstGeom prst="rect">
                <a:avLst/>
              </a:prstGeom>
              <a:gradFill>
                <a:gsLst>
                  <a:gs pos="0">
                    <a:schemeClr val="accent1">
                      <a:lumMod val="80000"/>
                      <a:lumOff val="20000"/>
                    </a:schemeClr>
                  </a:gs>
                  <a:gs pos="50000">
                    <a:schemeClr val="accent1"/>
                  </a:gs>
                  <a:gs pos="100000">
                    <a:schemeClr val="accent1"/>
                  </a:gs>
                </a:gsLst>
                <a:lin ang="2700000" scaled="0"/>
              </a:gradFill>
              <a:ln w="6350" cap="rnd" cmpd="sng" algn="ctr">
                <a:solidFill>
                  <a:schemeClr val="accent1">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sp>
            <p:nvSpPr>
              <p:cNvPr id="20" name="Freeform 19"/>
              <p:cNvSpPr>
                <a:spLocks/>
              </p:cNvSpPr>
              <p:nvPr/>
            </p:nvSpPr>
            <p:spPr bwMode="auto">
              <a:xfrm>
                <a:off x="4614863" y="2397125"/>
                <a:ext cx="127000" cy="128588"/>
              </a:xfrm>
              <a:custGeom>
                <a:avLst/>
                <a:gdLst>
                  <a:gd name="T0" fmla="*/ 80 w 80"/>
                  <a:gd name="T1" fmla="*/ 0 h 81"/>
                  <a:gd name="T2" fmla="*/ 0 w 80"/>
                  <a:gd name="T3" fmla="*/ 0 h 81"/>
                  <a:gd name="T4" fmla="*/ 80 w 80"/>
                  <a:gd name="T5" fmla="*/ 81 h 81"/>
                  <a:gd name="T6" fmla="*/ 80 w 80"/>
                  <a:gd name="T7" fmla="*/ 0 h 81"/>
                </a:gdLst>
                <a:ahLst/>
                <a:cxnLst>
                  <a:cxn ang="0">
                    <a:pos x="T0" y="T1"/>
                  </a:cxn>
                  <a:cxn ang="0">
                    <a:pos x="T2" y="T3"/>
                  </a:cxn>
                  <a:cxn ang="0">
                    <a:pos x="T4" y="T5"/>
                  </a:cxn>
                  <a:cxn ang="0">
                    <a:pos x="T6" y="T7"/>
                  </a:cxn>
                </a:cxnLst>
                <a:rect l="0" t="0" r="r" b="b"/>
                <a:pathLst>
                  <a:path w="80" h="81">
                    <a:moveTo>
                      <a:pt x="80" y="0"/>
                    </a:moveTo>
                    <a:lnTo>
                      <a:pt x="0" y="0"/>
                    </a:lnTo>
                    <a:lnTo>
                      <a:pt x="80" y="81"/>
                    </a:lnTo>
                    <a:lnTo>
                      <a:pt x="80" y="0"/>
                    </a:lnTo>
                    <a:close/>
                  </a:path>
                </a:pathLst>
              </a:custGeom>
              <a:pattFill prst="ltUpDiag">
                <a:fgClr>
                  <a:schemeClr val="accent1">
                    <a:lumMod val="75000"/>
                  </a:schemeClr>
                </a:fgClr>
                <a:bgClr>
                  <a:schemeClr val="accent1">
                    <a:lumMod val="50000"/>
                  </a:schemeClr>
                </a:bgClr>
              </a:pattFill>
              <a:ln w="6350" cap="rnd" cmpd="sng" algn="ctr">
                <a:solidFill>
                  <a:schemeClr val="accent1">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sz="1200" b="1" dirty="0">
                  <a:gradFill>
                    <a:gsLst>
                      <a:gs pos="0">
                        <a:prstClr val="white"/>
                      </a:gs>
                      <a:gs pos="100000">
                        <a:prstClr val="white"/>
                      </a:gs>
                    </a:gsLst>
                    <a:lin ang="5400000" scaled="0"/>
                  </a:gradFill>
                  <a:latin typeface="Bebas Neue" pitchFamily="34" charset="0"/>
                  <a:ea typeface="+mj-ea"/>
                </a:endParaRPr>
              </a:p>
            </p:txBody>
          </p:sp>
          <p:grpSp>
            <p:nvGrpSpPr>
              <p:cNvPr id="141" name="그룹 140"/>
              <p:cNvGrpSpPr/>
              <p:nvPr/>
            </p:nvGrpSpPr>
            <p:grpSpPr>
              <a:xfrm>
                <a:off x="4734030" y="2114550"/>
                <a:ext cx="1692169" cy="1936749"/>
                <a:chOff x="2987780" y="2292350"/>
                <a:chExt cx="1692169" cy="1936749"/>
              </a:xfrm>
            </p:grpSpPr>
            <p:sp>
              <p:nvSpPr>
                <p:cNvPr id="142" name="TextBox 141"/>
                <p:cNvSpPr txBox="1"/>
                <p:nvPr/>
              </p:nvSpPr>
              <p:spPr>
                <a:xfrm>
                  <a:off x="3131800" y="4168329"/>
                  <a:ext cx="1426250" cy="60770"/>
                </a:xfrm>
                <a:prstGeom prst="rect">
                  <a:avLst/>
                </a:prstGeom>
                <a:noFill/>
              </p:spPr>
              <p:txBody>
                <a:bodyPr wrap="square" lIns="0" tIns="0" rIns="0" bIns="0" rtlCol="0">
                  <a:noAutofit/>
                </a:bodyPr>
                <a:lstStyle/>
                <a:p>
                  <a:pPr>
                    <a:buClr>
                      <a:schemeClr val="bg2"/>
                    </a:buClr>
                  </a:pPr>
                  <a:endParaRPr lang="pt-BR" altLang="ko-KR" sz="800" dirty="0">
                    <a:gradFill>
                      <a:gsLst>
                        <a:gs pos="0">
                          <a:schemeClr val="accent4">
                            <a:alpha val="50000"/>
                          </a:schemeClr>
                        </a:gs>
                        <a:gs pos="100000">
                          <a:schemeClr val="accent4">
                            <a:alpha val="50000"/>
                          </a:schemeClr>
                        </a:gs>
                      </a:gsLst>
                      <a:lin ang="5400000" scaled="0"/>
                    </a:gradFill>
                    <a:ea typeface="Roboto Light" pitchFamily="2" charset="0"/>
                    <a:cs typeface="Roboto Condensed Regular"/>
                  </a:endParaRPr>
                </a:p>
              </p:txBody>
            </p:sp>
            <p:sp>
              <p:nvSpPr>
                <p:cNvPr id="143" name="TextBox 142"/>
                <p:cNvSpPr txBox="1"/>
                <p:nvPr/>
              </p:nvSpPr>
              <p:spPr>
                <a:xfrm>
                  <a:off x="3015867" y="2698344"/>
                  <a:ext cx="1635616" cy="1192328"/>
                </a:xfrm>
                <a:prstGeom prst="rect">
                  <a:avLst/>
                </a:prstGeom>
                <a:solidFill>
                  <a:schemeClr val="tx2">
                    <a:lumMod val="20000"/>
                    <a:lumOff val="80000"/>
                  </a:schemeClr>
                </a:solidFill>
              </p:spPr>
              <p:txBody>
                <a:bodyPr wrap="square" lIns="0" tIns="0" rIns="0" bIns="0" rtlCol="0">
                  <a:noAutofit/>
                </a:bodyPr>
                <a:lstStyle/>
                <a:p>
                  <a:pPr lvl="0"/>
                  <a:endParaRPr lang="en-US" altLang="ko-KR" sz="1000" b="1" dirty="0">
                    <a:gradFill>
                      <a:gsLst>
                        <a:gs pos="0">
                          <a:schemeClr val="accent4">
                            <a:alpha val="70000"/>
                          </a:schemeClr>
                        </a:gs>
                        <a:gs pos="100000">
                          <a:schemeClr val="accent4">
                            <a:alpha val="70000"/>
                          </a:schemeClr>
                        </a:gs>
                      </a:gsLst>
                      <a:lin ang="5400000" scaled="0"/>
                    </a:gradFill>
                    <a:latin typeface="Bebas Neue"/>
                  </a:endParaRPr>
                </a:p>
                <a:p>
                  <a:pPr lvl="0"/>
                  <a:r>
                    <a:rPr lang="lt-LT" sz="1500" b="1" dirty="0">
                      <a:latin typeface="Times New Roman" pitchFamily="18" charset="0"/>
                      <a:cs typeface="Times New Roman" pitchFamily="18" charset="0"/>
                    </a:rPr>
                    <a:t>Viešosiose įstaigose,</a:t>
                  </a:r>
                </a:p>
                <a:p>
                  <a:pPr lvl="0"/>
                  <a:r>
                    <a:rPr lang="lt-LT" sz="1500" b="1" dirty="0">
                      <a:latin typeface="Times New Roman" pitchFamily="18" charset="0"/>
                      <a:cs typeface="Times New Roman" pitchFamily="18" charset="0"/>
                    </a:rPr>
                    <a:t>kurių vienas iš </a:t>
                  </a:r>
                </a:p>
                <a:p>
                  <a:pPr lvl="0"/>
                  <a:r>
                    <a:rPr lang="lt-LT" sz="1500" b="1" dirty="0">
                      <a:latin typeface="Times New Roman" pitchFamily="18" charset="0"/>
                      <a:cs typeface="Times New Roman" pitchFamily="18" charset="0"/>
                    </a:rPr>
                    <a:t>steigėjų yra valstybės ar savivaldybės </a:t>
                  </a:r>
                </a:p>
                <a:p>
                  <a:pPr lvl="0"/>
                  <a:r>
                    <a:rPr lang="lt-LT" sz="1500" b="1" dirty="0">
                      <a:latin typeface="Times New Roman" pitchFamily="18" charset="0"/>
                      <a:cs typeface="Times New Roman" pitchFamily="18" charset="0"/>
                    </a:rPr>
                    <a:t>institucija ar įstaiga</a:t>
                  </a:r>
                  <a:endParaRPr lang="ko-KR" altLang="en-US" sz="1500" b="1" dirty="0">
                    <a:gradFill>
                      <a:gsLst>
                        <a:gs pos="0">
                          <a:schemeClr val="accent4">
                            <a:alpha val="70000"/>
                          </a:schemeClr>
                        </a:gs>
                        <a:gs pos="100000">
                          <a:schemeClr val="accent4">
                            <a:alpha val="70000"/>
                          </a:schemeClr>
                        </a:gs>
                      </a:gsLst>
                      <a:lin ang="5400000" scaled="0"/>
                    </a:gradFill>
                    <a:latin typeface="Bebas Neue"/>
                  </a:endParaRPr>
                </a:p>
              </p:txBody>
            </p:sp>
            <p:sp>
              <p:nvSpPr>
                <p:cNvPr id="144" name="TextBox 143"/>
                <p:cNvSpPr txBox="1"/>
                <p:nvPr/>
              </p:nvSpPr>
              <p:spPr>
                <a:xfrm>
                  <a:off x="2987780" y="2292350"/>
                  <a:ext cx="1692169" cy="196849"/>
                </a:xfrm>
                <a:prstGeom prst="rect">
                  <a:avLst/>
                </a:prstGeom>
                <a:noFill/>
              </p:spPr>
              <p:txBody>
                <a:bodyPr wrap="square" lIns="0" tIns="0" rIns="0" bIns="0" rtlCol="0">
                  <a:noAutofit/>
                </a:bodyPr>
                <a:lstStyle/>
                <a:p>
                  <a:pPr lvl="0" algn="ctr"/>
                  <a:endParaRPr lang="ko-KR" altLang="en-US" sz="1200" b="1" dirty="0">
                    <a:gradFill>
                      <a:gsLst>
                        <a:gs pos="0">
                          <a:schemeClr val="accent3"/>
                        </a:gs>
                        <a:gs pos="100000">
                          <a:schemeClr val="accent3"/>
                        </a:gs>
                      </a:gsLst>
                      <a:lin ang="5400000" scaled="0"/>
                    </a:gradFill>
                    <a:latin typeface="Roboto Condensed Regular"/>
                  </a:endParaRPr>
                </a:p>
              </p:txBody>
            </p:sp>
          </p:grpSp>
        </p:grpSp>
      </p:grpSp>
      <p:pic>
        <p:nvPicPr>
          <p:cNvPr id="69" name="Paveikslėlis 6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9426" y="166314"/>
            <a:ext cx="673255" cy="649632"/>
          </a:xfrm>
          <a:prstGeom prst="rect">
            <a:avLst/>
          </a:prstGeom>
        </p:spPr>
      </p:pic>
      <p:sp>
        <p:nvSpPr>
          <p:cNvPr id="26" name="Rectangle 25"/>
          <p:cNvSpPr/>
          <p:nvPr/>
        </p:nvSpPr>
        <p:spPr>
          <a:xfrm>
            <a:off x="2286000" y="3105835"/>
            <a:ext cx="4572000" cy="369332"/>
          </a:xfrm>
          <a:prstGeom prst="rect">
            <a:avLst/>
          </a:prstGeom>
        </p:spPr>
        <p:txBody>
          <a:bodyPr>
            <a:spAutoFit/>
          </a:bodyPr>
          <a:lstStyle/>
          <a:p>
            <a:pPr algn="just">
              <a:defRPr/>
            </a:pPr>
            <a:endParaRPr lang="lt-LT" dirty="0">
              <a:latin typeface="Times New Roman" pitchFamily="18" charset="0"/>
              <a:cs typeface="Times New Roman" pitchFamily="18" charset="0"/>
            </a:endParaRPr>
          </a:p>
        </p:txBody>
      </p:sp>
    </p:spTree>
    <p:extLst>
      <p:ext uri="{BB962C8B-B14F-4D97-AF65-F5344CB8AC3E}">
        <p14:creationId xmlns:p14="http://schemas.microsoft.com/office/powerpoint/2010/main" val="331166191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720725" y="857712"/>
            <a:ext cx="8199609" cy="1056125"/>
          </a:xfrm>
        </p:spPr>
        <p:txBody>
          <a:bodyPr>
            <a:noAutofit/>
          </a:bodyPr>
          <a:lstStyle/>
          <a:p>
            <a:pPr algn="ctr"/>
            <a:r>
              <a:rPr lang="lt-LT" sz="2400" b="1" u="sng" dirty="0">
                <a:latin typeface="Bebas Neue"/>
                <a:cs typeface="Times New Roman" pitchFamily="18" charset="0"/>
              </a:rPr>
              <a:t>KAS?</a:t>
            </a:r>
            <a:br>
              <a:rPr lang="lt-LT" sz="2400" b="1" dirty="0">
                <a:latin typeface="Bebas Neue"/>
                <a:cs typeface="Times New Roman" pitchFamily="18" charset="0"/>
              </a:rPr>
            </a:br>
            <a:r>
              <a:rPr lang="lt-LT" sz="2400" b="1" dirty="0">
                <a:latin typeface="Bebas Neue"/>
                <a:cs typeface="Times New Roman" pitchFamily="18" charset="0"/>
              </a:rPr>
              <a:t>Įstaigoje turi atlikti korupcijos pasireiškimo tikimybės nustatymą?</a:t>
            </a:r>
            <a:endParaRPr lang="en-US" sz="2400" b="1" dirty="0">
              <a:latin typeface="Bebas Neue"/>
            </a:endParaRPr>
          </a:p>
        </p:txBody>
      </p:sp>
      <p:sp>
        <p:nvSpPr>
          <p:cNvPr id="2" name="텍스트 개체 틀 1"/>
          <p:cNvSpPr>
            <a:spLocks noGrp="1"/>
          </p:cNvSpPr>
          <p:nvPr>
            <p:ph type="body" sz="quarter" idx="10"/>
          </p:nvPr>
        </p:nvSpPr>
        <p:spPr>
          <a:xfrm>
            <a:off x="779468" y="2475053"/>
            <a:ext cx="7585065" cy="1056125"/>
          </a:xfrm>
        </p:spPr>
        <p:txBody>
          <a:bodyPr>
            <a:normAutofit fontScale="92500" lnSpcReduction="20000"/>
          </a:bodyPr>
          <a:lstStyle/>
          <a:p>
            <a:pPr algn="ctr">
              <a:defRPr/>
            </a:pPr>
            <a:endParaRPr lang="en-US" sz="1100" dirty="0">
              <a:latin typeface="Bebas Neue"/>
              <a:cs typeface="Times New Roman" pitchFamily="18" charset="0"/>
            </a:endParaRPr>
          </a:p>
          <a:p>
            <a:pPr>
              <a:defRPr/>
            </a:pPr>
            <a:r>
              <a:rPr lang="lt-LT" sz="2400" dirty="0">
                <a:solidFill>
                  <a:schemeClr val="tx1"/>
                </a:solidFill>
                <a:latin typeface="Bebas Neue"/>
                <a:cs typeface="Times New Roman" pitchFamily="18" charset="0"/>
              </a:rPr>
              <a:t>Valstybės ar savivaldybės įstaigų </a:t>
            </a:r>
            <a:r>
              <a:rPr lang="lt-LT" sz="2400" u="sng" dirty="0">
                <a:solidFill>
                  <a:schemeClr val="tx1"/>
                </a:solidFill>
                <a:latin typeface="Bebas Neue"/>
                <a:cs typeface="Times New Roman" pitchFamily="18" charset="0"/>
              </a:rPr>
              <a:t>vadovai</a:t>
            </a:r>
            <a:r>
              <a:rPr lang="lt-LT" sz="2400" dirty="0">
                <a:solidFill>
                  <a:schemeClr val="tx1"/>
                </a:solidFill>
                <a:latin typeface="Bebas Neue"/>
                <a:cs typeface="Times New Roman" pitchFamily="18" charset="0"/>
              </a:rPr>
              <a:t>, </a:t>
            </a:r>
            <a:r>
              <a:rPr lang="lt-LT" sz="2400" u="sng" dirty="0">
                <a:solidFill>
                  <a:schemeClr val="tx1"/>
                </a:solidFill>
                <a:latin typeface="Bebas Neue"/>
                <a:cs typeface="Times New Roman" pitchFamily="18" charset="0"/>
              </a:rPr>
              <a:t>struktūriniai padaliniai </a:t>
            </a:r>
            <a:r>
              <a:rPr lang="lt-LT" sz="2400" dirty="0">
                <a:solidFill>
                  <a:schemeClr val="tx1"/>
                </a:solidFill>
                <a:latin typeface="Bebas Neue"/>
                <a:cs typeface="Times New Roman" pitchFamily="18" charset="0"/>
              </a:rPr>
              <a:t>arba </a:t>
            </a:r>
            <a:r>
              <a:rPr lang="lt-LT" sz="2400" u="sng" dirty="0">
                <a:solidFill>
                  <a:schemeClr val="tx1"/>
                </a:solidFill>
                <a:latin typeface="Bebas Neue"/>
                <a:cs typeface="Times New Roman" pitchFamily="18" charset="0"/>
              </a:rPr>
              <a:t>asmenys</a:t>
            </a:r>
            <a:r>
              <a:rPr lang="lt-LT" sz="2400" dirty="0">
                <a:solidFill>
                  <a:schemeClr val="tx1"/>
                </a:solidFill>
                <a:latin typeface="Bebas Neue"/>
                <a:cs typeface="Times New Roman" pitchFamily="18" charset="0"/>
              </a:rPr>
              <a:t>, </a:t>
            </a:r>
            <a:r>
              <a:rPr lang="lt-LT" sz="2400" u="sng" dirty="0">
                <a:solidFill>
                  <a:schemeClr val="tx1"/>
                </a:solidFill>
                <a:latin typeface="Bebas Neue"/>
                <a:cs typeface="Times New Roman" pitchFamily="18" charset="0"/>
              </a:rPr>
              <a:t>vadovo įgalioti vykdyti </a:t>
            </a:r>
            <a:r>
              <a:rPr lang="lt-LT" sz="2400" b="1" u="sng" dirty="0">
                <a:solidFill>
                  <a:schemeClr val="tx1"/>
                </a:solidFill>
                <a:latin typeface="Bebas Neue"/>
                <a:cs typeface="Times New Roman" pitchFamily="18" charset="0"/>
              </a:rPr>
              <a:t>korupcijos prevenciją ir kontrolę</a:t>
            </a:r>
            <a:r>
              <a:rPr lang="lt-LT" sz="2400" u="sng" dirty="0">
                <a:solidFill>
                  <a:schemeClr val="tx1"/>
                </a:solidFill>
                <a:latin typeface="Bebas Neue"/>
                <a:cs typeface="Times New Roman" pitchFamily="18" charset="0"/>
              </a:rPr>
              <a:t>.</a:t>
            </a:r>
            <a:endParaRPr lang="ko-KR" altLang="en-US" sz="2400" b="1" u="sng" dirty="0">
              <a:solidFill>
                <a:schemeClr val="tx1"/>
              </a:solidFill>
              <a:latin typeface="Bebas Neue"/>
            </a:endParaRPr>
          </a:p>
        </p:txBody>
      </p:sp>
      <p:pic>
        <p:nvPicPr>
          <p:cNvPr id="69" name="Paveikslėlis 6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113" y="116206"/>
            <a:ext cx="673255" cy="649632"/>
          </a:xfrm>
          <a:prstGeom prst="rect">
            <a:avLst/>
          </a:prstGeom>
        </p:spPr>
      </p:pic>
      <p:sp>
        <p:nvSpPr>
          <p:cNvPr id="26" name="Rectangle 25"/>
          <p:cNvSpPr/>
          <p:nvPr/>
        </p:nvSpPr>
        <p:spPr>
          <a:xfrm>
            <a:off x="6116782" y="7246612"/>
            <a:ext cx="4572000" cy="369332"/>
          </a:xfrm>
          <a:prstGeom prst="rect">
            <a:avLst/>
          </a:prstGeom>
        </p:spPr>
        <p:txBody>
          <a:bodyPr>
            <a:spAutoFit/>
          </a:bodyPr>
          <a:lstStyle/>
          <a:p>
            <a:pPr algn="just">
              <a:defRPr/>
            </a:pPr>
            <a:endParaRPr lang="lt-LT" dirty="0">
              <a:latin typeface="Times New Roman" pitchFamily="18" charset="0"/>
              <a:cs typeface="Times New Roman" pitchFamily="18" charset="0"/>
            </a:endParaRPr>
          </a:p>
        </p:txBody>
      </p:sp>
      <p:sp>
        <p:nvSpPr>
          <p:cNvPr id="27" name="AutoShape 6" descr="data:image/png;base64,iVBORw0KGgoAAAANSUhEUgAAAMsAAAD5CAMAAAC+lzGnAAAAilBMVEX///8AAADq6ur7+/tycnLv7++zs7Pg4OD39/f8/PzY2NiDg4PLy8vj4+Py8vLQ0NC+vr5NTU1tbW0qKiqkpKRCQkKMjIzDw8OWlpZVVVViYmIiIiLU1NQvLy87Ozs0NDQaGhqgoKAMDAxbW1t7e3sVFRWZmZmvr69ISEiQkJBmZmY5OTklJSVvb2+4HlWzAAANtElEQVR4nO1d25aqOBAVUEFUREXR1vZ+P/b//950CyQVhKSChsS1Zj/N2BzJliS16xYajXrQv556rZrupRb2YWFZ1mp/7nu6h/Ii+lOL4Pv0yWwgkwcbX/eIqsKbLh4MNpTMLtI9qErod5Ph78PfJUPZ7Pu6ByYNezp+DH0YO3//O5jQeRbqHpsc7Bl5JhnaO8Km62gcmjTihAmz0r0rIbPq6RpYBQweQz6zH3pgD5h9zqNxH4tlzH4YLMDuvIj1jEwe3vAx4Lhlgw8ZLr+r5iNkjbOd/ctGfKCrP9gxXKzxJzyaAzPk3XSZfDyz8hjZ/C/Sj+h5zH/7ln98+tx4hRY+D9myLnFjUvS5ZUUGL5vernjMJVR+n83WVDZ2wUwSYW2m4PQu8lR+cZwOAt1Df8JZjsOwd8r+83LwO7pHz8ApXRUp2MV0+v0nnfOcPp3YoG2tcA9jcAun+8k9eRKpJ+MMbmSRfTeNiXLcxNPqd50Hbhw1F1sgL30YFega4eD0xVQsq1jvd6IhuGYUa1cE01ICAN8lTnIQwz1w9RNqXTst0cpPMCz9gkGXubAZ6/NybBwXa1r+Fa3pinmGV1cTHSwXi7e4W23W3H61tZgdNJcdP+Tn/O5y8PJDr/6Hg+ZifYsGZ4d7EB2whrWraTwXqyn+tqDN+HTNsNaHI8HF2mK+MOj9gK1gMatRsclwsZDWw+41wT+6tdUyAPeV4SIRuGg3gVM0HagjACDFBTXJyDdHF6Kwd8NzDb5OS8YRO0h+uX8CS6er/uE0y4f+hIm03Or4B0pn3Vac+3iOgHFQxWLY4Rf594vD8u0EAHwZLhVj/V60p3TOCh+ODBeOwuTDOY/Jl4xHylbOnDP2PObVb9OCikB2E8FiK8FFfvEDLMGvdlAjbuK6uDS8E/2m0buGz8D+xnMpdy9xcKlfMFdiPCWs5QvrJYFPkjzWXgWZK2fw7+bScOksOIuvlkYLHxr/ev1uAZkG99e/7BmosNIDCHdMBIfG1F7/smcEaC7dl+/VozZz/4ahPwP9YGYv3qgTETdgE6kxMeht+cUEUkxj1yNFqizYbjjjh3jF3fVCuh/f3LcNnkGnjXctq/+YDggH7hUJ/04oYfalfGQIO6L7/khRkZATk2eCMDKrindpTe/kO75U6f0ecZEmPYR/We0H9a5AhKkq3OoRDT7/C3yPC8cPUMkRc4FCmquqQnVH2S3G54eSbwuo7CpoQXtKn8m4rSjR1Kfhl212C0FERj4jCauDd8oq6bbZLTZTmmRscancpG8SUau1O6iL+WcxqxFjs7ZFHDLIWjcH5P7mCsN8bqKKbnnTty/hYVkXWfO2pA9lqDRf/rjRZfCUTSiNlZ1k1z3VkItIcW65P1wXSqtiI/MlO78CqiGv6pNjTvGu4vSuX5ec0FxLT5GYyKK15vLMwA+vmQ5cD5tX6WoK+nD32isxHnCXrWrz3CcK70P7MwhaETH034p8lJoAS5e65hX94RHEoGppbEQNVkV0trD+am7a/LLdBIhLl2yx0kn52CTgue2f4Xr8wH3Y5k59pxXuGad0XU8GHIlWLgawuZZ6UcvtF3ut1TRq0XtD6wnD8FmMuOHhqeB8o33R+4N+n9ro4mrSyYnRPfbstni+SPOid2Ft0d9QSqMYNJochMVZThVpCDT6p/kdDsbn+v1JFKVjT/8V/llaT78T7iE/HL/hFMycDKs/iRb+lPy1ciTwDfCfmPxxWZb0jzxwaPTKMoI3jZq41S0atM/vVDiWFplH+poU+t3CETUbjeI/CKDRUYEhOIjp78KWqSdLsdHoqIQl6Zbr7988eSpDfV3kXll88qEIe5JE7k2NG7FfvBEtpsmYJJL91t/s0tnZvy0cU5OoqLxS5GGkVXvZRXvqEDQY2quCCwqxnuo9bMF7zucdZwMoGQdIJt9tzeEiJx8v3s/yv+0WQ2TRVVo1iQJTkrBbR/5zBAxV5Kc/7sUIyXlU7CliqLxcRfYq3B8iv+77yC5RT0jronXV9+kzmZ85xg1ZrHytb+R59EiadXTmBokdRK/lH/5p2sSCMBvgoivqRbE5fhgDHUcsuRERX3NEfmqJpFL7Thb4s1W23u9NlEVAi7E31CpKYNClQa7NFqll0b6LklLJIgTLNpT1TbQCdLFlZKIGxbfACQaz+QQM6VtGAYqqSABUB8KWUTcnQeb8qHYeBXGZMlRuuMAhd8TLZn6QNM8Onoo1Udo42YG2YdMNfem7SXX1KA3m07jWIax2I3zJtVW5QwkF6ptUrYd+8m64UCrJshhd5Wps/I78yi+Ggp3c41K5kkZiR1bNpZGI4WPlChSkRq6FS+ZHVTXJUlQUc2mkAmxcjYxkwFIxl+wAnnulEJxcwFI1F2pimvJ+nye1I6vnQmXMWjqAhXYp6+ICDnibSkoYW45KDVxAz99KbgtAHatUL5dGnwS3d1IVNthAcp1cMpv5B5kiCPEpZDq4NHrr7IYLfE/U1kwujQ4NP/5gd2cJn7JWLr+7ErEWC6ThlMmH/aHOMGxI7EUXVUVQUGbFRb0ZGHJkxqaHYCOZ1l/XfIqVQ5qoxD0bQXHlUSkUx2GKsMyCfnuBW9MXdoux0FKnbx/S+rA5d6YtpRzk/EnetYF00n1x1quk9/KG3veKcLap9SwvvJM0+zqrdltRwmZxLQltLKWOHV7pPTO1c04syLhY1sgcRqLuqBo80o7dYmdAyr4Y8AqFziB5NkXNjlIucv1DL0IaEjg9sZEpTdQ/xRL0koXxnW8Ololaai9zz9BPVeSEHZFEwkJXdr8Ima65QCEiEbtQc6xTNVDXHrQjt9ac0bMw6ZUW0FUhlZ8O2hkzZOU7rX6Yy89ustegYDeyiwFvtHH8aHorUsO3RD9vcVTG2l9pZbfLfa00CoHcyHRXJ9pXXnVr1uqBoqK5Q69XVid+vNy6s4gknTEqpr5IUgFaIRGNm31oM2h5zDJGvNZirvPIenra13EripUjIso6DX7mLS6aCEfQERVbHnV6k3GajflC/p4C07/R2FFB4hFI1+nEI/L4TdSOlwMSjtjhrkecP6pN7JNoBC7GyOtFzKC20qocQcZlh1qyHVTZxatnD1YEqc+doC7PWZfFbnG/jK7nXHhG04MhTi+qHTVnXGLPfZhFJ9eQddezlW2z+2OEbe4YVRpDy/eQ6PHDsiq9L8S0yC0WUOSajzNraQTvZIryhuDC+mGMgMw1UusJireaaC5snQIrIF2Wi65kRYydY4xTcMwJnpzvrGisQtgj6z4Xz3B2D8uv7lzUXNsLuTsxZg9l9qrnXPdW/+JHg7GSRWubeTCGRJSK0YGxmWNRlTYTasZs8doAlX6JdIPBwbVBweQ8XCiPS1qnGIOpbfGLwXT9lF00+ggucD+elBYA9D6BCxMRL9eN8HRV3YHLUsC0/p6zQ4HLDMi7FgPuULzJAzYIk7IvEHAdcHtNAOfa3nwmCeA1Hrlrums8F/hY+I4J6KvTfxBBIaA3yfekY9O5QNsiCBYt0VdqAnwsgs4/l8Y2NFQnigEfiyjuBI6N0ZpOKgNIUaxFcSfQHaOvpK8cMI4krKTwqO8pfx68egTgWDihzQBvhnz99U/vBwwkCUsOwXoxqRomA/B8xdFzlx4caeKeDJwwcdLepxPSRA0DIkli6QtspYGav08jRStxaAXYIgP9SqArEauZ6rGjaSdWNxguCO+KbhQrA2NKYNYgRkc1/15nGUkJfBKuxCRoqN4x0bz4xIXHCCzaGWdiPJnuY5jnAt4bon5o0rBJoR8m2k1jFybmLFqkrgxTFEblmIGmsuER5TtEcKHxMQO35EaHTJt/iJNx6AaufmQVQLTlGtFkRKhc1A+sAogp34inDT1U2cRtDDQj7MRcaJzfRMX/+1uTvUnMhfiguPqt+tHFcyHui0mtLxARft4QLrpPgi0DKeAXn4xF5piJwbEHMgMortUlXExUMA98oUdIXmxtoIOcgCQrhe+kJVz09u5yQCuQhGWM6XVaexP4IDJGaM3T64yM8ScgPv9QJC/T68zMiSUg0kRkzncmK5gE5Pw0kRc/Np/LIAsTi9oXPoALfdmLoIPiYj4XqskEk2z4AVyomOdbwdsHcKFJS/4wrx/AhRbB8sVy/AlciNLi14T6n8CF6hjuTpbmkQ3nQk4a5mut2ydwoadZc6/qfgQXEvvi+lnhR3AheSKu8Lc/g4uXZi/4jtZncCE2hjvJ9p/BJUtfcEMYp8/gkll1bgz/sfhNrIXJIw0t8/Sl99cQvzDq1cfFGCAkylm41xmCH7ET83iXtf7TYcRI/RhunGUrVjpmIE1g8BZ30lhmbOSSIoti8PblR3eSkeXJOWRp5fInk4jQxQesGEG7v2Onjo7RPYkpaA1WAZn+ieQ3PsD0B7RkMZfHC/wT/dturWd4AnhuGHWbGUDjEXMKjD8lf/keRT3ftG3MDqd75kX1LIgJCcIpLeWNzFsnXv+85x77vL4l0r8V3kBP9d7A5F5PcET6IU4nUcy8BF7zCWrFKCSwWw9vh+4pBouhD6lofF84BwUnPt9i37WD3GLowDPiyo5c1oz8SVa7aXFqH55EZmxerw3PSJjMylwr0BduYt1rij5pSVhx3qFI5+LEzAmW4vwoHdlz271J/M/EincIe24NewLLN7I29/k1NM7MP0Pcgu/Ghj+Q/6EQ/wFarqyBRoWqkwAAAABJRU5ErkJggg=="/>
          <p:cNvSpPr>
            <a:spLocks noChangeAspect="1" noChangeArrowheads="1"/>
          </p:cNvSpPr>
          <p:nvPr/>
        </p:nvSpPr>
        <p:spPr bwMode="auto">
          <a:xfrm>
            <a:off x="3986357" y="399631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t-LT" dirty="0"/>
          </a:p>
        </p:txBody>
      </p:sp>
      <p:sp>
        <p:nvSpPr>
          <p:cNvPr id="29" name="AutoShape 10" descr="data:image/png;base64,iVBORw0KGgoAAAANSUhEUgAAAMsAAAD5CAMAAAC+lzGnAAAAilBMVEX///8AAADq6ur7+/tycnLv7++zs7Pg4OD39/f8/PzY2NiDg4PLy8vj4+Py8vLQ0NC+vr5NTU1tbW0qKiqkpKRCQkKMjIzDw8OWlpZVVVViYmIiIiLU1NQvLy87Ozs0NDQaGhqgoKAMDAxbW1t7e3sVFRWZmZmvr69ISEiQkJBmZmY5OTklJSVvb2+4HlWzAAANtElEQVR4nO1d25aqOBAVUEFUREXR1vZ+P/b//950CyQVhKSChsS1Zj/N2BzJliS16xYajXrQv556rZrupRb2YWFZ1mp/7nu6h/Ii+lOL4Pv0yWwgkwcbX/eIqsKbLh4MNpTMLtI9qErod5Ph78PfJUPZ7Pu6ByYNezp+DH0YO3//O5jQeRbqHpsc7Bl5JhnaO8Km62gcmjTihAmz0r0rIbPq6RpYBQweQz6zH3pgD5h9zqNxH4tlzH4YLMDuvIj1jEwe3vAx4Lhlgw8ZLr+r5iNkjbOd/ctGfKCrP9gxXKzxJzyaAzPk3XSZfDyz8hjZ/C/Sj+h5zH/7ln98+tx4hRY+D9myLnFjUvS5ZUUGL5vernjMJVR+n83WVDZ2wUwSYW2m4PQu8lR+cZwOAt1Df8JZjsOwd8r+83LwO7pHz8ApXRUp2MV0+v0nnfOcPp3YoG2tcA9jcAun+8k9eRKpJ+MMbmSRfTeNiXLcxNPqd50Hbhw1F1sgL30YFega4eD0xVQsq1jvd6IhuGYUa1cE01ICAN8lTnIQwz1w9RNqXTst0cpPMCz9gkGXubAZ6/NybBwXa1r+Fa3pinmGV1cTHSwXi7e4W23W3H61tZgdNJcdP+Tn/O5y8PJDr/6Hg+ZifYsGZ4d7EB2whrWraTwXqyn+tqDN+HTNsNaHI8HF2mK+MOj9gK1gMatRsclwsZDWw+41wT+6tdUyAPeV4SIRuGg3gVM0HagjACDFBTXJyDdHF6Kwd8NzDb5OS8YRO0h+uX8CS6er/uE0y4f+hIm03Or4B0pn3Vac+3iOgHFQxWLY4Rf594vD8u0EAHwZLhVj/V60p3TOCh+ODBeOwuTDOY/Jl4xHylbOnDP2PObVb9OCikB2E8FiK8FFfvEDLMGvdlAjbuK6uDS8E/2m0buGz8D+xnMpdy9xcKlfMFdiPCWs5QvrJYFPkjzWXgWZK2fw7+bScOksOIuvlkYLHxr/ev1uAZkG99e/7BmosNIDCHdMBIfG1F7/smcEaC7dl+/VozZz/4ahPwP9YGYv3qgTETdgE6kxMeht+cUEUkxj1yNFqizYbjjjh3jF3fVCuh/f3LcNnkGnjXctq/+YDggH7hUJ/04oYfalfGQIO6L7/khRkZATk2eCMDKrindpTe/kO75U6f0ecZEmPYR/We0H9a5AhKkq3OoRDT7/C3yPC8cPUMkRc4FCmquqQnVH2S3G54eSbwuo7CpoQXtKn8m4rSjR1Kfhl212C0FERj4jCauDd8oq6bbZLTZTmmRscancpG8SUau1O6iL+WcxqxFjs7ZFHDLIWjcH5P7mCsN8bqKKbnnTty/hYVkXWfO2pA9lqDRf/rjRZfCUTSiNlZ1k1z3VkItIcW65P1wXSqtiI/MlO78CqiGv6pNjTvGu4vSuX5ec0FxLT5GYyKK15vLMwA+vmQ5cD5tX6WoK+nD32isxHnCXrWrz3CcK70P7MwhaETH034p8lJoAS5e65hX94RHEoGppbEQNVkV0trD+am7a/LLdBIhLl2yx0kn52CTgue2f4Xr8wH3Y5k59pxXuGad0XU8GHIlWLgawuZZ6UcvtF3ut1TRq0XtD6wnD8FmMuOHhqeB8o33R+4N+n9ro4mrSyYnRPfbstni+SPOid2Ft0d9QSqMYNJochMVZThVpCDT6p/kdDsbn+v1JFKVjT/8V/llaT78T7iE/HL/hFMycDKs/iRb+lPy1ciTwDfCfmPxxWZb0jzxwaPTKMoI3jZq41S0atM/vVDiWFplH+poU+t3CETUbjeI/CKDRUYEhOIjp78KWqSdLsdHoqIQl6Zbr7988eSpDfV3kXll88qEIe5JE7k2NG7FfvBEtpsmYJJL91t/s0tnZvy0cU5OoqLxS5GGkVXvZRXvqEDQY2quCCwqxnuo9bMF7zucdZwMoGQdIJt9tzeEiJx8v3s/yv+0WQ2TRVVo1iQJTkrBbR/5zBAxV5Kc/7sUIyXlU7CliqLxcRfYq3B8iv+77yC5RT0jronXV9+kzmZ85xg1ZrHytb+R59EiadXTmBokdRK/lH/5p2sSCMBvgoivqRbE5fhgDHUcsuRERX3NEfmqJpFL7Thb4s1W23u9NlEVAi7E31CpKYNClQa7NFqll0b6LklLJIgTLNpT1TbQCdLFlZKIGxbfACQaz+QQM6VtGAYqqSABUB8KWUTcnQeb8qHYeBXGZMlRuuMAhd8TLZn6QNM8Onoo1Udo42YG2YdMNfem7SXX1KA3m07jWIax2I3zJtVW5QwkF6ptUrYd+8m64UCrJshhd5Wps/I78yi+Ggp3c41K5kkZiR1bNpZGI4WPlChSkRq6FS+ZHVTXJUlQUc2mkAmxcjYxkwFIxl+wAnnulEJxcwFI1F2pimvJ+nye1I6vnQmXMWjqAhXYp6+ICDnibSkoYW45KDVxAz99KbgtAHatUL5dGnwS3d1IVNthAcp1cMpv5B5kiCPEpZDq4NHrr7IYLfE/U1kwujQ4NP/5gd2cJn7JWLr+7ErEWC6ThlMmH/aHOMGxI7EUXVUVQUGbFRb0ZGHJkxqaHYCOZ1l/XfIqVQ5qoxD0bQXHlUSkUx2GKsMyCfnuBW9MXdoux0FKnbx/S+rA5d6YtpRzk/EnetYF00n1x1quk9/KG3veKcLap9SwvvJM0+zqrdltRwmZxLQltLKWOHV7pPTO1c04syLhY1sgcRqLuqBo80o7dYmdAyr4Y8AqFziB5NkXNjlIucv1DL0IaEjg9sZEpTdQ/xRL0koXxnW8Ololaai9zz9BPVeSEHZFEwkJXdr8Ima65QCEiEbtQc6xTNVDXHrQjt9ac0bMw6ZUW0FUhlZ8O2hkzZOU7rX6Yy89ustegYDeyiwFvtHH8aHorUsO3RD9vcVTG2l9pZbfLfa00CoHcyHRXJ9pXXnVr1uqBoqK5Q69XVid+vNy6s4gknTEqpr5IUgFaIRGNm31oM2h5zDJGvNZirvPIenra13EripUjIso6DX7mLS6aCEfQERVbHnV6k3GajflC/p4C07/R2FFB4hFI1+nEI/L4TdSOlwMSjtjhrkecP6pN7JNoBC7GyOtFzKC20qocQcZlh1qyHVTZxatnD1YEqc+doC7PWZfFbnG/jK7nXHhG04MhTi+qHTVnXGLPfZhFJ9eQddezlW2z+2OEbe4YVRpDy/eQ6PHDsiq9L8S0yC0WUOSajzNraQTvZIryhuDC+mGMgMw1UusJireaaC5snQIrIF2Wi65kRYydY4xTcMwJnpzvrGisQtgj6z4Xz3B2D8uv7lzUXNsLuTsxZg9l9qrnXPdW/+JHg7GSRWubeTCGRJSK0YGxmWNRlTYTasZs8doAlX6JdIPBwbVBweQ8XCiPS1qnGIOpbfGLwXT9lF00+ggucD+elBYA9D6BCxMRL9eN8HRV3YHLUsC0/p6zQ4HLDMi7FgPuULzJAzYIk7IvEHAdcHtNAOfa3nwmCeA1Hrlrums8F/hY+I4J6KvTfxBBIaA3yfekY9O5QNsiCBYt0VdqAnwsgs4/l8Y2NFQnigEfiyjuBI6N0ZpOKgNIUaxFcSfQHaOvpK8cMI4krKTwqO8pfx68egTgWDihzQBvhnz99U/vBwwkCUsOwXoxqRomA/B8xdFzlx4caeKeDJwwcdLepxPSRA0DIkli6QtspYGav08jRStxaAXYIgP9SqArEauZ6rGjaSdWNxguCO+KbhQrA2NKYNYgRkc1/15nGUkJfBKuxCRoqN4x0bz4xIXHCCzaGWdiPJnuY5jnAt4bon5o0rBJoR8m2k1jFybmLFqkrgxTFEblmIGmsuER5TtEcKHxMQO35EaHTJt/iJNx6AaufmQVQLTlGtFkRKhc1A+sAogp34inDT1U2cRtDDQj7MRcaJzfRMX/+1uTvUnMhfiguPqt+tHFcyHui0mtLxARft4QLrpPgi0DKeAXn4xF5piJwbEHMgMortUlXExUMA98oUdIXmxtoIOcgCQrhe+kJVz09u5yQCuQhGWM6XVaexP4IDJGaM3T64yM8ScgPv9QJC/T68zMiSUg0kRkzncmK5gE5Pw0kRc/Np/LIAsTi9oXPoALfdmLoIPiYj4XqskEk2z4AVyomOdbwdsHcKFJS/4wrx/AhRbB8sVy/AlciNLi14T6n8CF6hjuTpbmkQ3nQk4a5mut2ydwoadZc6/qfgQXEvvi+lnhR3AheSKu8Lc/g4uXZi/4jtZncCE2hjvJ9p/BJUtfcEMYp8/gkll1bgz/sfhNrIXJIw0t8/Sl99cQvzDq1cfFGCAkylm41xmCH7ET83iXtf7TYcRI/RhunGUrVjpmIE1g8BZ30lhmbOSSIoti8PblR3eSkeXJOWRp5fInk4jQxQesGEG7v2Onjo7RPYkpaA1WAZn+ieQ3PsD0B7RkMZfHC/wT/dturWd4AnhuGHWbGUDjEXMKjD8lf/keRT3ftG3MDqd75kX1LIgJCcIpLeWNzFsnXv+85x77vL4l0r8V3kBP9d7A5F5PcET6IU4nUcy8BF7zCWrFKCSwWw9vh+4pBouhD6lofF84BwUnPt9i37WD3GLowDPiyo5c1oz8SVa7aXFqH55EZmxerw3PSJjMylwr0BduYt1rij5pSVhx3qFI5+LEzAmW4vwoHdlz271J/M/EincIe24NewLLN7I29/k1NM7MP0Pcgu/Ghj+Q/6EQ/wFarqyBRoWqkwAAAABJRU5ErkJggg=="/>
          <p:cNvSpPr>
            <a:spLocks noChangeAspect="1" noChangeArrowheads="1"/>
          </p:cNvSpPr>
          <p:nvPr/>
        </p:nvSpPr>
        <p:spPr bwMode="auto">
          <a:xfrm>
            <a:off x="3217430" y="2939614"/>
            <a:ext cx="1423843" cy="142384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t-LT" dirty="0"/>
          </a:p>
        </p:txBody>
      </p:sp>
      <p:pic>
        <p:nvPicPr>
          <p:cNvPr id="2052" name="Picture 4" descr="http://www.dominatethegmat.com/wp-content/uploads/2011/02/who-vs-who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3487" y="3515541"/>
            <a:ext cx="1659904" cy="2129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829614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150920" y="150920"/>
            <a:ext cx="8535880" cy="5975243"/>
          </a:xfrm>
        </p:spPr>
        <p:txBody>
          <a:bodyPr>
            <a:normAutofit fontScale="70000" lnSpcReduction="20000"/>
          </a:bodyPr>
          <a:lstStyle/>
          <a:p>
            <a:pPr algn="ctr">
              <a:buNone/>
            </a:pPr>
            <a:endParaRPr lang="lt-LT" altLang="lt-LT" b="1" u="sng" dirty="0">
              <a:solidFill>
                <a:srgbClr val="0070C0"/>
              </a:solidFill>
              <a:latin typeface="Times New Roman" panose="02020603050405020304" pitchFamily="18" charset="0"/>
              <a:cs typeface="Times New Roman" panose="02020603050405020304" pitchFamily="18" charset="0"/>
            </a:endParaRPr>
          </a:p>
          <a:p>
            <a:pPr algn="ctr">
              <a:buNone/>
            </a:pPr>
            <a:endParaRPr lang="lt-LT" altLang="lt-LT" b="1" u="sng" dirty="0">
              <a:solidFill>
                <a:srgbClr val="0070C0"/>
              </a:solidFill>
              <a:latin typeface="Times New Roman" panose="02020603050405020304" pitchFamily="18" charset="0"/>
              <a:cs typeface="Times New Roman" panose="02020603050405020304" pitchFamily="18" charset="0"/>
            </a:endParaRPr>
          </a:p>
          <a:p>
            <a:pPr algn="ctr">
              <a:buNone/>
            </a:pPr>
            <a:endParaRPr lang="lt-LT" altLang="lt-LT" b="1" u="sng" dirty="0">
              <a:solidFill>
                <a:srgbClr val="0070C0"/>
              </a:solidFill>
              <a:latin typeface="Bebas Neue"/>
              <a:cs typeface="Times New Roman" panose="02020603050405020304" pitchFamily="18" charset="0"/>
            </a:endParaRPr>
          </a:p>
          <a:p>
            <a:pPr algn="ctr">
              <a:buNone/>
            </a:pPr>
            <a:r>
              <a:rPr lang="lt-LT" altLang="lt-LT" b="1" u="sng" dirty="0">
                <a:solidFill>
                  <a:srgbClr val="0070C0"/>
                </a:solidFill>
                <a:latin typeface="Bebas Neue"/>
                <a:cs typeface="Times New Roman" panose="02020603050405020304" pitchFamily="18" charset="0"/>
              </a:rPr>
              <a:t>Siekiant</a:t>
            </a:r>
            <a:r>
              <a:rPr lang="lt-LT" altLang="lt-LT" b="1" dirty="0">
                <a:latin typeface="Bebas Neue"/>
                <a:cs typeface="Times New Roman" panose="02020603050405020304" pitchFamily="18" charset="0"/>
              </a:rPr>
              <a:t>, kad KPT nustatymo procedūra būtų atlikta </a:t>
            </a:r>
            <a:r>
              <a:rPr lang="lt-LT" altLang="lt-LT" b="1" u="sng" dirty="0">
                <a:latin typeface="Bebas Neue"/>
                <a:cs typeface="Times New Roman" panose="02020603050405020304" pitchFamily="18" charset="0"/>
              </a:rPr>
              <a:t>kokybiškai</a:t>
            </a:r>
            <a:r>
              <a:rPr lang="lt-LT" altLang="lt-LT" b="1" dirty="0">
                <a:latin typeface="Bebas Neue"/>
                <a:cs typeface="Times New Roman" panose="02020603050405020304" pitchFamily="18" charset="0"/>
              </a:rPr>
              <a:t>, jos metu būtų nustatyti visi </a:t>
            </a:r>
            <a:r>
              <a:rPr lang="lt-LT" altLang="lt-LT" b="1" u="sng" dirty="0">
                <a:solidFill>
                  <a:srgbClr val="0070C0"/>
                </a:solidFill>
                <a:latin typeface="Bebas Neue"/>
                <a:cs typeface="Times New Roman" panose="02020603050405020304" pitchFamily="18" charset="0"/>
              </a:rPr>
              <a:t>galimi korupcijos rizikos veiksniai</a:t>
            </a:r>
            <a:r>
              <a:rPr lang="lt-LT" altLang="lt-LT" b="1" dirty="0">
                <a:latin typeface="Bebas Neue"/>
                <a:cs typeface="Times New Roman" panose="02020603050405020304" pitchFamily="18" charset="0"/>
              </a:rPr>
              <a:t>, valstybės ar savivaldybės įstaigos vadovybė </a:t>
            </a:r>
            <a:r>
              <a:rPr lang="lt-LT" altLang="lt-LT" b="1" u="sng" dirty="0">
                <a:solidFill>
                  <a:srgbClr val="0070C0"/>
                </a:solidFill>
                <a:latin typeface="Bebas Neue"/>
                <a:cs typeface="Times New Roman" panose="02020603050405020304" pitchFamily="18" charset="0"/>
              </a:rPr>
              <a:t>privalo</a:t>
            </a:r>
            <a:r>
              <a:rPr lang="lt-LT" altLang="lt-LT" b="1" dirty="0">
                <a:solidFill>
                  <a:srgbClr val="0070C0"/>
                </a:solidFill>
                <a:latin typeface="Bebas Neue"/>
                <a:cs typeface="Times New Roman" panose="02020603050405020304" pitchFamily="18" charset="0"/>
              </a:rPr>
              <a:t> </a:t>
            </a:r>
            <a:r>
              <a:rPr lang="lt-LT" altLang="lt-LT" b="1" dirty="0">
                <a:latin typeface="Bebas Neue"/>
                <a:cs typeface="Times New Roman" panose="02020603050405020304" pitchFamily="18" charset="0"/>
              </a:rPr>
              <a:t>užtikrinti, kad KPT nustatymo procedūrą:</a:t>
            </a:r>
          </a:p>
          <a:p>
            <a:pPr algn="ctr">
              <a:buNone/>
            </a:pPr>
            <a:endParaRPr lang="lt-LT" altLang="lt-LT" sz="4000" b="1" dirty="0">
              <a:latin typeface="Bebas Neue"/>
              <a:cs typeface="Times New Roman" panose="02020603050405020304" pitchFamily="18" charset="0"/>
            </a:endParaRPr>
          </a:p>
          <a:p>
            <a:pPr algn="ctr">
              <a:buFontTx/>
              <a:buChar char="-"/>
            </a:pPr>
            <a:r>
              <a:rPr lang="lt-LT" altLang="lt-LT" sz="3600" dirty="0">
                <a:latin typeface="Bebas Neue"/>
                <a:cs typeface="Times New Roman" panose="02020603050405020304" pitchFamily="18" charset="0"/>
              </a:rPr>
              <a:t>vykdytų </a:t>
            </a:r>
            <a:r>
              <a:rPr lang="lt-LT" altLang="lt-LT" sz="3600" b="1" u="sng" dirty="0">
                <a:solidFill>
                  <a:srgbClr val="0070C0"/>
                </a:solidFill>
                <a:latin typeface="Bebas Neue"/>
                <a:cs typeface="Times New Roman" panose="02020603050405020304" pitchFamily="18" charset="0"/>
              </a:rPr>
              <a:t>žinių ir patirties</a:t>
            </a:r>
            <a:r>
              <a:rPr lang="lt-LT" altLang="lt-LT" sz="3600" b="1" dirty="0">
                <a:solidFill>
                  <a:srgbClr val="0070C0"/>
                </a:solidFill>
                <a:latin typeface="Bebas Neue"/>
                <a:cs typeface="Times New Roman" panose="02020603050405020304" pitchFamily="18" charset="0"/>
              </a:rPr>
              <a:t> </a:t>
            </a:r>
            <a:r>
              <a:rPr lang="lt-LT" altLang="lt-LT" sz="3600" dirty="0">
                <a:latin typeface="Bebas Neue"/>
                <a:cs typeface="Times New Roman" panose="02020603050405020304" pitchFamily="18" charset="0"/>
              </a:rPr>
              <a:t>turintys darbuotojai;</a:t>
            </a:r>
          </a:p>
          <a:p>
            <a:pPr algn="ctr">
              <a:buFontTx/>
              <a:buChar char="-"/>
            </a:pPr>
            <a:endParaRPr lang="lt-LT" altLang="lt-LT" sz="3600" dirty="0">
              <a:latin typeface="Bebas Neue"/>
              <a:cs typeface="Times New Roman" panose="02020603050405020304" pitchFamily="18" charset="0"/>
            </a:endParaRPr>
          </a:p>
          <a:p>
            <a:pPr algn="ctr">
              <a:buFontTx/>
              <a:buChar char="-"/>
            </a:pPr>
            <a:r>
              <a:rPr lang="lt-LT" altLang="lt-LT" sz="3600" dirty="0">
                <a:latin typeface="Bebas Neue"/>
                <a:cs typeface="Times New Roman" panose="02020603050405020304" pitchFamily="18" charset="0"/>
              </a:rPr>
              <a:t>vykdantiems darbuotojams būtų </a:t>
            </a:r>
            <a:r>
              <a:rPr lang="lt-LT" altLang="lt-LT" sz="3600" b="1" u="sng" dirty="0">
                <a:solidFill>
                  <a:srgbClr val="0070C0"/>
                </a:solidFill>
                <a:latin typeface="Bebas Neue"/>
                <a:cs typeface="Times New Roman" panose="02020603050405020304" pitchFamily="18" charset="0"/>
              </a:rPr>
              <a:t>sudarytos sąlygos</a:t>
            </a:r>
            <a:r>
              <a:rPr lang="lt-LT" altLang="lt-LT" sz="3600" b="1" dirty="0">
                <a:solidFill>
                  <a:srgbClr val="0070C0"/>
                </a:solidFill>
                <a:latin typeface="Bebas Neue"/>
                <a:cs typeface="Times New Roman" panose="02020603050405020304" pitchFamily="18" charset="0"/>
              </a:rPr>
              <a:t> laiku</a:t>
            </a:r>
            <a:r>
              <a:rPr lang="lt-LT" altLang="lt-LT" sz="3600" dirty="0">
                <a:latin typeface="Bebas Neue"/>
                <a:cs typeface="Times New Roman" panose="02020603050405020304" pitchFamily="18" charset="0"/>
              </a:rPr>
              <a:t> gauti visą reikiamą informaciją; </a:t>
            </a:r>
          </a:p>
          <a:p>
            <a:pPr algn="ctr">
              <a:buFontTx/>
              <a:buChar char="-"/>
            </a:pPr>
            <a:endParaRPr lang="lt-LT" altLang="lt-LT" sz="3600" dirty="0">
              <a:latin typeface="Bebas Neue"/>
              <a:cs typeface="Times New Roman" panose="02020603050405020304" pitchFamily="18" charset="0"/>
            </a:endParaRPr>
          </a:p>
          <a:p>
            <a:pPr algn="ctr">
              <a:buFontTx/>
              <a:buChar char="-"/>
            </a:pPr>
            <a:r>
              <a:rPr lang="lt-LT" altLang="lt-LT" sz="3600" dirty="0">
                <a:latin typeface="Bebas Neue"/>
                <a:cs typeface="Times New Roman" panose="02020603050405020304" pitchFamily="18" charset="0"/>
              </a:rPr>
              <a:t>vykdantys darbuotojai turėtų </a:t>
            </a:r>
            <a:r>
              <a:rPr lang="lt-LT" altLang="lt-LT" sz="3600" b="1" u="sng" dirty="0">
                <a:solidFill>
                  <a:srgbClr val="0070C0"/>
                </a:solidFill>
                <a:latin typeface="Bebas Neue"/>
                <a:cs typeface="Times New Roman" panose="02020603050405020304" pitchFamily="18" charset="0"/>
              </a:rPr>
              <a:t>pakankamai laiko</a:t>
            </a:r>
            <a:r>
              <a:rPr lang="lt-LT" altLang="lt-LT" sz="3600" b="1" dirty="0">
                <a:solidFill>
                  <a:srgbClr val="0070C0"/>
                </a:solidFill>
                <a:latin typeface="Bebas Neue"/>
                <a:cs typeface="Times New Roman" panose="02020603050405020304" pitchFamily="18" charset="0"/>
              </a:rPr>
              <a:t> </a:t>
            </a:r>
            <a:r>
              <a:rPr lang="lt-LT" altLang="lt-LT" sz="3600" dirty="0">
                <a:latin typeface="Bebas Neue"/>
                <a:cs typeface="Times New Roman" panose="02020603050405020304" pitchFamily="18" charset="0"/>
              </a:rPr>
              <a:t>atlikti darbams susijusiems su KPT nustatymo procedūra.</a:t>
            </a:r>
          </a:p>
          <a:p>
            <a:pPr marL="0" indent="0" algn="ctr">
              <a:buNone/>
            </a:pPr>
            <a:endParaRPr lang="lt-LT" altLang="lt-LT" sz="3600" dirty="0">
              <a:latin typeface="Bebas Neue"/>
              <a:cs typeface="Times New Roman" panose="02020603050405020304" pitchFamily="18" charset="0"/>
            </a:endParaRPr>
          </a:p>
          <a:p>
            <a:pPr algn="ctr">
              <a:buNone/>
            </a:pPr>
            <a:r>
              <a:rPr lang="lt-LT" altLang="lt-LT" sz="4000" dirty="0">
                <a:latin typeface="Bebas Neue"/>
                <a:cs typeface="Times New Roman" panose="02020603050405020304" pitchFamily="18" charset="0"/>
              </a:rPr>
              <a:t>	</a:t>
            </a:r>
            <a:r>
              <a:rPr lang="lt-LT" altLang="lt-LT" b="1" dirty="0">
                <a:latin typeface="Bebas Neue"/>
                <a:cs typeface="Times New Roman" panose="02020603050405020304" pitchFamily="18" charset="0"/>
              </a:rPr>
              <a:t>Rekomenduojame </a:t>
            </a:r>
            <a:r>
              <a:rPr lang="lt-LT" altLang="lt-LT" dirty="0">
                <a:latin typeface="Bebas Neue"/>
                <a:cs typeface="Times New Roman" panose="02020603050405020304" pitchFamily="18" charset="0"/>
              </a:rPr>
              <a:t>planuoti  KPT atlikimo procesą</a:t>
            </a:r>
            <a:r>
              <a:rPr lang="lt-LT" altLang="lt-LT" sz="4000" dirty="0">
                <a:latin typeface="Bebas Neue"/>
                <a:cs typeface="Times New Roman" panose="02020603050405020304" pitchFamily="18" charset="0"/>
              </a:rPr>
              <a:t>.</a:t>
            </a:r>
          </a:p>
          <a:p>
            <a:pPr marL="0" indent="0">
              <a:buNone/>
            </a:pPr>
            <a:endParaRPr lang="lt-LT" dirty="0"/>
          </a:p>
        </p:txBody>
      </p:sp>
      <p:pic>
        <p:nvPicPr>
          <p:cNvPr id="4" name="Paveikslėlis 68">
            <a:extLst>
              <a:ext uri="{FF2B5EF4-FFF2-40B4-BE49-F238E27FC236}">
                <a16:creationId xmlns:a16="http://schemas.microsoft.com/office/drawing/2014/main" id="{9578A574-4324-42A1-A05F-D8BE164AEB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4114" y="222739"/>
            <a:ext cx="673255" cy="649632"/>
          </a:xfrm>
          <a:prstGeom prst="rect">
            <a:avLst/>
          </a:prstGeom>
        </p:spPr>
      </p:pic>
    </p:spTree>
    <p:extLst>
      <p:ext uri="{BB962C8B-B14F-4D97-AF65-F5344CB8AC3E}">
        <p14:creationId xmlns:p14="http://schemas.microsoft.com/office/powerpoint/2010/main" val="1580722063"/>
      </p:ext>
    </p:extLst>
  </p:cSld>
  <p:clrMapOvr>
    <a:masterClrMapping/>
  </p:clrMapOvr>
  <p:transition spd="med">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TextBox 75"/>
          <p:cNvSpPr txBox="1"/>
          <p:nvPr/>
        </p:nvSpPr>
        <p:spPr>
          <a:xfrm>
            <a:off x="150471" y="2118891"/>
            <a:ext cx="8838018" cy="3571617"/>
          </a:xfrm>
          <a:prstGeom prst="rect">
            <a:avLst/>
          </a:prstGeom>
          <a:noFill/>
        </p:spPr>
        <p:txBody>
          <a:bodyPr wrap="square" lIns="0" tIns="0" rIns="0" bIns="0" rtlCol="0">
            <a:noAutofit/>
          </a:bodyPr>
          <a:lstStyle/>
          <a:p>
            <a:pPr lvl="0" algn="ctr"/>
            <a:endParaRPr lang="lt-LT" sz="2400" dirty="0">
              <a:latin typeface="Times New Roman" panose="02020603050405020304" pitchFamily="18" charset="0"/>
              <a:cs typeface="Times New Roman" panose="02020603050405020304" pitchFamily="18" charset="0"/>
            </a:endParaRPr>
          </a:p>
          <a:p>
            <a:pPr lvl="0" algn="ctr"/>
            <a:r>
              <a:rPr lang="lt-LT" sz="2400" dirty="0">
                <a:latin typeface="Times New Roman" panose="02020603050405020304" pitchFamily="18" charset="0"/>
                <a:cs typeface="Times New Roman" panose="02020603050405020304" pitchFamily="18" charset="0"/>
              </a:rPr>
              <a:t>Užtikrina antikorupcinės priemonės vykdymo kontrolę</a:t>
            </a:r>
          </a:p>
          <a:p>
            <a:pPr lvl="0" algn="ctr"/>
            <a:endParaRPr lang="lt-LT" sz="2400" dirty="0">
              <a:latin typeface="Times New Roman" panose="02020603050405020304" pitchFamily="18" charset="0"/>
              <a:cs typeface="Times New Roman" panose="02020603050405020304" pitchFamily="18" charset="0"/>
            </a:endParaRPr>
          </a:p>
          <a:p>
            <a:pPr lvl="0" algn="ctr"/>
            <a:r>
              <a:rPr lang="lt-LT" sz="2400" dirty="0">
                <a:latin typeface="Times New Roman" panose="02020603050405020304" pitchFamily="18" charset="0"/>
                <a:cs typeface="Times New Roman" panose="02020603050405020304" pitchFamily="18" charset="0"/>
              </a:rPr>
              <a:t>Svarsto (derina) Savivaldybės išvados dėl veiklos sričių, kuriose </a:t>
            </a:r>
            <a:r>
              <a:rPr lang="en-GB" sz="2400" dirty="0">
                <a:latin typeface="Bebas Neue"/>
                <a:cs typeface="Times New Roman" panose="02020603050405020304" pitchFamily="18" charset="0"/>
              </a:rPr>
              <a:t>           </a:t>
            </a:r>
            <a:r>
              <a:rPr lang="lt-LT" sz="2400" dirty="0">
                <a:latin typeface="Times New Roman" panose="02020603050405020304" pitchFamily="18" charset="0"/>
                <a:cs typeface="Times New Roman" panose="02020603050405020304" pitchFamily="18" charset="0"/>
              </a:rPr>
              <a:t>egzistuoja didelė korupcijos pasireiškimo tikimybė, projektą</a:t>
            </a:r>
          </a:p>
          <a:p>
            <a:pPr lvl="0" algn="ctr"/>
            <a:endParaRPr lang="lt-LT" sz="2400" dirty="0">
              <a:latin typeface="Times New Roman" panose="02020603050405020304" pitchFamily="18" charset="0"/>
              <a:cs typeface="Times New Roman" panose="02020603050405020304" pitchFamily="18" charset="0"/>
            </a:endParaRPr>
          </a:p>
          <a:p>
            <a:pPr lvl="0" algn="ctr"/>
            <a:r>
              <a:rPr lang="lt-LT" sz="2400" dirty="0">
                <a:latin typeface="Times New Roman" panose="02020603050405020304" pitchFamily="18" charset="0"/>
                <a:cs typeface="Times New Roman" panose="02020603050405020304" pitchFamily="18" charset="0"/>
              </a:rPr>
              <a:t>Teikia pasiūlymus nustatytiems korupcijos rizikos veiksniams valdyti,   sumažinti ir (ar) pašalinti</a:t>
            </a:r>
            <a:r>
              <a:rPr lang="en-GB" sz="2400" dirty="0">
                <a:latin typeface="Bebas Neue"/>
                <a:cs typeface="Times New Roman" panose="02020603050405020304" pitchFamily="18" charset="0"/>
              </a:rPr>
              <a:t>.</a:t>
            </a:r>
            <a:endParaRPr lang="lt-LT" sz="2400" dirty="0">
              <a:latin typeface="Times New Roman" panose="02020603050405020304" pitchFamily="18" charset="0"/>
              <a:cs typeface="Times New Roman" panose="02020603050405020304" pitchFamily="18" charset="0"/>
            </a:endParaRPr>
          </a:p>
          <a:p>
            <a:pPr algn="just"/>
            <a:endParaRPr lang="en-US" altLang="ko-KR" sz="2800" dirty="0">
              <a:gradFill>
                <a:gsLst>
                  <a:gs pos="0">
                    <a:schemeClr val="tx1">
                      <a:alpha val="70000"/>
                    </a:schemeClr>
                  </a:gs>
                  <a:gs pos="100000">
                    <a:schemeClr val="tx1">
                      <a:alpha val="70000"/>
                    </a:schemeClr>
                  </a:gs>
                </a:gsLst>
                <a:lin ang="5400000" scaled="0"/>
              </a:gradFill>
              <a:cs typeface="Roboto Condensed Regular"/>
            </a:endParaRPr>
          </a:p>
        </p:txBody>
      </p:sp>
      <p:pic>
        <p:nvPicPr>
          <p:cNvPr id="74" name="Paveikslėlis 7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9521" y="294901"/>
            <a:ext cx="551649" cy="601607"/>
          </a:xfrm>
          <a:prstGeom prst="rect">
            <a:avLst/>
          </a:prstGeom>
        </p:spPr>
      </p:pic>
      <p:sp>
        <p:nvSpPr>
          <p:cNvPr id="2" name="Title 1">
            <a:extLst>
              <a:ext uri="{FF2B5EF4-FFF2-40B4-BE49-F238E27FC236}">
                <a16:creationId xmlns:a16="http://schemas.microsoft.com/office/drawing/2014/main" id="{A0A798D2-432A-4D63-9CC3-1A1ECB3BB2B7}"/>
              </a:ext>
            </a:extLst>
          </p:cNvPr>
          <p:cNvSpPr>
            <a:spLocks noGrp="1"/>
          </p:cNvSpPr>
          <p:nvPr>
            <p:ph type="title"/>
          </p:nvPr>
        </p:nvSpPr>
        <p:spPr/>
        <p:txBody>
          <a:bodyPr>
            <a:normAutofit/>
          </a:bodyPr>
          <a:lstStyle/>
          <a:p>
            <a:r>
              <a:rPr lang="en-US" sz="4000" dirty="0">
                <a:latin typeface="Bebas Neue"/>
              </a:rPr>
              <a:t>         ANTIKORUPCIJOS KOMISIJOS</a:t>
            </a:r>
            <a:endParaRPr lang="lt-LT" sz="4000" dirty="0"/>
          </a:p>
        </p:txBody>
      </p:sp>
    </p:spTree>
    <p:extLst>
      <p:ext uri="{BB962C8B-B14F-4D97-AF65-F5344CB8AC3E}">
        <p14:creationId xmlns:p14="http://schemas.microsoft.com/office/powerpoint/2010/main" val="2092420315"/>
      </p:ext>
    </p:extLst>
  </p:cSld>
  <p:clrMapOvr>
    <a:masterClrMapping/>
  </p:clrMapOvr>
  <p:transition spd="med">
    <p:fade/>
  </p:transition>
</p:sld>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 (003)</Template>
  <TotalTime>2069</TotalTime>
  <Words>1905</Words>
  <Application>Microsoft Office PowerPoint</Application>
  <PresentationFormat>On-screen Show (4:3)</PresentationFormat>
  <Paragraphs>489</Paragraphs>
  <Slides>40</Slides>
  <Notes>23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40</vt:i4>
      </vt:variant>
    </vt:vector>
  </HeadingPairs>
  <TitlesOfParts>
    <vt:vector size="49" baseType="lpstr">
      <vt:lpstr>Arial</vt:lpstr>
      <vt:lpstr>Bebas Neue</vt:lpstr>
      <vt:lpstr>Calibri</vt:lpstr>
      <vt:lpstr>Entypo</vt:lpstr>
      <vt:lpstr>Roboto Condensed Light</vt:lpstr>
      <vt:lpstr>Roboto Condensed Regular</vt:lpstr>
      <vt:lpstr>Times New Roman</vt:lpstr>
      <vt:lpstr>Wingdings</vt:lpstr>
      <vt:lpstr>Theme1</vt:lpstr>
      <vt:lpstr>PowerPoint Presentation</vt:lpstr>
      <vt:lpstr>KORUPCIJOS PREVENCIJOS PRIEMONĖS</vt:lpstr>
      <vt:lpstr>   KORUPCIJOS RIZIKOS ANALIZĖS ATLIKIMAS SUSIDEDA IŠ: </vt:lpstr>
      <vt:lpstr>Korupcijos pasireiškimo tikimybės nustatymo procedūrą  REGLAMENTUOJA:</vt:lpstr>
      <vt:lpstr>Pagrindinės sąvokos</vt:lpstr>
      <vt:lpstr>KUR?  turi būti atliekamas korupcijos pasireiškimo tikimybės nustatymas?</vt:lpstr>
      <vt:lpstr>KAS? Įstaigoje turi atlikti korupcijos pasireiškimo tikimybės nustatymą?</vt:lpstr>
      <vt:lpstr>PowerPoint Presentation</vt:lpstr>
      <vt:lpstr>         ANTIKORUPCIJOS KOMISIJOS</vt:lpstr>
      <vt:lpstr> Įstaigų veiklos sričių, kuriose egzistuoja didelė korupcijos pasireiškimo  tikimybė, nustatymo procesą galima skirstyti į šiuos etapus:  : Layer</vt:lpstr>
      <vt:lpstr>PowerPoint Presentation</vt:lpstr>
      <vt:lpstr>I Etapas (i)</vt:lpstr>
      <vt:lpstr>I Etapas (ii)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 Etapas (i)</vt:lpstr>
      <vt:lpstr>     Nustačius, jog įstaigos veiklos sritys atitinka bent vieną iš KPĮ 6 straipsnio 3 dalyje įtvirtintų kriterijų </vt:lpstr>
      <vt:lpstr>PowerPoint Presentation</vt:lpstr>
      <vt:lpstr>PowerPoint Presentation</vt:lpstr>
      <vt:lpstr>PowerPoint Presentation</vt:lpstr>
      <vt:lpstr>PAVYZDYS</vt:lpstr>
      <vt:lpstr>PAVYZDYS</vt:lpstr>
      <vt:lpstr>PAVYZDYS</vt:lpstr>
      <vt:lpstr>PAVYZDYS</vt:lpstr>
      <vt:lpstr>PAVYZDYS</vt:lpstr>
      <vt:lpstr>II Etapas (iii)</vt:lpstr>
      <vt:lpstr>Aprašant rekomenduojame nurodyti:</vt:lpstr>
      <vt:lpstr>PowerPoint Presentation</vt:lpstr>
      <vt:lpstr>PowerPoint Presentation</vt:lpstr>
      <vt:lpstr>Savivaldybių merai (jų įgalioti asmenys) </vt:lpstr>
      <vt:lpstr>Sprendimų priėmimas</vt:lpstr>
      <vt:lpstr>PASITAIKANTYS IŠVADŲ DĖL KPT TRŪKUMAI </vt:lpstr>
      <vt:lpstr>Diskusija</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Aistea</dc:creator>
  <cp:lastModifiedBy>Aistė Aleknienė</cp:lastModifiedBy>
  <cp:revision>701</cp:revision>
  <dcterms:created xsi:type="dcterms:W3CDTF">2015-09-15T13:35:12Z</dcterms:created>
  <dcterms:modified xsi:type="dcterms:W3CDTF">2019-06-18T05:33:49Z</dcterms:modified>
</cp:coreProperties>
</file>